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92" r:id="rId1"/>
  </p:sldMasterIdLst>
  <p:notesMasterIdLst>
    <p:notesMasterId r:id="rId22"/>
  </p:notesMasterIdLst>
  <p:sldIdLst>
    <p:sldId id="256" r:id="rId2"/>
    <p:sldId id="257" r:id="rId3"/>
    <p:sldId id="589" r:id="rId4"/>
    <p:sldId id="590" r:id="rId5"/>
    <p:sldId id="591" r:id="rId6"/>
    <p:sldId id="592" r:id="rId7"/>
    <p:sldId id="593" r:id="rId8"/>
    <p:sldId id="594" r:id="rId9"/>
    <p:sldId id="600" r:id="rId10"/>
    <p:sldId id="596" r:id="rId11"/>
    <p:sldId id="595" r:id="rId12"/>
    <p:sldId id="597" r:id="rId13"/>
    <p:sldId id="606" r:id="rId14"/>
    <p:sldId id="598" r:id="rId15"/>
    <p:sldId id="599" r:id="rId16"/>
    <p:sldId id="604" r:id="rId17"/>
    <p:sldId id="601" r:id="rId18"/>
    <p:sldId id="607" r:id="rId19"/>
    <p:sldId id="605" r:id="rId20"/>
    <p:sldId id="603" r:id="rId2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3D00"/>
    <a:srgbClr val="9467BD"/>
    <a:srgbClr val="036B5F"/>
    <a:srgbClr val="E7AB00"/>
    <a:srgbClr val="2AA12B"/>
    <a:srgbClr val="FD8D62"/>
    <a:srgbClr val="1F77B5"/>
    <a:srgbClr val="F5F1EC"/>
    <a:srgbClr val="743B00"/>
    <a:srgbClr val="FF7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1CD4A63-8177-4301-BDE9-C27B51B11E62}">
  <a:tblStyle styleId="{51CD4A63-8177-4301-BDE9-C27B51B11E6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873C4A02-D224-43C2-B07F-E9F2EF4E92F3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094"/>
    <p:restoredTop sz="87311"/>
  </p:normalViewPr>
  <p:slideViewPr>
    <p:cSldViewPr snapToGrid="0">
      <p:cViewPr varScale="1">
        <p:scale>
          <a:sx n="141" d="100"/>
          <a:sy n="141" d="100"/>
        </p:scale>
        <p:origin x="1080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7" name="Google Shape;557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380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6814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593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13225" y="532125"/>
            <a:ext cx="4642200" cy="272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500"/>
              <a:buNone/>
              <a:defRPr sz="55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713225" y="3450675"/>
            <a:ext cx="2388600" cy="64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1_Title and 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body" idx="1"/>
          </p:nvPr>
        </p:nvSpPr>
        <p:spPr>
          <a:xfrm>
            <a:off x="720000" y="1139551"/>
            <a:ext cx="7704000" cy="38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pic>
        <p:nvPicPr>
          <p:cNvPr id="2" name="Google Shape;18;p4">
            <a:extLst>
              <a:ext uri="{FF2B5EF4-FFF2-40B4-BE49-F238E27FC236}">
                <a16:creationId xmlns:a16="http://schemas.microsoft.com/office/drawing/2014/main" id="{537E3810-FE04-C08E-1067-6966FEB42126}"/>
              </a:ext>
            </a:extLst>
          </p:cNvPr>
          <p:cNvPicPr preferRelativeResize="0"/>
          <p:nvPr userDrawn="1"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3586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CUSTOM_8_1"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Google Shape;290;p24"/>
          <p:cNvPicPr preferRelativeResize="0"/>
          <p:nvPr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24"/>
          <p:cNvSpPr txBox="1">
            <a:spLocks noGrp="1"/>
          </p:cNvSpPr>
          <p:nvPr>
            <p:ph type="title" hasCustomPrompt="1"/>
          </p:nvPr>
        </p:nvSpPr>
        <p:spPr>
          <a:xfrm>
            <a:off x="1325650" y="1962150"/>
            <a:ext cx="1398900" cy="40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292" name="Google Shape;292;p24"/>
          <p:cNvSpPr txBox="1">
            <a:spLocks noGrp="1"/>
          </p:cNvSpPr>
          <p:nvPr>
            <p:ph type="subTitle" idx="1"/>
          </p:nvPr>
        </p:nvSpPr>
        <p:spPr>
          <a:xfrm>
            <a:off x="938500" y="3629175"/>
            <a:ext cx="2173200" cy="88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93" name="Google Shape;293;p24"/>
          <p:cNvSpPr txBox="1">
            <a:spLocks noGrp="1"/>
          </p:cNvSpPr>
          <p:nvPr>
            <p:ph type="subTitle" idx="2"/>
          </p:nvPr>
        </p:nvSpPr>
        <p:spPr>
          <a:xfrm>
            <a:off x="938500" y="3132150"/>
            <a:ext cx="21732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9pPr>
          </a:lstStyle>
          <a:p>
            <a:endParaRPr/>
          </a:p>
        </p:txBody>
      </p:sp>
      <p:sp>
        <p:nvSpPr>
          <p:cNvPr id="294" name="Google Shape;294;p24"/>
          <p:cNvSpPr txBox="1">
            <a:spLocks noGrp="1"/>
          </p:cNvSpPr>
          <p:nvPr>
            <p:ph type="title" idx="3" hasCustomPrompt="1"/>
          </p:nvPr>
        </p:nvSpPr>
        <p:spPr>
          <a:xfrm>
            <a:off x="3873100" y="3627650"/>
            <a:ext cx="1397700" cy="40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295" name="Google Shape;295;p24"/>
          <p:cNvSpPr txBox="1">
            <a:spLocks noGrp="1"/>
          </p:cNvSpPr>
          <p:nvPr>
            <p:ph type="subTitle" idx="4"/>
          </p:nvPr>
        </p:nvSpPr>
        <p:spPr>
          <a:xfrm>
            <a:off x="3485400" y="1973213"/>
            <a:ext cx="2173200" cy="88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96" name="Google Shape;296;p24"/>
          <p:cNvSpPr txBox="1">
            <a:spLocks noGrp="1"/>
          </p:cNvSpPr>
          <p:nvPr>
            <p:ph type="subTitle" idx="5"/>
          </p:nvPr>
        </p:nvSpPr>
        <p:spPr>
          <a:xfrm>
            <a:off x="3485400" y="1476188"/>
            <a:ext cx="21732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9pPr>
          </a:lstStyle>
          <a:p>
            <a:endParaRPr/>
          </a:p>
        </p:txBody>
      </p:sp>
      <p:sp>
        <p:nvSpPr>
          <p:cNvPr id="297" name="Google Shape;297;p24"/>
          <p:cNvSpPr txBox="1">
            <a:spLocks noGrp="1"/>
          </p:cNvSpPr>
          <p:nvPr>
            <p:ph type="title" idx="6" hasCustomPrompt="1"/>
          </p:nvPr>
        </p:nvSpPr>
        <p:spPr>
          <a:xfrm>
            <a:off x="6417675" y="1962150"/>
            <a:ext cx="1397700" cy="40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298" name="Google Shape;298;p24"/>
          <p:cNvSpPr txBox="1">
            <a:spLocks noGrp="1"/>
          </p:cNvSpPr>
          <p:nvPr>
            <p:ph type="subTitle" idx="7"/>
          </p:nvPr>
        </p:nvSpPr>
        <p:spPr>
          <a:xfrm>
            <a:off x="6032300" y="3629175"/>
            <a:ext cx="2173200" cy="88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99" name="Google Shape;299;p24"/>
          <p:cNvSpPr txBox="1">
            <a:spLocks noGrp="1"/>
          </p:cNvSpPr>
          <p:nvPr>
            <p:ph type="subTitle" idx="8"/>
          </p:nvPr>
        </p:nvSpPr>
        <p:spPr>
          <a:xfrm>
            <a:off x="6032300" y="3132150"/>
            <a:ext cx="21732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2400" b="1">
                <a:latin typeface="Instrument Sans"/>
                <a:ea typeface="Instrument Sans"/>
                <a:cs typeface="Instrument Sans"/>
                <a:sym typeface="Instrument Sans"/>
              </a:defRPr>
            </a:lvl9pPr>
          </a:lstStyle>
          <a:p>
            <a:endParaRPr/>
          </a:p>
        </p:txBody>
      </p:sp>
      <p:sp>
        <p:nvSpPr>
          <p:cNvPr id="300" name="Google Shape;300;p24"/>
          <p:cNvSpPr txBox="1">
            <a:spLocks noGrp="1"/>
          </p:cNvSpPr>
          <p:nvPr>
            <p:ph type="title" idx="9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301" name="Google Shape;301;p24"/>
          <p:cNvGrpSpPr/>
          <p:nvPr/>
        </p:nvGrpSpPr>
        <p:grpSpPr>
          <a:xfrm>
            <a:off x="116975" y="4380200"/>
            <a:ext cx="543578" cy="447592"/>
            <a:chOff x="84450" y="4640550"/>
            <a:chExt cx="543578" cy="447592"/>
          </a:xfrm>
        </p:grpSpPr>
        <p:sp>
          <p:nvSpPr>
            <p:cNvPr id="302" name="Google Shape;302;p24"/>
            <p:cNvSpPr/>
            <p:nvPr/>
          </p:nvSpPr>
          <p:spPr>
            <a:xfrm>
              <a:off x="84450" y="4641160"/>
              <a:ext cx="453925" cy="446982"/>
            </a:xfrm>
            <a:custGeom>
              <a:avLst/>
              <a:gdLst/>
              <a:ahLst/>
              <a:cxnLst/>
              <a:rect l="l" t="t" r="r" b="b"/>
              <a:pathLst>
                <a:path w="9676" h="9528" extrusionOk="0">
                  <a:moveTo>
                    <a:pt x="3919" y="0"/>
                  </a:moveTo>
                  <a:cubicBezTo>
                    <a:pt x="3904" y="0"/>
                    <a:pt x="3889" y="9"/>
                    <a:pt x="3880" y="28"/>
                  </a:cubicBezTo>
                  <a:cubicBezTo>
                    <a:pt x="3711" y="384"/>
                    <a:pt x="3654" y="799"/>
                    <a:pt x="3571" y="1183"/>
                  </a:cubicBezTo>
                  <a:cubicBezTo>
                    <a:pt x="3484" y="1581"/>
                    <a:pt x="3391" y="1978"/>
                    <a:pt x="3317" y="2378"/>
                  </a:cubicBezTo>
                  <a:cubicBezTo>
                    <a:pt x="2981" y="1881"/>
                    <a:pt x="2417" y="1623"/>
                    <a:pt x="1866" y="1623"/>
                  </a:cubicBezTo>
                  <a:cubicBezTo>
                    <a:pt x="1248" y="1623"/>
                    <a:pt x="648" y="1948"/>
                    <a:pt x="404" y="2626"/>
                  </a:cubicBezTo>
                  <a:cubicBezTo>
                    <a:pt x="0" y="3752"/>
                    <a:pt x="973" y="4612"/>
                    <a:pt x="1994" y="4612"/>
                  </a:cubicBezTo>
                  <a:cubicBezTo>
                    <a:pt x="2199" y="4612"/>
                    <a:pt x="2406" y="4577"/>
                    <a:pt x="2603" y="4504"/>
                  </a:cubicBezTo>
                  <a:lnTo>
                    <a:pt x="2603" y="4504"/>
                  </a:lnTo>
                  <a:cubicBezTo>
                    <a:pt x="2371" y="4981"/>
                    <a:pt x="2156" y="5466"/>
                    <a:pt x="1941" y="5953"/>
                  </a:cubicBezTo>
                  <a:cubicBezTo>
                    <a:pt x="1846" y="6166"/>
                    <a:pt x="1484" y="6662"/>
                    <a:pt x="1590" y="6908"/>
                  </a:cubicBezTo>
                  <a:cubicBezTo>
                    <a:pt x="1689" y="7136"/>
                    <a:pt x="2243" y="7213"/>
                    <a:pt x="2448" y="7287"/>
                  </a:cubicBezTo>
                  <a:cubicBezTo>
                    <a:pt x="3030" y="7499"/>
                    <a:pt x="3611" y="7718"/>
                    <a:pt x="4198" y="7918"/>
                  </a:cubicBezTo>
                  <a:cubicBezTo>
                    <a:pt x="4211" y="7922"/>
                    <a:pt x="4223" y="7924"/>
                    <a:pt x="4235" y="7924"/>
                  </a:cubicBezTo>
                  <a:cubicBezTo>
                    <a:pt x="4339" y="7924"/>
                    <a:pt x="4388" y="7766"/>
                    <a:pt x="4275" y="7723"/>
                  </a:cubicBezTo>
                  <a:cubicBezTo>
                    <a:pt x="4274" y="7723"/>
                    <a:pt x="4271" y="7722"/>
                    <a:pt x="4270" y="7722"/>
                  </a:cubicBezTo>
                  <a:cubicBezTo>
                    <a:pt x="4270" y="7716"/>
                    <a:pt x="4268" y="7709"/>
                    <a:pt x="4265" y="7705"/>
                  </a:cubicBezTo>
                  <a:cubicBezTo>
                    <a:pt x="3736" y="6773"/>
                    <a:pt x="4323" y="5613"/>
                    <a:pt x="5357" y="5613"/>
                  </a:cubicBezTo>
                  <a:cubicBezTo>
                    <a:pt x="5458" y="5613"/>
                    <a:pt x="5565" y="5625"/>
                    <a:pt x="5674" y="5648"/>
                  </a:cubicBezTo>
                  <a:cubicBezTo>
                    <a:pt x="6958" y="5926"/>
                    <a:pt x="7161" y="7428"/>
                    <a:pt x="6407" y="8341"/>
                  </a:cubicBezTo>
                  <a:cubicBezTo>
                    <a:pt x="6385" y="8368"/>
                    <a:pt x="6379" y="8394"/>
                    <a:pt x="6384" y="8420"/>
                  </a:cubicBezTo>
                  <a:cubicBezTo>
                    <a:pt x="6378" y="8417"/>
                    <a:pt x="6370" y="8415"/>
                    <a:pt x="6362" y="8412"/>
                  </a:cubicBezTo>
                  <a:cubicBezTo>
                    <a:pt x="6352" y="8408"/>
                    <a:pt x="6343" y="8407"/>
                    <a:pt x="6334" y="8407"/>
                  </a:cubicBezTo>
                  <a:cubicBezTo>
                    <a:pt x="6255" y="8407"/>
                    <a:pt x="6220" y="8523"/>
                    <a:pt x="6305" y="8562"/>
                  </a:cubicBezTo>
                  <a:cubicBezTo>
                    <a:pt x="6928" y="8849"/>
                    <a:pt x="7573" y="9088"/>
                    <a:pt x="8209" y="9340"/>
                  </a:cubicBezTo>
                  <a:cubicBezTo>
                    <a:pt x="8398" y="9415"/>
                    <a:pt x="8594" y="9528"/>
                    <a:pt x="8775" y="9528"/>
                  </a:cubicBezTo>
                  <a:cubicBezTo>
                    <a:pt x="8834" y="9528"/>
                    <a:pt x="8891" y="9516"/>
                    <a:pt x="8946" y="9487"/>
                  </a:cubicBezTo>
                  <a:cubicBezTo>
                    <a:pt x="8955" y="9491"/>
                    <a:pt x="8965" y="9493"/>
                    <a:pt x="8975" y="9493"/>
                  </a:cubicBezTo>
                  <a:cubicBezTo>
                    <a:pt x="9001" y="9493"/>
                    <a:pt x="9025" y="9480"/>
                    <a:pt x="9034" y="9451"/>
                  </a:cubicBezTo>
                  <a:cubicBezTo>
                    <a:pt x="9038" y="9439"/>
                    <a:pt x="9041" y="9426"/>
                    <a:pt x="9044" y="9414"/>
                  </a:cubicBezTo>
                  <a:cubicBezTo>
                    <a:pt x="9048" y="9409"/>
                    <a:pt x="9054" y="9407"/>
                    <a:pt x="9059" y="9400"/>
                  </a:cubicBezTo>
                  <a:cubicBezTo>
                    <a:pt x="9083" y="9374"/>
                    <a:pt x="9085" y="9342"/>
                    <a:pt x="9074" y="9315"/>
                  </a:cubicBezTo>
                  <a:cubicBezTo>
                    <a:pt x="9293" y="8607"/>
                    <a:pt x="9470" y="7890"/>
                    <a:pt x="9654" y="7170"/>
                  </a:cubicBezTo>
                  <a:cubicBezTo>
                    <a:pt x="9675" y="7086"/>
                    <a:pt x="9602" y="7024"/>
                    <a:pt x="9538" y="7024"/>
                  </a:cubicBezTo>
                  <a:cubicBezTo>
                    <a:pt x="9536" y="7024"/>
                    <a:pt x="9534" y="7024"/>
                    <a:pt x="9533" y="7024"/>
                  </a:cubicBezTo>
                  <a:cubicBezTo>
                    <a:pt x="9530" y="7021"/>
                    <a:pt x="9527" y="7017"/>
                    <a:pt x="9522" y="7017"/>
                  </a:cubicBezTo>
                  <a:cubicBezTo>
                    <a:pt x="9504" y="7014"/>
                    <a:pt x="9486" y="7011"/>
                    <a:pt x="9468" y="7007"/>
                  </a:cubicBezTo>
                  <a:lnTo>
                    <a:pt x="9448" y="7115"/>
                  </a:lnTo>
                  <a:cubicBezTo>
                    <a:pt x="9269" y="7823"/>
                    <a:pt x="9085" y="8530"/>
                    <a:pt x="8939" y="9246"/>
                  </a:cubicBezTo>
                  <a:cubicBezTo>
                    <a:pt x="8931" y="9250"/>
                    <a:pt x="8924" y="9253"/>
                    <a:pt x="8916" y="9259"/>
                  </a:cubicBezTo>
                  <a:cubicBezTo>
                    <a:pt x="8882" y="9287"/>
                    <a:pt x="8833" y="9299"/>
                    <a:pt x="8772" y="9299"/>
                  </a:cubicBezTo>
                  <a:cubicBezTo>
                    <a:pt x="8444" y="9299"/>
                    <a:pt x="7792" y="8945"/>
                    <a:pt x="7618" y="8878"/>
                  </a:cubicBezTo>
                  <a:cubicBezTo>
                    <a:pt x="7268" y="8742"/>
                    <a:pt x="6919" y="8605"/>
                    <a:pt x="6563" y="8480"/>
                  </a:cubicBezTo>
                  <a:cubicBezTo>
                    <a:pt x="6568" y="8476"/>
                    <a:pt x="6574" y="8473"/>
                    <a:pt x="6579" y="8467"/>
                  </a:cubicBezTo>
                  <a:cubicBezTo>
                    <a:pt x="7515" y="7404"/>
                    <a:pt x="7078" y="5605"/>
                    <a:pt x="5578" y="5407"/>
                  </a:cubicBezTo>
                  <a:cubicBezTo>
                    <a:pt x="5513" y="5398"/>
                    <a:pt x="5450" y="5394"/>
                    <a:pt x="5387" y="5394"/>
                  </a:cubicBezTo>
                  <a:cubicBezTo>
                    <a:pt x="4281" y="5394"/>
                    <a:pt x="3416" y="6666"/>
                    <a:pt x="4045" y="7638"/>
                  </a:cubicBezTo>
                  <a:cubicBezTo>
                    <a:pt x="3713" y="7512"/>
                    <a:pt x="3377" y="7392"/>
                    <a:pt x="3045" y="7271"/>
                  </a:cubicBezTo>
                  <a:cubicBezTo>
                    <a:pt x="2839" y="7196"/>
                    <a:pt x="2633" y="7121"/>
                    <a:pt x="2425" y="7047"/>
                  </a:cubicBezTo>
                  <a:cubicBezTo>
                    <a:pt x="2330" y="7012"/>
                    <a:pt x="1859" y="6891"/>
                    <a:pt x="1808" y="6795"/>
                  </a:cubicBezTo>
                  <a:cubicBezTo>
                    <a:pt x="1746" y="6674"/>
                    <a:pt x="2240" y="5804"/>
                    <a:pt x="2307" y="5648"/>
                  </a:cubicBezTo>
                  <a:cubicBezTo>
                    <a:pt x="2474" y="5264"/>
                    <a:pt x="2635" y="4880"/>
                    <a:pt x="2784" y="4491"/>
                  </a:cubicBezTo>
                  <a:cubicBezTo>
                    <a:pt x="2795" y="4466"/>
                    <a:pt x="2791" y="4443"/>
                    <a:pt x="2782" y="4427"/>
                  </a:cubicBezTo>
                  <a:cubicBezTo>
                    <a:pt x="2785" y="4423"/>
                    <a:pt x="2791" y="4421"/>
                    <a:pt x="2796" y="4418"/>
                  </a:cubicBezTo>
                  <a:cubicBezTo>
                    <a:pt x="2895" y="4369"/>
                    <a:pt x="2849" y="4238"/>
                    <a:pt x="2753" y="4238"/>
                  </a:cubicBezTo>
                  <a:cubicBezTo>
                    <a:pt x="2742" y="4238"/>
                    <a:pt x="2731" y="4240"/>
                    <a:pt x="2719" y="4243"/>
                  </a:cubicBezTo>
                  <a:cubicBezTo>
                    <a:pt x="2460" y="4328"/>
                    <a:pt x="2192" y="4382"/>
                    <a:pt x="1931" y="4382"/>
                  </a:cubicBezTo>
                  <a:cubicBezTo>
                    <a:pt x="1558" y="4382"/>
                    <a:pt x="1199" y="4273"/>
                    <a:pt x="896" y="3989"/>
                  </a:cubicBezTo>
                  <a:cubicBezTo>
                    <a:pt x="500" y="3620"/>
                    <a:pt x="438" y="3077"/>
                    <a:pt x="656" y="2591"/>
                  </a:cubicBezTo>
                  <a:cubicBezTo>
                    <a:pt x="894" y="2058"/>
                    <a:pt x="1330" y="1841"/>
                    <a:pt x="1795" y="1841"/>
                  </a:cubicBezTo>
                  <a:cubicBezTo>
                    <a:pt x="2319" y="1841"/>
                    <a:pt x="2880" y="2116"/>
                    <a:pt x="3238" y="2527"/>
                  </a:cubicBezTo>
                  <a:cubicBezTo>
                    <a:pt x="3253" y="2546"/>
                    <a:pt x="3273" y="2554"/>
                    <a:pt x="3292" y="2555"/>
                  </a:cubicBezTo>
                  <a:cubicBezTo>
                    <a:pt x="3301" y="2605"/>
                    <a:pt x="3352" y="2636"/>
                    <a:pt x="3400" y="2636"/>
                  </a:cubicBezTo>
                  <a:cubicBezTo>
                    <a:pt x="3437" y="2636"/>
                    <a:pt x="3472" y="2617"/>
                    <a:pt x="3484" y="2573"/>
                  </a:cubicBezTo>
                  <a:cubicBezTo>
                    <a:pt x="3581" y="2184"/>
                    <a:pt x="3659" y="1790"/>
                    <a:pt x="3740" y="1397"/>
                  </a:cubicBezTo>
                  <a:cubicBezTo>
                    <a:pt x="3832" y="956"/>
                    <a:pt x="3972" y="498"/>
                    <a:pt x="3963" y="47"/>
                  </a:cubicBezTo>
                  <a:cubicBezTo>
                    <a:pt x="3962" y="41"/>
                    <a:pt x="3961" y="36"/>
                    <a:pt x="3961" y="31"/>
                  </a:cubicBezTo>
                  <a:cubicBezTo>
                    <a:pt x="3954" y="12"/>
                    <a:pt x="3937" y="0"/>
                    <a:pt x="39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24"/>
            <p:cNvSpPr/>
            <p:nvPr/>
          </p:nvSpPr>
          <p:spPr>
            <a:xfrm>
              <a:off x="104857" y="4642755"/>
              <a:ext cx="508532" cy="434785"/>
            </a:xfrm>
            <a:custGeom>
              <a:avLst/>
              <a:gdLst/>
              <a:ahLst/>
              <a:cxnLst/>
              <a:rect l="l" t="t" r="r" b="b"/>
              <a:pathLst>
                <a:path w="10840" h="9268" extrusionOk="0">
                  <a:moveTo>
                    <a:pt x="3525" y="0"/>
                  </a:moveTo>
                  <a:cubicBezTo>
                    <a:pt x="3526" y="5"/>
                    <a:pt x="3527" y="10"/>
                    <a:pt x="3527" y="16"/>
                  </a:cubicBezTo>
                  <a:cubicBezTo>
                    <a:pt x="3536" y="467"/>
                    <a:pt x="3396" y="925"/>
                    <a:pt x="3304" y="1365"/>
                  </a:cubicBezTo>
                  <a:cubicBezTo>
                    <a:pt x="3223" y="1759"/>
                    <a:pt x="3145" y="2152"/>
                    <a:pt x="3048" y="2541"/>
                  </a:cubicBezTo>
                  <a:cubicBezTo>
                    <a:pt x="3036" y="2586"/>
                    <a:pt x="3001" y="2605"/>
                    <a:pt x="2963" y="2605"/>
                  </a:cubicBezTo>
                  <a:cubicBezTo>
                    <a:pt x="2915" y="2605"/>
                    <a:pt x="2864" y="2574"/>
                    <a:pt x="2856" y="2524"/>
                  </a:cubicBezTo>
                  <a:cubicBezTo>
                    <a:pt x="2837" y="2522"/>
                    <a:pt x="2817" y="2515"/>
                    <a:pt x="2802" y="2495"/>
                  </a:cubicBezTo>
                  <a:cubicBezTo>
                    <a:pt x="2443" y="2084"/>
                    <a:pt x="1882" y="1809"/>
                    <a:pt x="1359" y="1809"/>
                  </a:cubicBezTo>
                  <a:cubicBezTo>
                    <a:pt x="893" y="1809"/>
                    <a:pt x="458" y="2026"/>
                    <a:pt x="220" y="2559"/>
                  </a:cubicBezTo>
                  <a:cubicBezTo>
                    <a:pt x="1" y="3045"/>
                    <a:pt x="64" y="3589"/>
                    <a:pt x="460" y="3958"/>
                  </a:cubicBezTo>
                  <a:cubicBezTo>
                    <a:pt x="763" y="4241"/>
                    <a:pt x="1123" y="4349"/>
                    <a:pt x="1495" y="4349"/>
                  </a:cubicBezTo>
                  <a:cubicBezTo>
                    <a:pt x="1756" y="4349"/>
                    <a:pt x="2024" y="4296"/>
                    <a:pt x="2283" y="4213"/>
                  </a:cubicBezTo>
                  <a:cubicBezTo>
                    <a:pt x="2295" y="4209"/>
                    <a:pt x="2307" y="4207"/>
                    <a:pt x="2318" y="4207"/>
                  </a:cubicBezTo>
                  <a:cubicBezTo>
                    <a:pt x="2413" y="4207"/>
                    <a:pt x="2460" y="4336"/>
                    <a:pt x="2360" y="4387"/>
                  </a:cubicBezTo>
                  <a:cubicBezTo>
                    <a:pt x="2356" y="4389"/>
                    <a:pt x="2350" y="4393"/>
                    <a:pt x="2345" y="4395"/>
                  </a:cubicBezTo>
                  <a:cubicBezTo>
                    <a:pt x="2355" y="4412"/>
                    <a:pt x="2359" y="4435"/>
                    <a:pt x="2348" y="4459"/>
                  </a:cubicBezTo>
                  <a:cubicBezTo>
                    <a:pt x="2199" y="4849"/>
                    <a:pt x="2037" y="5232"/>
                    <a:pt x="1871" y="5616"/>
                  </a:cubicBezTo>
                  <a:cubicBezTo>
                    <a:pt x="1804" y="5772"/>
                    <a:pt x="1309" y="6641"/>
                    <a:pt x="1372" y="6763"/>
                  </a:cubicBezTo>
                  <a:cubicBezTo>
                    <a:pt x="1423" y="6860"/>
                    <a:pt x="1893" y="6980"/>
                    <a:pt x="1989" y="7015"/>
                  </a:cubicBezTo>
                  <a:cubicBezTo>
                    <a:pt x="2195" y="7089"/>
                    <a:pt x="2402" y="7165"/>
                    <a:pt x="2608" y="7240"/>
                  </a:cubicBezTo>
                  <a:cubicBezTo>
                    <a:pt x="2941" y="7361"/>
                    <a:pt x="3276" y="7481"/>
                    <a:pt x="3609" y="7606"/>
                  </a:cubicBezTo>
                  <a:cubicBezTo>
                    <a:pt x="2980" y="6633"/>
                    <a:pt x="3845" y="5362"/>
                    <a:pt x="4951" y="5362"/>
                  </a:cubicBezTo>
                  <a:cubicBezTo>
                    <a:pt x="5014" y="5362"/>
                    <a:pt x="5077" y="5366"/>
                    <a:pt x="5142" y="5375"/>
                  </a:cubicBezTo>
                  <a:cubicBezTo>
                    <a:pt x="6642" y="5572"/>
                    <a:pt x="7079" y="7371"/>
                    <a:pt x="6143" y="8435"/>
                  </a:cubicBezTo>
                  <a:cubicBezTo>
                    <a:pt x="6138" y="8440"/>
                    <a:pt x="6132" y="8444"/>
                    <a:pt x="6127" y="8449"/>
                  </a:cubicBezTo>
                  <a:cubicBezTo>
                    <a:pt x="6482" y="8572"/>
                    <a:pt x="6832" y="8711"/>
                    <a:pt x="7182" y="8846"/>
                  </a:cubicBezTo>
                  <a:cubicBezTo>
                    <a:pt x="7355" y="8914"/>
                    <a:pt x="8006" y="9268"/>
                    <a:pt x="8335" y="9268"/>
                  </a:cubicBezTo>
                  <a:cubicBezTo>
                    <a:pt x="8396" y="9268"/>
                    <a:pt x="8446" y="9256"/>
                    <a:pt x="8480" y="9227"/>
                  </a:cubicBezTo>
                  <a:cubicBezTo>
                    <a:pt x="8488" y="9221"/>
                    <a:pt x="8495" y="9218"/>
                    <a:pt x="8503" y="9215"/>
                  </a:cubicBezTo>
                  <a:cubicBezTo>
                    <a:pt x="8648" y="8499"/>
                    <a:pt x="8832" y="7790"/>
                    <a:pt x="9012" y="7084"/>
                  </a:cubicBezTo>
                  <a:lnTo>
                    <a:pt x="9012" y="7084"/>
                  </a:lnTo>
                  <a:cubicBezTo>
                    <a:pt x="8922" y="7111"/>
                    <a:pt x="8828" y="7123"/>
                    <a:pt x="8733" y="7123"/>
                  </a:cubicBezTo>
                  <a:cubicBezTo>
                    <a:pt x="8317" y="7123"/>
                    <a:pt x="7874" y="6889"/>
                    <a:pt x="7604" y="6615"/>
                  </a:cubicBezTo>
                  <a:cubicBezTo>
                    <a:pt x="7239" y="6248"/>
                    <a:pt x="7102" y="5726"/>
                    <a:pt x="7243" y="5227"/>
                  </a:cubicBezTo>
                  <a:cubicBezTo>
                    <a:pt x="7434" y="4548"/>
                    <a:pt x="7928" y="4250"/>
                    <a:pt x="8463" y="4250"/>
                  </a:cubicBezTo>
                  <a:cubicBezTo>
                    <a:pt x="8949" y="4250"/>
                    <a:pt x="9469" y="4497"/>
                    <a:pt x="9822" y="4928"/>
                  </a:cubicBezTo>
                  <a:cubicBezTo>
                    <a:pt x="9995" y="4094"/>
                    <a:pt x="10384" y="3308"/>
                    <a:pt x="10825" y="2584"/>
                  </a:cubicBezTo>
                  <a:cubicBezTo>
                    <a:pt x="10829" y="2576"/>
                    <a:pt x="10834" y="2572"/>
                    <a:pt x="10840" y="2567"/>
                  </a:cubicBezTo>
                  <a:cubicBezTo>
                    <a:pt x="9990" y="2259"/>
                    <a:pt x="9145" y="1920"/>
                    <a:pt x="8317" y="1558"/>
                  </a:cubicBezTo>
                  <a:lnTo>
                    <a:pt x="8317" y="1558"/>
                  </a:lnTo>
                  <a:cubicBezTo>
                    <a:pt x="8539" y="2172"/>
                    <a:pt x="8674" y="2885"/>
                    <a:pt x="8129" y="3367"/>
                  </a:cubicBezTo>
                  <a:cubicBezTo>
                    <a:pt x="7822" y="3638"/>
                    <a:pt x="7396" y="3768"/>
                    <a:pt x="6973" y="3768"/>
                  </a:cubicBezTo>
                  <a:cubicBezTo>
                    <a:pt x="6665" y="3768"/>
                    <a:pt x="6359" y="3699"/>
                    <a:pt x="6102" y="3566"/>
                  </a:cubicBezTo>
                  <a:cubicBezTo>
                    <a:pt x="5059" y="3023"/>
                    <a:pt x="4947" y="1306"/>
                    <a:pt x="6180" y="1008"/>
                  </a:cubicBezTo>
                  <a:cubicBezTo>
                    <a:pt x="5351" y="679"/>
                    <a:pt x="4515" y="386"/>
                    <a:pt x="3675" y="87"/>
                  </a:cubicBezTo>
                  <a:cubicBezTo>
                    <a:pt x="3653" y="79"/>
                    <a:pt x="3641" y="64"/>
                    <a:pt x="3635" y="46"/>
                  </a:cubicBezTo>
                  <a:lnTo>
                    <a:pt x="352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24"/>
            <p:cNvSpPr/>
            <p:nvPr/>
          </p:nvSpPr>
          <p:spPr>
            <a:xfrm>
              <a:off x="274684" y="4640550"/>
              <a:ext cx="353345" cy="336456"/>
            </a:xfrm>
            <a:custGeom>
              <a:avLst/>
              <a:gdLst/>
              <a:ahLst/>
              <a:cxnLst/>
              <a:rect l="l" t="t" r="r" b="b"/>
              <a:pathLst>
                <a:path w="7532" h="7172" extrusionOk="0">
                  <a:moveTo>
                    <a:pt x="71" y="0"/>
                  </a:moveTo>
                  <a:cubicBezTo>
                    <a:pt x="25" y="0"/>
                    <a:pt x="1" y="53"/>
                    <a:pt x="14" y="95"/>
                  </a:cubicBezTo>
                  <a:cubicBezTo>
                    <a:pt x="20" y="113"/>
                    <a:pt x="33" y="128"/>
                    <a:pt x="54" y="135"/>
                  </a:cubicBezTo>
                  <a:cubicBezTo>
                    <a:pt x="894" y="434"/>
                    <a:pt x="1730" y="727"/>
                    <a:pt x="2559" y="1056"/>
                  </a:cubicBezTo>
                  <a:cubicBezTo>
                    <a:pt x="1326" y="1354"/>
                    <a:pt x="1438" y="3071"/>
                    <a:pt x="2481" y="3615"/>
                  </a:cubicBezTo>
                  <a:cubicBezTo>
                    <a:pt x="2738" y="3749"/>
                    <a:pt x="3043" y="3818"/>
                    <a:pt x="3350" y="3818"/>
                  </a:cubicBezTo>
                  <a:cubicBezTo>
                    <a:pt x="3774" y="3818"/>
                    <a:pt x="4201" y="3687"/>
                    <a:pt x="4508" y="3415"/>
                  </a:cubicBezTo>
                  <a:cubicBezTo>
                    <a:pt x="5053" y="2932"/>
                    <a:pt x="4918" y="2219"/>
                    <a:pt x="4695" y="1606"/>
                  </a:cubicBezTo>
                  <a:lnTo>
                    <a:pt x="4695" y="1606"/>
                  </a:lnTo>
                  <a:cubicBezTo>
                    <a:pt x="5523" y="1969"/>
                    <a:pt x="6369" y="2307"/>
                    <a:pt x="7219" y="2615"/>
                  </a:cubicBezTo>
                  <a:cubicBezTo>
                    <a:pt x="7213" y="2622"/>
                    <a:pt x="7208" y="2624"/>
                    <a:pt x="7203" y="2633"/>
                  </a:cubicBezTo>
                  <a:cubicBezTo>
                    <a:pt x="6764" y="3356"/>
                    <a:pt x="6374" y="4142"/>
                    <a:pt x="6201" y="4977"/>
                  </a:cubicBezTo>
                  <a:cubicBezTo>
                    <a:pt x="5848" y="4546"/>
                    <a:pt x="5328" y="4299"/>
                    <a:pt x="4841" y="4299"/>
                  </a:cubicBezTo>
                  <a:cubicBezTo>
                    <a:pt x="4306" y="4299"/>
                    <a:pt x="3812" y="4597"/>
                    <a:pt x="3621" y="5276"/>
                  </a:cubicBezTo>
                  <a:cubicBezTo>
                    <a:pt x="3481" y="5775"/>
                    <a:pt x="3618" y="6296"/>
                    <a:pt x="3983" y="6664"/>
                  </a:cubicBezTo>
                  <a:cubicBezTo>
                    <a:pt x="4253" y="6938"/>
                    <a:pt x="4698" y="7172"/>
                    <a:pt x="5113" y="7172"/>
                  </a:cubicBezTo>
                  <a:cubicBezTo>
                    <a:pt x="5208" y="7172"/>
                    <a:pt x="5302" y="7160"/>
                    <a:pt x="5391" y="7133"/>
                  </a:cubicBezTo>
                  <a:lnTo>
                    <a:pt x="5410" y="7025"/>
                  </a:lnTo>
                  <a:cubicBezTo>
                    <a:pt x="5011" y="6949"/>
                    <a:pt x="4639" y="6922"/>
                    <a:pt x="4294" y="6659"/>
                  </a:cubicBezTo>
                  <a:cubicBezTo>
                    <a:pt x="3901" y="6355"/>
                    <a:pt x="3702" y="5880"/>
                    <a:pt x="3815" y="5391"/>
                  </a:cubicBezTo>
                  <a:cubicBezTo>
                    <a:pt x="3911" y="4980"/>
                    <a:pt x="4202" y="4604"/>
                    <a:pt x="4625" y="4509"/>
                  </a:cubicBezTo>
                  <a:cubicBezTo>
                    <a:pt x="4710" y="4490"/>
                    <a:pt x="4793" y="4481"/>
                    <a:pt x="4875" y="4481"/>
                  </a:cubicBezTo>
                  <a:cubicBezTo>
                    <a:pt x="5342" y="4481"/>
                    <a:pt x="5758" y="4773"/>
                    <a:pt x="6060" y="5127"/>
                  </a:cubicBezTo>
                  <a:cubicBezTo>
                    <a:pt x="6082" y="5152"/>
                    <a:pt x="6109" y="5163"/>
                    <a:pt x="6136" y="5163"/>
                  </a:cubicBezTo>
                  <a:cubicBezTo>
                    <a:pt x="6161" y="5163"/>
                    <a:pt x="6186" y="5153"/>
                    <a:pt x="6205" y="5137"/>
                  </a:cubicBezTo>
                  <a:cubicBezTo>
                    <a:pt x="6217" y="5145"/>
                    <a:pt x="6231" y="5149"/>
                    <a:pt x="6246" y="5149"/>
                  </a:cubicBezTo>
                  <a:cubicBezTo>
                    <a:pt x="6273" y="5149"/>
                    <a:pt x="6299" y="5136"/>
                    <a:pt x="6310" y="5108"/>
                  </a:cubicBezTo>
                  <a:cubicBezTo>
                    <a:pt x="6631" y="4296"/>
                    <a:pt x="6922" y="3512"/>
                    <a:pt x="7376" y="2758"/>
                  </a:cubicBezTo>
                  <a:cubicBezTo>
                    <a:pt x="7395" y="2727"/>
                    <a:pt x="7397" y="2695"/>
                    <a:pt x="7387" y="2667"/>
                  </a:cubicBezTo>
                  <a:cubicBezTo>
                    <a:pt x="7485" y="2666"/>
                    <a:pt x="7532" y="2515"/>
                    <a:pt x="7423" y="2469"/>
                  </a:cubicBezTo>
                  <a:cubicBezTo>
                    <a:pt x="6502" y="2080"/>
                    <a:pt x="5561" y="1720"/>
                    <a:pt x="4613" y="1400"/>
                  </a:cubicBezTo>
                  <a:cubicBezTo>
                    <a:pt x="4603" y="1396"/>
                    <a:pt x="4594" y="1395"/>
                    <a:pt x="4585" y="1395"/>
                  </a:cubicBezTo>
                  <a:cubicBezTo>
                    <a:pt x="4522" y="1395"/>
                    <a:pt x="4487" y="1473"/>
                    <a:pt x="4524" y="1520"/>
                  </a:cubicBezTo>
                  <a:cubicBezTo>
                    <a:pt x="4495" y="1548"/>
                    <a:pt x="4478" y="1587"/>
                    <a:pt x="4493" y="1635"/>
                  </a:cubicBezTo>
                  <a:cubicBezTo>
                    <a:pt x="4667" y="2199"/>
                    <a:pt x="4828" y="2749"/>
                    <a:pt x="4376" y="3248"/>
                  </a:cubicBezTo>
                  <a:cubicBezTo>
                    <a:pt x="4152" y="3498"/>
                    <a:pt x="3740" y="3606"/>
                    <a:pt x="3353" y="3606"/>
                  </a:cubicBezTo>
                  <a:cubicBezTo>
                    <a:pt x="3123" y="3606"/>
                    <a:pt x="2902" y="3568"/>
                    <a:pt x="2733" y="3500"/>
                  </a:cubicBezTo>
                  <a:cubicBezTo>
                    <a:pt x="1654" y="3059"/>
                    <a:pt x="1515" y="1518"/>
                    <a:pt x="2736" y="1178"/>
                  </a:cubicBezTo>
                  <a:cubicBezTo>
                    <a:pt x="2759" y="1173"/>
                    <a:pt x="2773" y="1160"/>
                    <a:pt x="2784" y="1145"/>
                  </a:cubicBezTo>
                  <a:cubicBezTo>
                    <a:pt x="2788" y="1146"/>
                    <a:pt x="2791" y="1148"/>
                    <a:pt x="2795" y="1149"/>
                  </a:cubicBezTo>
                  <a:cubicBezTo>
                    <a:pt x="2808" y="1154"/>
                    <a:pt x="2821" y="1156"/>
                    <a:pt x="2832" y="1156"/>
                  </a:cubicBezTo>
                  <a:cubicBezTo>
                    <a:pt x="2921" y="1156"/>
                    <a:pt x="2960" y="1017"/>
                    <a:pt x="2864" y="972"/>
                  </a:cubicBezTo>
                  <a:cubicBezTo>
                    <a:pt x="1980" y="560"/>
                    <a:pt x="1037" y="211"/>
                    <a:pt x="85" y="2"/>
                  </a:cubicBezTo>
                  <a:cubicBezTo>
                    <a:pt x="80" y="1"/>
                    <a:pt x="75" y="0"/>
                    <a:pt x="7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5" name="Google Shape;305;p24"/>
          <p:cNvGrpSpPr/>
          <p:nvPr/>
        </p:nvGrpSpPr>
        <p:grpSpPr>
          <a:xfrm rot="1418412">
            <a:off x="8310947" y="1622479"/>
            <a:ext cx="878085" cy="709678"/>
            <a:chOff x="8127125" y="123700"/>
            <a:chExt cx="878068" cy="709664"/>
          </a:xfrm>
        </p:grpSpPr>
        <p:sp>
          <p:nvSpPr>
            <p:cNvPr id="306" name="Google Shape;306;p24"/>
            <p:cNvSpPr/>
            <p:nvPr/>
          </p:nvSpPr>
          <p:spPr>
            <a:xfrm>
              <a:off x="8651584" y="314979"/>
              <a:ext cx="353609" cy="518386"/>
            </a:xfrm>
            <a:custGeom>
              <a:avLst/>
              <a:gdLst/>
              <a:ahLst/>
              <a:cxnLst/>
              <a:rect l="l" t="t" r="r" b="b"/>
              <a:pathLst>
                <a:path w="7526" h="11033" extrusionOk="0">
                  <a:moveTo>
                    <a:pt x="2182" y="2710"/>
                  </a:moveTo>
                  <a:cubicBezTo>
                    <a:pt x="2526" y="2710"/>
                    <a:pt x="2883" y="2805"/>
                    <a:pt x="3204" y="2925"/>
                  </a:cubicBezTo>
                  <a:cubicBezTo>
                    <a:pt x="3135" y="3470"/>
                    <a:pt x="2834" y="3954"/>
                    <a:pt x="2222" y="4144"/>
                  </a:cubicBezTo>
                  <a:cubicBezTo>
                    <a:pt x="2109" y="4181"/>
                    <a:pt x="1994" y="4200"/>
                    <a:pt x="1880" y="4200"/>
                  </a:cubicBezTo>
                  <a:cubicBezTo>
                    <a:pt x="1747" y="4200"/>
                    <a:pt x="1615" y="4175"/>
                    <a:pt x="1482" y="4126"/>
                  </a:cubicBezTo>
                  <a:cubicBezTo>
                    <a:pt x="1341" y="3902"/>
                    <a:pt x="1201" y="3681"/>
                    <a:pt x="1061" y="3460"/>
                  </a:cubicBezTo>
                  <a:cubicBezTo>
                    <a:pt x="1053" y="3059"/>
                    <a:pt x="1503" y="2822"/>
                    <a:pt x="1826" y="2749"/>
                  </a:cubicBezTo>
                  <a:cubicBezTo>
                    <a:pt x="1942" y="2722"/>
                    <a:pt x="2061" y="2710"/>
                    <a:pt x="2182" y="2710"/>
                  </a:cubicBezTo>
                  <a:close/>
                  <a:moveTo>
                    <a:pt x="4327" y="7162"/>
                  </a:moveTo>
                  <a:cubicBezTo>
                    <a:pt x="4701" y="7162"/>
                    <a:pt x="5080" y="7254"/>
                    <a:pt x="5427" y="7413"/>
                  </a:cubicBezTo>
                  <a:cubicBezTo>
                    <a:pt x="5383" y="7520"/>
                    <a:pt x="5331" y="7625"/>
                    <a:pt x="5274" y="7726"/>
                  </a:cubicBezTo>
                  <a:cubicBezTo>
                    <a:pt x="5025" y="8165"/>
                    <a:pt x="4636" y="8586"/>
                    <a:pt x="4156" y="8769"/>
                  </a:cubicBezTo>
                  <a:cubicBezTo>
                    <a:pt x="4009" y="8823"/>
                    <a:pt x="3865" y="8852"/>
                    <a:pt x="3728" y="8852"/>
                  </a:cubicBezTo>
                  <a:cubicBezTo>
                    <a:pt x="3426" y="8852"/>
                    <a:pt x="3160" y="8713"/>
                    <a:pt x="2990" y="8405"/>
                  </a:cubicBezTo>
                  <a:cubicBezTo>
                    <a:pt x="2713" y="7901"/>
                    <a:pt x="3103" y="7491"/>
                    <a:pt x="3570" y="7303"/>
                  </a:cubicBezTo>
                  <a:cubicBezTo>
                    <a:pt x="3811" y="7207"/>
                    <a:pt x="4068" y="7162"/>
                    <a:pt x="4327" y="7162"/>
                  </a:cubicBezTo>
                  <a:close/>
                  <a:moveTo>
                    <a:pt x="402" y="1"/>
                  </a:moveTo>
                  <a:cubicBezTo>
                    <a:pt x="298" y="1"/>
                    <a:pt x="193" y="6"/>
                    <a:pt x="88" y="16"/>
                  </a:cubicBezTo>
                  <a:cubicBezTo>
                    <a:pt x="1" y="24"/>
                    <a:pt x="11" y="154"/>
                    <a:pt x="95" y="154"/>
                  </a:cubicBezTo>
                  <a:cubicBezTo>
                    <a:pt x="96" y="154"/>
                    <a:pt x="98" y="154"/>
                    <a:pt x="100" y="154"/>
                  </a:cubicBezTo>
                  <a:cubicBezTo>
                    <a:pt x="166" y="150"/>
                    <a:pt x="232" y="148"/>
                    <a:pt x="298" y="148"/>
                  </a:cubicBezTo>
                  <a:cubicBezTo>
                    <a:pt x="1293" y="148"/>
                    <a:pt x="2256" y="584"/>
                    <a:pt x="2831" y="1423"/>
                  </a:cubicBezTo>
                  <a:cubicBezTo>
                    <a:pt x="3087" y="1797"/>
                    <a:pt x="3231" y="2279"/>
                    <a:pt x="3217" y="2739"/>
                  </a:cubicBezTo>
                  <a:cubicBezTo>
                    <a:pt x="2900" y="2629"/>
                    <a:pt x="2503" y="2536"/>
                    <a:pt x="2125" y="2536"/>
                  </a:cubicBezTo>
                  <a:cubicBezTo>
                    <a:pt x="1596" y="2536"/>
                    <a:pt x="1105" y="2716"/>
                    <a:pt x="922" y="3279"/>
                  </a:cubicBezTo>
                  <a:cubicBezTo>
                    <a:pt x="697" y="3974"/>
                    <a:pt x="1316" y="4366"/>
                    <a:pt x="1920" y="4366"/>
                  </a:cubicBezTo>
                  <a:cubicBezTo>
                    <a:pt x="2073" y="4366"/>
                    <a:pt x="2225" y="4341"/>
                    <a:pt x="2362" y="4289"/>
                  </a:cubicBezTo>
                  <a:cubicBezTo>
                    <a:pt x="2969" y="4062"/>
                    <a:pt x="3299" y="3562"/>
                    <a:pt x="3391" y="2998"/>
                  </a:cubicBezTo>
                  <a:cubicBezTo>
                    <a:pt x="3395" y="2998"/>
                    <a:pt x="3398" y="3001"/>
                    <a:pt x="3402" y="3003"/>
                  </a:cubicBezTo>
                  <a:cubicBezTo>
                    <a:pt x="4298" y="3386"/>
                    <a:pt x="5084" y="4099"/>
                    <a:pt x="5446" y="5016"/>
                  </a:cubicBezTo>
                  <a:cubicBezTo>
                    <a:pt x="5724" y="5717"/>
                    <a:pt x="5741" y="6520"/>
                    <a:pt x="5495" y="7233"/>
                  </a:cubicBezTo>
                  <a:cubicBezTo>
                    <a:pt x="5156" y="7073"/>
                    <a:pt x="4780" y="6981"/>
                    <a:pt x="4380" y="6981"/>
                  </a:cubicBezTo>
                  <a:cubicBezTo>
                    <a:pt x="4203" y="6981"/>
                    <a:pt x="4022" y="6999"/>
                    <a:pt x="3837" y="7037"/>
                  </a:cubicBezTo>
                  <a:cubicBezTo>
                    <a:pt x="3128" y="7183"/>
                    <a:pt x="2263" y="7928"/>
                    <a:pt x="2894" y="8664"/>
                  </a:cubicBezTo>
                  <a:cubicBezTo>
                    <a:pt x="3121" y="8928"/>
                    <a:pt x="3393" y="9034"/>
                    <a:pt x="3674" y="9034"/>
                  </a:cubicBezTo>
                  <a:cubicBezTo>
                    <a:pt x="4262" y="9034"/>
                    <a:pt x="4889" y="8570"/>
                    <a:pt x="5226" y="8118"/>
                  </a:cubicBezTo>
                  <a:cubicBezTo>
                    <a:pt x="5376" y="7916"/>
                    <a:pt x="5495" y="7708"/>
                    <a:pt x="5588" y="7495"/>
                  </a:cubicBezTo>
                  <a:cubicBezTo>
                    <a:pt x="5919" y="7672"/>
                    <a:pt x="6210" y="7911"/>
                    <a:pt x="6428" y="8191"/>
                  </a:cubicBezTo>
                  <a:cubicBezTo>
                    <a:pt x="7037" y="8981"/>
                    <a:pt x="7090" y="10011"/>
                    <a:pt x="6734" y="10915"/>
                  </a:cubicBezTo>
                  <a:cubicBezTo>
                    <a:pt x="6709" y="10980"/>
                    <a:pt x="6764" y="11032"/>
                    <a:pt x="6816" y="11032"/>
                  </a:cubicBezTo>
                  <a:cubicBezTo>
                    <a:pt x="6842" y="11032"/>
                    <a:pt x="6868" y="11019"/>
                    <a:pt x="6883" y="10986"/>
                  </a:cubicBezTo>
                  <a:cubicBezTo>
                    <a:pt x="7526" y="9595"/>
                    <a:pt x="6871" y="8001"/>
                    <a:pt x="5662" y="7318"/>
                  </a:cubicBezTo>
                  <a:cubicBezTo>
                    <a:pt x="6317" y="5544"/>
                    <a:pt x="5172" y="3541"/>
                    <a:pt x="3411" y="2815"/>
                  </a:cubicBezTo>
                  <a:cubicBezTo>
                    <a:pt x="3439" y="2423"/>
                    <a:pt x="3357" y="2011"/>
                    <a:pt x="3179" y="1648"/>
                  </a:cubicBezTo>
                  <a:cubicBezTo>
                    <a:pt x="2659" y="596"/>
                    <a:pt x="1542" y="1"/>
                    <a:pt x="40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4"/>
            <p:cNvSpPr/>
            <p:nvPr/>
          </p:nvSpPr>
          <p:spPr>
            <a:xfrm>
              <a:off x="8127125" y="123700"/>
              <a:ext cx="588628" cy="297133"/>
            </a:xfrm>
            <a:custGeom>
              <a:avLst/>
              <a:gdLst/>
              <a:ahLst/>
              <a:cxnLst/>
              <a:rect l="l" t="t" r="r" b="b"/>
              <a:pathLst>
                <a:path w="12528" h="6324" extrusionOk="0">
                  <a:moveTo>
                    <a:pt x="1313" y="269"/>
                  </a:moveTo>
                  <a:lnTo>
                    <a:pt x="1313" y="269"/>
                  </a:lnTo>
                  <a:cubicBezTo>
                    <a:pt x="4460" y="419"/>
                    <a:pt x="7592" y="765"/>
                    <a:pt x="10695" y="1320"/>
                  </a:cubicBezTo>
                  <a:cubicBezTo>
                    <a:pt x="10703" y="1321"/>
                    <a:pt x="10710" y="1322"/>
                    <a:pt x="10717" y="1322"/>
                  </a:cubicBezTo>
                  <a:cubicBezTo>
                    <a:pt x="10767" y="1322"/>
                    <a:pt x="10801" y="1287"/>
                    <a:pt x="10813" y="1245"/>
                  </a:cubicBezTo>
                  <a:cubicBezTo>
                    <a:pt x="11236" y="1327"/>
                    <a:pt x="11664" y="1396"/>
                    <a:pt x="12089" y="1457"/>
                  </a:cubicBezTo>
                  <a:cubicBezTo>
                    <a:pt x="11382" y="2037"/>
                    <a:pt x="10684" y="2634"/>
                    <a:pt x="9999" y="3241"/>
                  </a:cubicBezTo>
                  <a:cubicBezTo>
                    <a:pt x="9990" y="3248"/>
                    <a:pt x="9985" y="3257"/>
                    <a:pt x="9978" y="3265"/>
                  </a:cubicBezTo>
                  <a:cubicBezTo>
                    <a:pt x="7127" y="2192"/>
                    <a:pt x="4217" y="1209"/>
                    <a:pt x="1313" y="269"/>
                  </a:cubicBezTo>
                  <a:close/>
                  <a:moveTo>
                    <a:pt x="9346" y="4605"/>
                  </a:moveTo>
                  <a:cubicBezTo>
                    <a:pt x="9464" y="4788"/>
                    <a:pt x="9598" y="4955"/>
                    <a:pt x="9745" y="5112"/>
                  </a:cubicBezTo>
                  <a:cubicBezTo>
                    <a:pt x="9554" y="5036"/>
                    <a:pt x="9365" y="4957"/>
                    <a:pt x="9171" y="4892"/>
                  </a:cubicBezTo>
                  <a:cubicBezTo>
                    <a:pt x="9165" y="4888"/>
                    <a:pt x="9160" y="4890"/>
                    <a:pt x="9153" y="4888"/>
                  </a:cubicBezTo>
                  <a:cubicBezTo>
                    <a:pt x="9219" y="4795"/>
                    <a:pt x="9283" y="4701"/>
                    <a:pt x="9346" y="4605"/>
                  </a:cubicBezTo>
                  <a:close/>
                  <a:moveTo>
                    <a:pt x="624" y="238"/>
                  </a:moveTo>
                  <a:lnTo>
                    <a:pt x="624" y="238"/>
                  </a:lnTo>
                  <a:cubicBezTo>
                    <a:pt x="695" y="239"/>
                    <a:pt x="764" y="244"/>
                    <a:pt x="835" y="247"/>
                  </a:cubicBezTo>
                  <a:cubicBezTo>
                    <a:pt x="3844" y="1371"/>
                    <a:pt x="6893" y="2465"/>
                    <a:pt x="9950" y="3441"/>
                  </a:cubicBezTo>
                  <a:cubicBezTo>
                    <a:pt x="9960" y="3444"/>
                    <a:pt x="9969" y="3445"/>
                    <a:pt x="9978" y="3445"/>
                  </a:cubicBezTo>
                  <a:cubicBezTo>
                    <a:pt x="9997" y="3445"/>
                    <a:pt x="10014" y="3439"/>
                    <a:pt x="10029" y="3431"/>
                  </a:cubicBezTo>
                  <a:cubicBezTo>
                    <a:pt x="10039" y="4019"/>
                    <a:pt x="10065" y="4610"/>
                    <a:pt x="10089" y="5200"/>
                  </a:cubicBezTo>
                  <a:cubicBezTo>
                    <a:pt x="9860" y="4981"/>
                    <a:pt x="9659" y="4739"/>
                    <a:pt x="9478" y="4478"/>
                  </a:cubicBezTo>
                  <a:cubicBezTo>
                    <a:pt x="9525" y="4446"/>
                    <a:pt x="9545" y="4377"/>
                    <a:pt x="9490" y="4333"/>
                  </a:cubicBezTo>
                  <a:cubicBezTo>
                    <a:pt x="9441" y="4295"/>
                    <a:pt x="9392" y="4255"/>
                    <a:pt x="9344" y="4218"/>
                  </a:cubicBezTo>
                  <a:cubicBezTo>
                    <a:pt x="9326" y="4203"/>
                    <a:pt x="9308" y="4197"/>
                    <a:pt x="9290" y="4197"/>
                  </a:cubicBezTo>
                  <a:cubicBezTo>
                    <a:pt x="9272" y="4197"/>
                    <a:pt x="9256" y="4203"/>
                    <a:pt x="9242" y="4213"/>
                  </a:cubicBezTo>
                  <a:cubicBezTo>
                    <a:pt x="6386" y="2869"/>
                    <a:pt x="3535" y="1457"/>
                    <a:pt x="624" y="238"/>
                  </a:cubicBezTo>
                  <a:close/>
                  <a:moveTo>
                    <a:pt x="871" y="514"/>
                  </a:moveTo>
                  <a:lnTo>
                    <a:pt x="871" y="514"/>
                  </a:lnTo>
                  <a:cubicBezTo>
                    <a:pt x="3616" y="1904"/>
                    <a:pt x="6456" y="3140"/>
                    <a:pt x="9248" y="4424"/>
                  </a:cubicBezTo>
                  <a:cubicBezTo>
                    <a:pt x="8842" y="5041"/>
                    <a:pt x="8371" y="5587"/>
                    <a:pt x="7893" y="6145"/>
                  </a:cubicBezTo>
                  <a:cubicBezTo>
                    <a:pt x="5762" y="4066"/>
                    <a:pt x="3299" y="2249"/>
                    <a:pt x="871" y="514"/>
                  </a:cubicBezTo>
                  <a:close/>
                  <a:moveTo>
                    <a:pt x="105" y="0"/>
                  </a:moveTo>
                  <a:cubicBezTo>
                    <a:pt x="93" y="0"/>
                    <a:pt x="80" y="2"/>
                    <a:pt x="69" y="7"/>
                  </a:cubicBezTo>
                  <a:cubicBezTo>
                    <a:pt x="65" y="6"/>
                    <a:pt x="61" y="6"/>
                    <a:pt x="57" y="6"/>
                  </a:cubicBezTo>
                  <a:cubicBezTo>
                    <a:pt x="27" y="6"/>
                    <a:pt x="7" y="39"/>
                    <a:pt x="17" y="65"/>
                  </a:cubicBezTo>
                  <a:cubicBezTo>
                    <a:pt x="1" y="109"/>
                    <a:pt x="6" y="162"/>
                    <a:pt x="46" y="191"/>
                  </a:cubicBezTo>
                  <a:cubicBezTo>
                    <a:pt x="1391" y="1150"/>
                    <a:pt x="2716" y="2141"/>
                    <a:pt x="4013" y="3165"/>
                  </a:cubicBezTo>
                  <a:cubicBezTo>
                    <a:pt x="5311" y="4188"/>
                    <a:pt x="6545" y="5294"/>
                    <a:pt x="7851" y="6306"/>
                  </a:cubicBezTo>
                  <a:cubicBezTo>
                    <a:pt x="7867" y="6319"/>
                    <a:pt x="7882" y="6324"/>
                    <a:pt x="7897" y="6324"/>
                  </a:cubicBezTo>
                  <a:cubicBezTo>
                    <a:pt x="7943" y="6324"/>
                    <a:pt x="7980" y="6275"/>
                    <a:pt x="7966" y="6228"/>
                  </a:cubicBezTo>
                  <a:cubicBezTo>
                    <a:pt x="8386" y="5876"/>
                    <a:pt x="8746" y="5456"/>
                    <a:pt x="9067" y="5011"/>
                  </a:cubicBezTo>
                  <a:cubicBezTo>
                    <a:pt x="9075" y="5022"/>
                    <a:pt x="9085" y="5032"/>
                    <a:pt x="9102" y="5040"/>
                  </a:cubicBezTo>
                  <a:cubicBezTo>
                    <a:pt x="9299" y="5130"/>
                    <a:pt x="9508" y="5202"/>
                    <a:pt x="9710" y="5282"/>
                  </a:cubicBezTo>
                  <a:cubicBezTo>
                    <a:pt x="9816" y="5322"/>
                    <a:pt x="9927" y="5396"/>
                    <a:pt x="10038" y="5397"/>
                  </a:cubicBezTo>
                  <a:cubicBezTo>
                    <a:pt x="10069" y="5425"/>
                    <a:pt x="10096" y="5453"/>
                    <a:pt x="10129" y="5480"/>
                  </a:cubicBezTo>
                  <a:cubicBezTo>
                    <a:pt x="10147" y="5494"/>
                    <a:pt x="10167" y="5501"/>
                    <a:pt x="10186" y="5501"/>
                  </a:cubicBezTo>
                  <a:cubicBezTo>
                    <a:pt x="10234" y="5501"/>
                    <a:pt x="10279" y="5460"/>
                    <a:pt x="10276" y="5404"/>
                  </a:cubicBezTo>
                  <a:cubicBezTo>
                    <a:pt x="10246" y="4718"/>
                    <a:pt x="10218" y="4030"/>
                    <a:pt x="10166" y="3345"/>
                  </a:cubicBezTo>
                  <a:cubicBezTo>
                    <a:pt x="10912" y="2744"/>
                    <a:pt x="11651" y="2129"/>
                    <a:pt x="12369" y="1499"/>
                  </a:cubicBezTo>
                  <a:cubicBezTo>
                    <a:pt x="12382" y="1500"/>
                    <a:pt x="12393" y="1503"/>
                    <a:pt x="12405" y="1504"/>
                  </a:cubicBezTo>
                  <a:cubicBezTo>
                    <a:pt x="12410" y="1504"/>
                    <a:pt x="12414" y="1505"/>
                    <a:pt x="12418" y="1505"/>
                  </a:cubicBezTo>
                  <a:cubicBezTo>
                    <a:pt x="12507" y="1505"/>
                    <a:pt x="12527" y="1365"/>
                    <a:pt x="12433" y="1350"/>
                  </a:cubicBezTo>
                  <a:cubicBezTo>
                    <a:pt x="12425" y="1349"/>
                    <a:pt x="12420" y="1348"/>
                    <a:pt x="12410" y="1345"/>
                  </a:cubicBezTo>
                  <a:cubicBezTo>
                    <a:pt x="12393" y="1313"/>
                    <a:pt x="12362" y="1287"/>
                    <a:pt x="12326" y="1287"/>
                  </a:cubicBezTo>
                  <a:cubicBezTo>
                    <a:pt x="12307" y="1287"/>
                    <a:pt x="12288" y="1294"/>
                    <a:pt x="12268" y="1309"/>
                  </a:cubicBezTo>
                  <a:cubicBezTo>
                    <a:pt x="12263" y="1315"/>
                    <a:pt x="12259" y="1319"/>
                    <a:pt x="12254" y="1323"/>
                  </a:cubicBezTo>
                  <a:cubicBezTo>
                    <a:pt x="11760" y="1246"/>
                    <a:pt x="11267" y="1173"/>
                    <a:pt x="10769" y="1121"/>
                  </a:cubicBezTo>
                  <a:cubicBezTo>
                    <a:pt x="10759" y="1114"/>
                    <a:pt x="10747" y="1109"/>
                    <a:pt x="10733" y="1107"/>
                  </a:cubicBezTo>
                  <a:cubicBezTo>
                    <a:pt x="7221" y="480"/>
                    <a:pt x="3672" y="113"/>
                    <a:pt x="10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24"/>
            <p:cNvSpPr/>
            <p:nvPr/>
          </p:nvSpPr>
          <p:spPr>
            <a:xfrm>
              <a:off x="8156303" y="134836"/>
              <a:ext cx="444901" cy="233187"/>
            </a:xfrm>
            <a:custGeom>
              <a:avLst/>
              <a:gdLst/>
              <a:ahLst/>
              <a:cxnLst/>
              <a:rect l="l" t="t" r="r" b="b"/>
              <a:pathLst>
                <a:path w="9469" h="4963" extrusionOk="0">
                  <a:moveTo>
                    <a:pt x="1" y="1"/>
                  </a:moveTo>
                  <a:lnTo>
                    <a:pt x="1" y="1"/>
                  </a:lnTo>
                  <a:cubicBezTo>
                    <a:pt x="2912" y="1221"/>
                    <a:pt x="5763" y="2632"/>
                    <a:pt x="8619" y="3976"/>
                  </a:cubicBezTo>
                  <a:cubicBezTo>
                    <a:pt x="8632" y="3966"/>
                    <a:pt x="8649" y="3960"/>
                    <a:pt x="8666" y="3960"/>
                  </a:cubicBezTo>
                  <a:cubicBezTo>
                    <a:pt x="8684" y="3960"/>
                    <a:pt x="8702" y="3966"/>
                    <a:pt x="8720" y="3981"/>
                  </a:cubicBezTo>
                  <a:cubicBezTo>
                    <a:pt x="8769" y="4018"/>
                    <a:pt x="8817" y="4058"/>
                    <a:pt x="8867" y="4096"/>
                  </a:cubicBezTo>
                  <a:cubicBezTo>
                    <a:pt x="8922" y="4140"/>
                    <a:pt x="8902" y="4209"/>
                    <a:pt x="8855" y="4242"/>
                  </a:cubicBezTo>
                  <a:cubicBezTo>
                    <a:pt x="9038" y="4502"/>
                    <a:pt x="9239" y="4744"/>
                    <a:pt x="9468" y="4963"/>
                  </a:cubicBezTo>
                  <a:cubicBezTo>
                    <a:pt x="9444" y="4373"/>
                    <a:pt x="9418" y="3782"/>
                    <a:pt x="9408" y="3194"/>
                  </a:cubicBezTo>
                  <a:cubicBezTo>
                    <a:pt x="9393" y="3202"/>
                    <a:pt x="9376" y="3208"/>
                    <a:pt x="9356" y="3208"/>
                  </a:cubicBezTo>
                  <a:cubicBezTo>
                    <a:pt x="9347" y="3208"/>
                    <a:pt x="9337" y="3207"/>
                    <a:pt x="9326" y="3204"/>
                  </a:cubicBezTo>
                  <a:cubicBezTo>
                    <a:pt x="6269" y="2228"/>
                    <a:pt x="3221" y="1133"/>
                    <a:pt x="212" y="10"/>
                  </a:cubicBezTo>
                  <a:cubicBezTo>
                    <a:pt x="141" y="8"/>
                    <a:pt x="71" y="3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24"/>
            <p:cNvSpPr/>
            <p:nvPr/>
          </p:nvSpPr>
          <p:spPr>
            <a:xfrm>
              <a:off x="8188771" y="136339"/>
              <a:ext cx="506404" cy="140861"/>
            </a:xfrm>
            <a:custGeom>
              <a:avLst/>
              <a:gdLst/>
              <a:ahLst/>
              <a:cxnLst/>
              <a:rect l="l" t="t" r="r" b="b"/>
              <a:pathLst>
                <a:path w="10778" h="2998" extrusionOk="0">
                  <a:moveTo>
                    <a:pt x="1" y="1"/>
                  </a:moveTo>
                  <a:cubicBezTo>
                    <a:pt x="2905" y="941"/>
                    <a:pt x="5815" y="1924"/>
                    <a:pt x="8666" y="2997"/>
                  </a:cubicBezTo>
                  <a:cubicBezTo>
                    <a:pt x="8673" y="2988"/>
                    <a:pt x="8677" y="2979"/>
                    <a:pt x="8687" y="2972"/>
                  </a:cubicBezTo>
                  <a:cubicBezTo>
                    <a:pt x="9373" y="2365"/>
                    <a:pt x="10070" y="1768"/>
                    <a:pt x="10777" y="1188"/>
                  </a:cubicBezTo>
                  <a:cubicBezTo>
                    <a:pt x="10352" y="1127"/>
                    <a:pt x="9925" y="1059"/>
                    <a:pt x="9500" y="977"/>
                  </a:cubicBezTo>
                  <a:cubicBezTo>
                    <a:pt x="9488" y="1019"/>
                    <a:pt x="9455" y="1055"/>
                    <a:pt x="9404" y="1055"/>
                  </a:cubicBezTo>
                  <a:cubicBezTo>
                    <a:pt x="9397" y="1055"/>
                    <a:pt x="9389" y="1054"/>
                    <a:pt x="9382" y="1053"/>
                  </a:cubicBezTo>
                  <a:cubicBezTo>
                    <a:pt x="6280" y="498"/>
                    <a:pt x="3148" y="15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24"/>
            <p:cNvSpPr/>
            <p:nvPr/>
          </p:nvSpPr>
          <p:spPr>
            <a:xfrm>
              <a:off x="8557236" y="340069"/>
              <a:ext cx="27768" cy="23868"/>
            </a:xfrm>
            <a:custGeom>
              <a:avLst/>
              <a:gdLst/>
              <a:ahLst/>
              <a:cxnLst/>
              <a:rect l="l" t="t" r="r" b="b"/>
              <a:pathLst>
                <a:path w="591" h="508" extrusionOk="0">
                  <a:moveTo>
                    <a:pt x="192" y="0"/>
                  </a:moveTo>
                  <a:cubicBezTo>
                    <a:pt x="129" y="97"/>
                    <a:pt x="65" y="191"/>
                    <a:pt x="0" y="283"/>
                  </a:cubicBezTo>
                  <a:cubicBezTo>
                    <a:pt x="6" y="286"/>
                    <a:pt x="12" y="284"/>
                    <a:pt x="19" y="287"/>
                  </a:cubicBezTo>
                  <a:cubicBezTo>
                    <a:pt x="211" y="351"/>
                    <a:pt x="400" y="431"/>
                    <a:pt x="591" y="507"/>
                  </a:cubicBezTo>
                  <a:cubicBezTo>
                    <a:pt x="444" y="349"/>
                    <a:pt x="309" y="183"/>
                    <a:pt x="19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24"/>
            <p:cNvSpPr/>
            <p:nvPr/>
          </p:nvSpPr>
          <p:spPr>
            <a:xfrm>
              <a:off x="8168003" y="147851"/>
              <a:ext cx="393640" cy="264573"/>
            </a:xfrm>
            <a:custGeom>
              <a:avLst/>
              <a:gdLst/>
              <a:ahLst/>
              <a:cxnLst/>
              <a:rect l="l" t="t" r="r" b="b"/>
              <a:pathLst>
                <a:path w="8378" h="5631" extrusionOk="0">
                  <a:moveTo>
                    <a:pt x="1" y="0"/>
                  </a:moveTo>
                  <a:lnTo>
                    <a:pt x="1" y="0"/>
                  </a:lnTo>
                  <a:cubicBezTo>
                    <a:pt x="2429" y="1735"/>
                    <a:pt x="4892" y="3554"/>
                    <a:pt x="7023" y="5631"/>
                  </a:cubicBezTo>
                  <a:cubicBezTo>
                    <a:pt x="7501" y="5071"/>
                    <a:pt x="7974" y="4527"/>
                    <a:pt x="8378" y="3910"/>
                  </a:cubicBezTo>
                  <a:cubicBezTo>
                    <a:pt x="5586" y="2626"/>
                    <a:pt x="2746" y="1390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5">
  <p:cSld name="CUSTOM_10_1_1_1_1_1_1_1_1_1_1_1_1_1_1"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Google Shape;520;p40"/>
          <p:cNvPicPr preferRelativeResize="0"/>
          <p:nvPr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21" name="Google Shape;521;p4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8" name="Google Shape;528;p42"/>
          <p:cNvPicPr preferRelativeResize="0"/>
          <p:nvPr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Google Shape;529;p42"/>
          <p:cNvSpPr/>
          <p:nvPr/>
        </p:nvSpPr>
        <p:spPr>
          <a:xfrm rot="9666947">
            <a:off x="8572281" y="4529532"/>
            <a:ext cx="358128" cy="330041"/>
          </a:xfrm>
          <a:custGeom>
            <a:avLst/>
            <a:gdLst/>
            <a:ahLst/>
            <a:cxnLst/>
            <a:rect l="l" t="t" r="r" b="b"/>
            <a:pathLst>
              <a:path w="7205" h="6639" extrusionOk="0">
                <a:moveTo>
                  <a:pt x="3368" y="0"/>
                </a:moveTo>
                <a:cubicBezTo>
                  <a:pt x="3043" y="778"/>
                  <a:pt x="2774" y="1574"/>
                  <a:pt x="2519" y="2377"/>
                </a:cubicBezTo>
                <a:cubicBezTo>
                  <a:pt x="2508" y="2414"/>
                  <a:pt x="2479" y="2430"/>
                  <a:pt x="2450" y="2430"/>
                </a:cubicBezTo>
                <a:cubicBezTo>
                  <a:pt x="2431" y="2430"/>
                  <a:pt x="2411" y="2423"/>
                  <a:pt x="2396" y="2409"/>
                </a:cubicBezTo>
                <a:cubicBezTo>
                  <a:pt x="2387" y="2418"/>
                  <a:pt x="2374" y="2427"/>
                  <a:pt x="2359" y="2429"/>
                </a:cubicBezTo>
                <a:cubicBezTo>
                  <a:pt x="1578" y="2565"/>
                  <a:pt x="788" y="2648"/>
                  <a:pt x="1" y="2743"/>
                </a:cubicBezTo>
                <a:cubicBezTo>
                  <a:pt x="535" y="3242"/>
                  <a:pt x="1116" y="3668"/>
                  <a:pt x="1753" y="4029"/>
                </a:cubicBezTo>
                <a:cubicBezTo>
                  <a:pt x="1854" y="4084"/>
                  <a:pt x="1795" y="4222"/>
                  <a:pt x="1705" y="4228"/>
                </a:cubicBezTo>
                <a:lnTo>
                  <a:pt x="1707" y="4255"/>
                </a:lnTo>
                <a:cubicBezTo>
                  <a:pt x="1713" y="4253"/>
                  <a:pt x="1719" y="4253"/>
                  <a:pt x="1725" y="4253"/>
                </a:cubicBezTo>
                <a:cubicBezTo>
                  <a:pt x="1767" y="4253"/>
                  <a:pt x="1810" y="4289"/>
                  <a:pt x="1792" y="4337"/>
                </a:cubicBezTo>
                <a:cubicBezTo>
                  <a:pt x="1501" y="5088"/>
                  <a:pt x="1269" y="5843"/>
                  <a:pt x="1151" y="6639"/>
                </a:cubicBezTo>
                <a:cubicBezTo>
                  <a:pt x="2006" y="6430"/>
                  <a:pt x="2756" y="6039"/>
                  <a:pt x="3440" y="5477"/>
                </a:cubicBezTo>
                <a:cubicBezTo>
                  <a:pt x="3461" y="5457"/>
                  <a:pt x="3485" y="5450"/>
                  <a:pt x="3508" y="5450"/>
                </a:cubicBezTo>
                <a:cubicBezTo>
                  <a:pt x="3513" y="5450"/>
                  <a:pt x="3517" y="5450"/>
                  <a:pt x="3521" y="5451"/>
                </a:cubicBezTo>
                <a:cubicBezTo>
                  <a:pt x="3533" y="5443"/>
                  <a:pt x="3546" y="5437"/>
                  <a:pt x="3560" y="5437"/>
                </a:cubicBezTo>
                <a:cubicBezTo>
                  <a:pt x="3566" y="5437"/>
                  <a:pt x="3572" y="5438"/>
                  <a:pt x="3579" y="5441"/>
                </a:cubicBezTo>
                <a:cubicBezTo>
                  <a:pt x="4514" y="5738"/>
                  <a:pt x="5431" y="6082"/>
                  <a:pt x="6366" y="6380"/>
                </a:cubicBezTo>
                <a:cubicBezTo>
                  <a:pt x="6348" y="5566"/>
                  <a:pt x="6211" y="4790"/>
                  <a:pt x="6022" y="3997"/>
                </a:cubicBezTo>
                <a:cubicBezTo>
                  <a:pt x="6014" y="4000"/>
                  <a:pt x="6005" y="4001"/>
                  <a:pt x="5997" y="4001"/>
                </a:cubicBezTo>
                <a:cubicBezTo>
                  <a:pt x="5923" y="4001"/>
                  <a:pt x="5857" y="3896"/>
                  <a:pt x="5917" y="3817"/>
                </a:cubicBezTo>
                <a:cubicBezTo>
                  <a:pt x="6338" y="3274"/>
                  <a:pt x="6771" y="2740"/>
                  <a:pt x="7205" y="2210"/>
                </a:cubicBezTo>
                <a:lnTo>
                  <a:pt x="7205" y="2210"/>
                </a:lnTo>
                <a:cubicBezTo>
                  <a:pt x="6397" y="2263"/>
                  <a:pt x="5587" y="2325"/>
                  <a:pt x="4776" y="2337"/>
                </a:cubicBezTo>
                <a:cubicBezTo>
                  <a:pt x="4775" y="2337"/>
                  <a:pt x="4774" y="2337"/>
                  <a:pt x="4774" y="2337"/>
                </a:cubicBezTo>
                <a:cubicBezTo>
                  <a:pt x="4698" y="2337"/>
                  <a:pt x="4700" y="2231"/>
                  <a:pt x="4771" y="2216"/>
                </a:cubicBezTo>
                <a:cubicBezTo>
                  <a:pt x="4384" y="1424"/>
                  <a:pt x="3918" y="685"/>
                  <a:pt x="3368" y="0"/>
                </a:cubicBezTo>
                <a:close/>
              </a:path>
            </a:pathLst>
          </a:custGeom>
          <a:solidFill>
            <a:schemeClr val="accent5"/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30" name="Google Shape;530;p42"/>
          <p:cNvGrpSpPr/>
          <p:nvPr/>
        </p:nvGrpSpPr>
        <p:grpSpPr>
          <a:xfrm rot="-1418412" flipH="1">
            <a:off x="105435" y="284079"/>
            <a:ext cx="878085" cy="709678"/>
            <a:chOff x="8127125" y="123700"/>
            <a:chExt cx="878068" cy="709664"/>
          </a:xfrm>
        </p:grpSpPr>
        <p:sp>
          <p:nvSpPr>
            <p:cNvPr id="531" name="Google Shape;531;p42"/>
            <p:cNvSpPr/>
            <p:nvPr/>
          </p:nvSpPr>
          <p:spPr>
            <a:xfrm>
              <a:off x="8651584" y="314979"/>
              <a:ext cx="353609" cy="518386"/>
            </a:xfrm>
            <a:custGeom>
              <a:avLst/>
              <a:gdLst/>
              <a:ahLst/>
              <a:cxnLst/>
              <a:rect l="l" t="t" r="r" b="b"/>
              <a:pathLst>
                <a:path w="7526" h="11033" extrusionOk="0">
                  <a:moveTo>
                    <a:pt x="2182" y="2710"/>
                  </a:moveTo>
                  <a:cubicBezTo>
                    <a:pt x="2526" y="2710"/>
                    <a:pt x="2883" y="2805"/>
                    <a:pt x="3204" y="2925"/>
                  </a:cubicBezTo>
                  <a:cubicBezTo>
                    <a:pt x="3135" y="3470"/>
                    <a:pt x="2834" y="3954"/>
                    <a:pt x="2222" y="4144"/>
                  </a:cubicBezTo>
                  <a:cubicBezTo>
                    <a:pt x="2109" y="4181"/>
                    <a:pt x="1994" y="4200"/>
                    <a:pt x="1880" y="4200"/>
                  </a:cubicBezTo>
                  <a:cubicBezTo>
                    <a:pt x="1747" y="4200"/>
                    <a:pt x="1615" y="4175"/>
                    <a:pt x="1482" y="4126"/>
                  </a:cubicBezTo>
                  <a:cubicBezTo>
                    <a:pt x="1341" y="3902"/>
                    <a:pt x="1201" y="3681"/>
                    <a:pt x="1061" y="3460"/>
                  </a:cubicBezTo>
                  <a:cubicBezTo>
                    <a:pt x="1053" y="3059"/>
                    <a:pt x="1503" y="2822"/>
                    <a:pt x="1826" y="2749"/>
                  </a:cubicBezTo>
                  <a:cubicBezTo>
                    <a:pt x="1942" y="2722"/>
                    <a:pt x="2061" y="2710"/>
                    <a:pt x="2182" y="2710"/>
                  </a:cubicBezTo>
                  <a:close/>
                  <a:moveTo>
                    <a:pt x="4327" y="7162"/>
                  </a:moveTo>
                  <a:cubicBezTo>
                    <a:pt x="4701" y="7162"/>
                    <a:pt x="5080" y="7254"/>
                    <a:pt x="5427" y="7413"/>
                  </a:cubicBezTo>
                  <a:cubicBezTo>
                    <a:pt x="5383" y="7520"/>
                    <a:pt x="5331" y="7625"/>
                    <a:pt x="5274" y="7726"/>
                  </a:cubicBezTo>
                  <a:cubicBezTo>
                    <a:pt x="5025" y="8165"/>
                    <a:pt x="4636" y="8586"/>
                    <a:pt x="4156" y="8769"/>
                  </a:cubicBezTo>
                  <a:cubicBezTo>
                    <a:pt x="4009" y="8823"/>
                    <a:pt x="3865" y="8852"/>
                    <a:pt x="3728" y="8852"/>
                  </a:cubicBezTo>
                  <a:cubicBezTo>
                    <a:pt x="3426" y="8852"/>
                    <a:pt x="3160" y="8713"/>
                    <a:pt x="2990" y="8405"/>
                  </a:cubicBezTo>
                  <a:cubicBezTo>
                    <a:pt x="2713" y="7901"/>
                    <a:pt x="3103" y="7491"/>
                    <a:pt x="3570" y="7303"/>
                  </a:cubicBezTo>
                  <a:cubicBezTo>
                    <a:pt x="3811" y="7207"/>
                    <a:pt x="4068" y="7162"/>
                    <a:pt x="4327" y="7162"/>
                  </a:cubicBezTo>
                  <a:close/>
                  <a:moveTo>
                    <a:pt x="402" y="1"/>
                  </a:moveTo>
                  <a:cubicBezTo>
                    <a:pt x="298" y="1"/>
                    <a:pt x="193" y="6"/>
                    <a:pt x="88" y="16"/>
                  </a:cubicBezTo>
                  <a:cubicBezTo>
                    <a:pt x="1" y="24"/>
                    <a:pt x="11" y="154"/>
                    <a:pt x="95" y="154"/>
                  </a:cubicBezTo>
                  <a:cubicBezTo>
                    <a:pt x="96" y="154"/>
                    <a:pt x="98" y="154"/>
                    <a:pt x="100" y="154"/>
                  </a:cubicBezTo>
                  <a:cubicBezTo>
                    <a:pt x="166" y="150"/>
                    <a:pt x="232" y="148"/>
                    <a:pt x="298" y="148"/>
                  </a:cubicBezTo>
                  <a:cubicBezTo>
                    <a:pt x="1293" y="148"/>
                    <a:pt x="2256" y="584"/>
                    <a:pt x="2831" y="1423"/>
                  </a:cubicBezTo>
                  <a:cubicBezTo>
                    <a:pt x="3087" y="1797"/>
                    <a:pt x="3231" y="2279"/>
                    <a:pt x="3217" y="2739"/>
                  </a:cubicBezTo>
                  <a:cubicBezTo>
                    <a:pt x="2900" y="2629"/>
                    <a:pt x="2503" y="2536"/>
                    <a:pt x="2125" y="2536"/>
                  </a:cubicBezTo>
                  <a:cubicBezTo>
                    <a:pt x="1596" y="2536"/>
                    <a:pt x="1105" y="2716"/>
                    <a:pt x="922" y="3279"/>
                  </a:cubicBezTo>
                  <a:cubicBezTo>
                    <a:pt x="697" y="3974"/>
                    <a:pt x="1316" y="4366"/>
                    <a:pt x="1920" y="4366"/>
                  </a:cubicBezTo>
                  <a:cubicBezTo>
                    <a:pt x="2073" y="4366"/>
                    <a:pt x="2225" y="4341"/>
                    <a:pt x="2362" y="4289"/>
                  </a:cubicBezTo>
                  <a:cubicBezTo>
                    <a:pt x="2969" y="4062"/>
                    <a:pt x="3299" y="3562"/>
                    <a:pt x="3391" y="2998"/>
                  </a:cubicBezTo>
                  <a:cubicBezTo>
                    <a:pt x="3395" y="2998"/>
                    <a:pt x="3398" y="3001"/>
                    <a:pt x="3402" y="3003"/>
                  </a:cubicBezTo>
                  <a:cubicBezTo>
                    <a:pt x="4298" y="3386"/>
                    <a:pt x="5084" y="4099"/>
                    <a:pt x="5446" y="5016"/>
                  </a:cubicBezTo>
                  <a:cubicBezTo>
                    <a:pt x="5724" y="5717"/>
                    <a:pt x="5741" y="6520"/>
                    <a:pt x="5495" y="7233"/>
                  </a:cubicBezTo>
                  <a:cubicBezTo>
                    <a:pt x="5156" y="7073"/>
                    <a:pt x="4780" y="6981"/>
                    <a:pt x="4380" y="6981"/>
                  </a:cubicBezTo>
                  <a:cubicBezTo>
                    <a:pt x="4203" y="6981"/>
                    <a:pt x="4022" y="6999"/>
                    <a:pt x="3837" y="7037"/>
                  </a:cubicBezTo>
                  <a:cubicBezTo>
                    <a:pt x="3128" y="7183"/>
                    <a:pt x="2263" y="7928"/>
                    <a:pt x="2894" y="8664"/>
                  </a:cubicBezTo>
                  <a:cubicBezTo>
                    <a:pt x="3121" y="8928"/>
                    <a:pt x="3393" y="9034"/>
                    <a:pt x="3674" y="9034"/>
                  </a:cubicBezTo>
                  <a:cubicBezTo>
                    <a:pt x="4262" y="9034"/>
                    <a:pt x="4889" y="8570"/>
                    <a:pt x="5226" y="8118"/>
                  </a:cubicBezTo>
                  <a:cubicBezTo>
                    <a:pt x="5376" y="7916"/>
                    <a:pt x="5495" y="7708"/>
                    <a:pt x="5588" y="7495"/>
                  </a:cubicBezTo>
                  <a:cubicBezTo>
                    <a:pt x="5919" y="7672"/>
                    <a:pt x="6210" y="7911"/>
                    <a:pt x="6428" y="8191"/>
                  </a:cubicBezTo>
                  <a:cubicBezTo>
                    <a:pt x="7037" y="8981"/>
                    <a:pt x="7090" y="10011"/>
                    <a:pt x="6734" y="10915"/>
                  </a:cubicBezTo>
                  <a:cubicBezTo>
                    <a:pt x="6709" y="10980"/>
                    <a:pt x="6764" y="11032"/>
                    <a:pt x="6816" y="11032"/>
                  </a:cubicBezTo>
                  <a:cubicBezTo>
                    <a:pt x="6842" y="11032"/>
                    <a:pt x="6868" y="11019"/>
                    <a:pt x="6883" y="10986"/>
                  </a:cubicBezTo>
                  <a:cubicBezTo>
                    <a:pt x="7526" y="9595"/>
                    <a:pt x="6871" y="8001"/>
                    <a:pt x="5662" y="7318"/>
                  </a:cubicBezTo>
                  <a:cubicBezTo>
                    <a:pt x="6317" y="5544"/>
                    <a:pt x="5172" y="3541"/>
                    <a:pt x="3411" y="2815"/>
                  </a:cubicBezTo>
                  <a:cubicBezTo>
                    <a:pt x="3439" y="2423"/>
                    <a:pt x="3357" y="2011"/>
                    <a:pt x="3179" y="1648"/>
                  </a:cubicBezTo>
                  <a:cubicBezTo>
                    <a:pt x="2659" y="596"/>
                    <a:pt x="1542" y="1"/>
                    <a:pt x="40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42"/>
            <p:cNvSpPr/>
            <p:nvPr/>
          </p:nvSpPr>
          <p:spPr>
            <a:xfrm>
              <a:off x="8127125" y="123700"/>
              <a:ext cx="588628" cy="297133"/>
            </a:xfrm>
            <a:custGeom>
              <a:avLst/>
              <a:gdLst/>
              <a:ahLst/>
              <a:cxnLst/>
              <a:rect l="l" t="t" r="r" b="b"/>
              <a:pathLst>
                <a:path w="12528" h="6324" extrusionOk="0">
                  <a:moveTo>
                    <a:pt x="1313" y="269"/>
                  </a:moveTo>
                  <a:lnTo>
                    <a:pt x="1313" y="269"/>
                  </a:lnTo>
                  <a:cubicBezTo>
                    <a:pt x="4460" y="419"/>
                    <a:pt x="7592" y="765"/>
                    <a:pt x="10695" y="1320"/>
                  </a:cubicBezTo>
                  <a:cubicBezTo>
                    <a:pt x="10703" y="1321"/>
                    <a:pt x="10710" y="1322"/>
                    <a:pt x="10717" y="1322"/>
                  </a:cubicBezTo>
                  <a:cubicBezTo>
                    <a:pt x="10767" y="1322"/>
                    <a:pt x="10801" y="1287"/>
                    <a:pt x="10813" y="1245"/>
                  </a:cubicBezTo>
                  <a:cubicBezTo>
                    <a:pt x="11236" y="1327"/>
                    <a:pt x="11664" y="1396"/>
                    <a:pt x="12089" y="1457"/>
                  </a:cubicBezTo>
                  <a:cubicBezTo>
                    <a:pt x="11382" y="2037"/>
                    <a:pt x="10684" y="2634"/>
                    <a:pt x="9999" y="3241"/>
                  </a:cubicBezTo>
                  <a:cubicBezTo>
                    <a:pt x="9990" y="3248"/>
                    <a:pt x="9985" y="3257"/>
                    <a:pt x="9978" y="3265"/>
                  </a:cubicBezTo>
                  <a:cubicBezTo>
                    <a:pt x="7127" y="2192"/>
                    <a:pt x="4217" y="1209"/>
                    <a:pt x="1313" y="269"/>
                  </a:cubicBezTo>
                  <a:close/>
                  <a:moveTo>
                    <a:pt x="9346" y="4605"/>
                  </a:moveTo>
                  <a:cubicBezTo>
                    <a:pt x="9464" y="4788"/>
                    <a:pt x="9598" y="4955"/>
                    <a:pt x="9745" y="5112"/>
                  </a:cubicBezTo>
                  <a:cubicBezTo>
                    <a:pt x="9554" y="5036"/>
                    <a:pt x="9365" y="4957"/>
                    <a:pt x="9171" y="4892"/>
                  </a:cubicBezTo>
                  <a:cubicBezTo>
                    <a:pt x="9165" y="4888"/>
                    <a:pt x="9160" y="4890"/>
                    <a:pt x="9153" y="4888"/>
                  </a:cubicBezTo>
                  <a:cubicBezTo>
                    <a:pt x="9219" y="4795"/>
                    <a:pt x="9283" y="4701"/>
                    <a:pt x="9346" y="4605"/>
                  </a:cubicBezTo>
                  <a:close/>
                  <a:moveTo>
                    <a:pt x="624" y="238"/>
                  </a:moveTo>
                  <a:lnTo>
                    <a:pt x="624" y="238"/>
                  </a:lnTo>
                  <a:cubicBezTo>
                    <a:pt x="695" y="239"/>
                    <a:pt x="764" y="244"/>
                    <a:pt x="835" y="247"/>
                  </a:cubicBezTo>
                  <a:cubicBezTo>
                    <a:pt x="3844" y="1371"/>
                    <a:pt x="6893" y="2465"/>
                    <a:pt x="9950" y="3441"/>
                  </a:cubicBezTo>
                  <a:cubicBezTo>
                    <a:pt x="9960" y="3444"/>
                    <a:pt x="9969" y="3445"/>
                    <a:pt x="9978" y="3445"/>
                  </a:cubicBezTo>
                  <a:cubicBezTo>
                    <a:pt x="9997" y="3445"/>
                    <a:pt x="10014" y="3439"/>
                    <a:pt x="10029" y="3431"/>
                  </a:cubicBezTo>
                  <a:cubicBezTo>
                    <a:pt x="10039" y="4019"/>
                    <a:pt x="10065" y="4610"/>
                    <a:pt x="10089" y="5200"/>
                  </a:cubicBezTo>
                  <a:cubicBezTo>
                    <a:pt x="9860" y="4981"/>
                    <a:pt x="9659" y="4739"/>
                    <a:pt x="9478" y="4478"/>
                  </a:cubicBezTo>
                  <a:cubicBezTo>
                    <a:pt x="9525" y="4446"/>
                    <a:pt x="9545" y="4377"/>
                    <a:pt x="9490" y="4333"/>
                  </a:cubicBezTo>
                  <a:cubicBezTo>
                    <a:pt x="9441" y="4295"/>
                    <a:pt x="9392" y="4255"/>
                    <a:pt x="9344" y="4218"/>
                  </a:cubicBezTo>
                  <a:cubicBezTo>
                    <a:pt x="9326" y="4203"/>
                    <a:pt x="9308" y="4197"/>
                    <a:pt x="9290" y="4197"/>
                  </a:cubicBezTo>
                  <a:cubicBezTo>
                    <a:pt x="9272" y="4197"/>
                    <a:pt x="9256" y="4203"/>
                    <a:pt x="9242" y="4213"/>
                  </a:cubicBezTo>
                  <a:cubicBezTo>
                    <a:pt x="6386" y="2869"/>
                    <a:pt x="3535" y="1457"/>
                    <a:pt x="624" y="238"/>
                  </a:cubicBezTo>
                  <a:close/>
                  <a:moveTo>
                    <a:pt x="871" y="514"/>
                  </a:moveTo>
                  <a:lnTo>
                    <a:pt x="871" y="514"/>
                  </a:lnTo>
                  <a:cubicBezTo>
                    <a:pt x="3616" y="1904"/>
                    <a:pt x="6456" y="3140"/>
                    <a:pt x="9248" y="4424"/>
                  </a:cubicBezTo>
                  <a:cubicBezTo>
                    <a:pt x="8842" y="5041"/>
                    <a:pt x="8371" y="5587"/>
                    <a:pt x="7893" y="6145"/>
                  </a:cubicBezTo>
                  <a:cubicBezTo>
                    <a:pt x="5762" y="4066"/>
                    <a:pt x="3299" y="2249"/>
                    <a:pt x="871" y="514"/>
                  </a:cubicBezTo>
                  <a:close/>
                  <a:moveTo>
                    <a:pt x="105" y="0"/>
                  </a:moveTo>
                  <a:cubicBezTo>
                    <a:pt x="93" y="0"/>
                    <a:pt x="80" y="2"/>
                    <a:pt x="69" y="7"/>
                  </a:cubicBezTo>
                  <a:cubicBezTo>
                    <a:pt x="65" y="6"/>
                    <a:pt x="61" y="6"/>
                    <a:pt x="57" y="6"/>
                  </a:cubicBezTo>
                  <a:cubicBezTo>
                    <a:pt x="27" y="6"/>
                    <a:pt x="7" y="39"/>
                    <a:pt x="17" y="65"/>
                  </a:cubicBezTo>
                  <a:cubicBezTo>
                    <a:pt x="1" y="109"/>
                    <a:pt x="6" y="162"/>
                    <a:pt x="46" y="191"/>
                  </a:cubicBezTo>
                  <a:cubicBezTo>
                    <a:pt x="1391" y="1150"/>
                    <a:pt x="2716" y="2141"/>
                    <a:pt x="4013" y="3165"/>
                  </a:cubicBezTo>
                  <a:cubicBezTo>
                    <a:pt x="5311" y="4188"/>
                    <a:pt x="6545" y="5294"/>
                    <a:pt x="7851" y="6306"/>
                  </a:cubicBezTo>
                  <a:cubicBezTo>
                    <a:pt x="7867" y="6319"/>
                    <a:pt x="7882" y="6324"/>
                    <a:pt x="7897" y="6324"/>
                  </a:cubicBezTo>
                  <a:cubicBezTo>
                    <a:pt x="7943" y="6324"/>
                    <a:pt x="7980" y="6275"/>
                    <a:pt x="7966" y="6228"/>
                  </a:cubicBezTo>
                  <a:cubicBezTo>
                    <a:pt x="8386" y="5876"/>
                    <a:pt x="8746" y="5456"/>
                    <a:pt x="9067" y="5011"/>
                  </a:cubicBezTo>
                  <a:cubicBezTo>
                    <a:pt x="9075" y="5022"/>
                    <a:pt x="9085" y="5032"/>
                    <a:pt x="9102" y="5040"/>
                  </a:cubicBezTo>
                  <a:cubicBezTo>
                    <a:pt x="9299" y="5130"/>
                    <a:pt x="9508" y="5202"/>
                    <a:pt x="9710" y="5282"/>
                  </a:cubicBezTo>
                  <a:cubicBezTo>
                    <a:pt x="9816" y="5322"/>
                    <a:pt x="9927" y="5396"/>
                    <a:pt x="10038" y="5397"/>
                  </a:cubicBezTo>
                  <a:cubicBezTo>
                    <a:pt x="10069" y="5425"/>
                    <a:pt x="10096" y="5453"/>
                    <a:pt x="10129" y="5480"/>
                  </a:cubicBezTo>
                  <a:cubicBezTo>
                    <a:pt x="10147" y="5494"/>
                    <a:pt x="10167" y="5501"/>
                    <a:pt x="10186" y="5501"/>
                  </a:cubicBezTo>
                  <a:cubicBezTo>
                    <a:pt x="10234" y="5501"/>
                    <a:pt x="10279" y="5460"/>
                    <a:pt x="10276" y="5404"/>
                  </a:cubicBezTo>
                  <a:cubicBezTo>
                    <a:pt x="10246" y="4718"/>
                    <a:pt x="10218" y="4030"/>
                    <a:pt x="10166" y="3345"/>
                  </a:cubicBezTo>
                  <a:cubicBezTo>
                    <a:pt x="10912" y="2744"/>
                    <a:pt x="11651" y="2129"/>
                    <a:pt x="12369" y="1499"/>
                  </a:cubicBezTo>
                  <a:cubicBezTo>
                    <a:pt x="12382" y="1500"/>
                    <a:pt x="12393" y="1503"/>
                    <a:pt x="12405" y="1504"/>
                  </a:cubicBezTo>
                  <a:cubicBezTo>
                    <a:pt x="12410" y="1504"/>
                    <a:pt x="12414" y="1505"/>
                    <a:pt x="12418" y="1505"/>
                  </a:cubicBezTo>
                  <a:cubicBezTo>
                    <a:pt x="12507" y="1505"/>
                    <a:pt x="12527" y="1365"/>
                    <a:pt x="12433" y="1350"/>
                  </a:cubicBezTo>
                  <a:cubicBezTo>
                    <a:pt x="12425" y="1349"/>
                    <a:pt x="12420" y="1348"/>
                    <a:pt x="12410" y="1345"/>
                  </a:cubicBezTo>
                  <a:cubicBezTo>
                    <a:pt x="12393" y="1313"/>
                    <a:pt x="12362" y="1287"/>
                    <a:pt x="12326" y="1287"/>
                  </a:cubicBezTo>
                  <a:cubicBezTo>
                    <a:pt x="12307" y="1287"/>
                    <a:pt x="12288" y="1294"/>
                    <a:pt x="12268" y="1309"/>
                  </a:cubicBezTo>
                  <a:cubicBezTo>
                    <a:pt x="12263" y="1315"/>
                    <a:pt x="12259" y="1319"/>
                    <a:pt x="12254" y="1323"/>
                  </a:cubicBezTo>
                  <a:cubicBezTo>
                    <a:pt x="11760" y="1246"/>
                    <a:pt x="11267" y="1173"/>
                    <a:pt x="10769" y="1121"/>
                  </a:cubicBezTo>
                  <a:cubicBezTo>
                    <a:pt x="10759" y="1114"/>
                    <a:pt x="10747" y="1109"/>
                    <a:pt x="10733" y="1107"/>
                  </a:cubicBezTo>
                  <a:cubicBezTo>
                    <a:pt x="7221" y="480"/>
                    <a:pt x="3672" y="113"/>
                    <a:pt x="10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42"/>
            <p:cNvSpPr/>
            <p:nvPr/>
          </p:nvSpPr>
          <p:spPr>
            <a:xfrm>
              <a:off x="8156303" y="134836"/>
              <a:ext cx="444901" cy="233187"/>
            </a:xfrm>
            <a:custGeom>
              <a:avLst/>
              <a:gdLst/>
              <a:ahLst/>
              <a:cxnLst/>
              <a:rect l="l" t="t" r="r" b="b"/>
              <a:pathLst>
                <a:path w="9469" h="4963" extrusionOk="0">
                  <a:moveTo>
                    <a:pt x="1" y="1"/>
                  </a:moveTo>
                  <a:lnTo>
                    <a:pt x="1" y="1"/>
                  </a:lnTo>
                  <a:cubicBezTo>
                    <a:pt x="2912" y="1221"/>
                    <a:pt x="5763" y="2632"/>
                    <a:pt x="8619" y="3976"/>
                  </a:cubicBezTo>
                  <a:cubicBezTo>
                    <a:pt x="8632" y="3966"/>
                    <a:pt x="8649" y="3960"/>
                    <a:pt x="8666" y="3960"/>
                  </a:cubicBezTo>
                  <a:cubicBezTo>
                    <a:pt x="8684" y="3960"/>
                    <a:pt x="8702" y="3966"/>
                    <a:pt x="8720" y="3981"/>
                  </a:cubicBezTo>
                  <a:cubicBezTo>
                    <a:pt x="8769" y="4018"/>
                    <a:pt x="8817" y="4058"/>
                    <a:pt x="8867" y="4096"/>
                  </a:cubicBezTo>
                  <a:cubicBezTo>
                    <a:pt x="8922" y="4140"/>
                    <a:pt x="8902" y="4209"/>
                    <a:pt x="8855" y="4242"/>
                  </a:cubicBezTo>
                  <a:cubicBezTo>
                    <a:pt x="9038" y="4502"/>
                    <a:pt x="9239" y="4744"/>
                    <a:pt x="9468" y="4963"/>
                  </a:cubicBezTo>
                  <a:cubicBezTo>
                    <a:pt x="9444" y="4373"/>
                    <a:pt x="9418" y="3782"/>
                    <a:pt x="9408" y="3194"/>
                  </a:cubicBezTo>
                  <a:cubicBezTo>
                    <a:pt x="9393" y="3202"/>
                    <a:pt x="9376" y="3208"/>
                    <a:pt x="9356" y="3208"/>
                  </a:cubicBezTo>
                  <a:cubicBezTo>
                    <a:pt x="9347" y="3208"/>
                    <a:pt x="9337" y="3207"/>
                    <a:pt x="9326" y="3204"/>
                  </a:cubicBezTo>
                  <a:cubicBezTo>
                    <a:pt x="6269" y="2228"/>
                    <a:pt x="3221" y="1133"/>
                    <a:pt x="212" y="10"/>
                  </a:cubicBezTo>
                  <a:cubicBezTo>
                    <a:pt x="141" y="8"/>
                    <a:pt x="71" y="3"/>
                    <a:pt x="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42"/>
            <p:cNvSpPr/>
            <p:nvPr/>
          </p:nvSpPr>
          <p:spPr>
            <a:xfrm>
              <a:off x="8188771" y="136339"/>
              <a:ext cx="506404" cy="140861"/>
            </a:xfrm>
            <a:custGeom>
              <a:avLst/>
              <a:gdLst/>
              <a:ahLst/>
              <a:cxnLst/>
              <a:rect l="l" t="t" r="r" b="b"/>
              <a:pathLst>
                <a:path w="10778" h="2998" extrusionOk="0">
                  <a:moveTo>
                    <a:pt x="1" y="1"/>
                  </a:moveTo>
                  <a:cubicBezTo>
                    <a:pt x="2905" y="941"/>
                    <a:pt x="5815" y="1924"/>
                    <a:pt x="8666" y="2997"/>
                  </a:cubicBezTo>
                  <a:cubicBezTo>
                    <a:pt x="8673" y="2988"/>
                    <a:pt x="8677" y="2979"/>
                    <a:pt x="8687" y="2972"/>
                  </a:cubicBezTo>
                  <a:cubicBezTo>
                    <a:pt x="9373" y="2365"/>
                    <a:pt x="10070" y="1768"/>
                    <a:pt x="10777" y="1188"/>
                  </a:cubicBezTo>
                  <a:cubicBezTo>
                    <a:pt x="10352" y="1127"/>
                    <a:pt x="9925" y="1059"/>
                    <a:pt x="9500" y="977"/>
                  </a:cubicBezTo>
                  <a:cubicBezTo>
                    <a:pt x="9488" y="1019"/>
                    <a:pt x="9455" y="1055"/>
                    <a:pt x="9404" y="1055"/>
                  </a:cubicBezTo>
                  <a:cubicBezTo>
                    <a:pt x="9397" y="1055"/>
                    <a:pt x="9389" y="1054"/>
                    <a:pt x="9382" y="1053"/>
                  </a:cubicBezTo>
                  <a:cubicBezTo>
                    <a:pt x="6280" y="498"/>
                    <a:pt x="3148" y="151"/>
                    <a:pt x="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42"/>
            <p:cNvSpPr/>
            <p:nvPr/>
          </p:nvSpPr>
          <p:spPr>
            <a:xfrm>
              <a:off x="8557236" y="340069"/>
              <a:ext cx="27768" cy="23868"/>
            </a:xfrm>
            <a:custGeom>
              <a:avLst/>
              <a:gdLst/>
              <a:ahLst/>
              <a:cxnLst/>
              <a:rect l="l" t="t" r="r" b="b"/>
              <a:pathLst>
                <a:path w="591" h="508" extrusionOk="0">
                  <a:moveTo>
                    <a:pt x="192" y="0"/>
                  </a:moveTo>
                  <a:cubicBezTo>
                    <a:pt x="129" y="97"/>
                    <a:pt x="65" y="191"/>
                    <a:pt x="0" y="283"/>
                  </a:cubicBezTo>
                  <a:cubicBezTo>
                    <a:pt x="6" y="286"/>
                    <a:pt x="12" y="284"/>
                    <a:pt x="19" y="287"/>
                  </a:cubicBezTo>
                  <a:cubicBezTo>
                    <a:pt x="211" y="351"/>
                    <a:pt x="400" y="431"/>
                    <a:pt x="591" y="507"/>
                  </a:cubicBezTo>
                  <a:cubicBezTo>
                    <a:pt x="444" y="349"/>
                    <a:pt x="309" y="183"/>
                    <a:pt x="1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42"/>
            <p:cNvSpPr/>
            <p:nvPr/>
          </p:nvSpPr>
          <p:spPr>
            <a:xfrm>
              <a:off x="8168003" y="147851"/>
              <a:ext cx="393640" cy="264573"/>
            </a:xfrm>
            <a:custGeom>
              <a:avLst/>
              <a:gdLst/>
              <a:ahLst/>
              <a:cxnLst/>
              <a:rect l="l" t="t" r="r" b="b"/>
              <a:pathLst>
                <a:path w="8378" h="5631" extrusionOk="0">
                  <a:moveTo>
                    <a:pt x="1" y="0"/>
                  </a:moveTo>
                  <a:lnTo>
                    <a:pt x="1" y="0"/>
                  </a:lnTo>
                  <a:cubicBezTo>
                    <a:pt x="2429" y="1735"/>
                    <a:pt x="4892" y="3554"/>
                    <a:pt x="7023" y="5631"/>
                  </a:cubicBezTo>
                  <a:cubicBezTo>
                    <a:pt x="7501" y="5071"/>
                    <a:pt x="7974" y="4527"/>
                    <a:pt x="8378" y="3910"/>
                  </a:cubicBezTo>
                  <a:cubicBezTo>
                    <a:pt x="5586" y="2626"/>
                    <a:pt x="2746" y="1390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8" name="Google Shape;538;p43"/>
          <p:cNvPicPr preferRelativeResize="0"/>
          <p:nvPr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9" name="Google Shape;539;p43"/>
          <p:cNvGrpSpPr/>
          <p:nvPr/>
        </p:nvGrpSpPr>
        <p:grpSpPr>
          <a:xfrm rot="-3252464">
            <a:off x="82744" y="3533317"/>
            <a:ext cx="507417" cy="527413"/>
            <a:chOff x="135950" y="4225850"/>
            <a:chExt cx="550988" cy="572700"/>
          </a:xfrm>
        </p:grpSpPr>
        <p:sp>
          <p:nvSpPr>
            <p:cNvPr id="540" name="Google Shape;540;p43"/>
            <p:cNvSpPr/>
            <p:nvPr/>
          </p:nvSpPr>
          <p:spPr>
            <a:xfrm>
              <a:off x="264934" y="4462106"/>
              <a:ext cx="422004" cy="336444"/>
            </a:xfrm>
            <a:custGeom>
              <a:avLst/>
              <a:gdLst/>
              <a:ahLst/>
              <a:cxnLst/>
              <a:rect l="l" t="t" r="r" b="b"/>
              <a:pathLst>
                <a:path w="9174" h="7314" extrusionOk="0">
                  <a:moveTo>
                    <a:pt x="9054" y="1"/>
                  </a:moveTo>
                  <a:cubicBezTo>
                    <a:pt x="9019" y="1"/>
                    <a:pt x="8985" y="18"/>
                    <a:pt x="8970" y="56"/>
                  </a:cubicBezTo>
                  <a:cubicBezTo>
                    <a:pt x="8968" y="67"/>
                    <a:pt x="8964" y="77"/>
                    <a:pt x="8960" y="88"/>
                  </a:cubicBezTo>
                  <a:cubicBezTo>
                    <a:pt x="8933" y="76"/>
                    <a:pt x="8907" y="66"/>
                    <a:pt x="8879" y="54"/>
                  </a:cubicBezTo>
                  <a:lnTo>
                    <a:pt x="8836" y="142"/>
                  </a:lnTo>
                  <a:cubicBezTo>
                    <a:pt x="8865" y="158"/>
                    <a:pt x="8896" y="172"/>
                    <a:pt x="8925" y="186"/>
                  </a:cubicBezTo>
                  <a:cubicBezTo>
                    <a:pt x="8701" y="800"/>
                    <a:pt x="8511" y="1441"/>
                    <a:pt x="8353" y="2076"/>
                  </a:cubicBezTo>
                  <a:cubicBezTo>
                    <a:pt x="7875" y="1404"/>
                    <a:pt x="7259" y="671"/>
                    <a:pt x="6385" y="620"/>
                  </a:cubicBezTo>
                  <a:cubicBezTo>
                    <a:pt x="6357" y="618"/>
                    <a:pt x="6329" y="618"/>
                    <a:pt x="6300" y="618"/>
                  </a:cubicBezTo>
                  <a:cubicBezTo>
                    <a:pt x="5626" y="618"/>
                    <a:pt x="5011" y="1085"/>
                    <a:pt x="4781" y="1717"/>
                  </a:cubicBezTo>
                  <a:cubicBezTo>
                    <a:pt x="4273" y="3119"/>
                    <a:pt x="5551" y="4229"/>
                    <a:pt x="6837" y="4229"/>
                  </a:cubicBezTo>
                  <a:cubicBezTo>
                    <a:pt x="6962" y="4229"/>
                    <a:pt x="7087" y="4218"/>
                    <a:pt x="7210" y="4197"/>
                  </a:cubicBezTo>
                  <a:lnTo>
                    <a:pt x="7210" y="4197"/>
                  </a:lnTo>
                  <a:cubicBezTo>
                    <a:pt x="7203" y="4219"/>
                    <a:pt x="7202" y="4243"/>
                    <a:pt x="7210" y="4264"/>
                  </a:cubicBezTo>
                  <a:lnTo>
                    <a:pt x="7227" y="4307"/>
                  </a:lnTo>
                  <a:cubicBezTo>
                    <a:pt x="7231" y="4318"/>
                    <a:pt x="7238" y="4326"/>
                    <a:pt x="7246" y="4336"/>
                  </a:cubicBezTo>
                  <a:cubicBezTo>
                    <a:pt x="7197" y="4381"/>
                    <a:pt x="7166" y="4444"/>
                    <a:pt x="7152" y="4529"/>
                  </a:cubicBezTo>
                  <a:cubicBezTo>
                    <a:pt x="7083" y="4668"/>
                    <a:pt x="7015" y="4808"/>
                    <a:pt x="6951" y="4950"/>
                  </a:cubicBezTo>
                  <a:cubicBezTo>
                    <a:pt x="6837" y="5197"/>
                    <a:pt x="6735" y="5450"/>
                    <a:pt x="6641" y="5707"/>
                  </a:cubicBezTo>
                  <a:cubicBezTo>
                    <a:pt x="6478" y="6147"/>
                    <a:pt x="6348" y="6598"/>
                    <a:pt x="6239" y="7056"/>
                  </a:cubicBezTo>
                  <a:cubicBezTo>
                    <a:pt x="5185" y="6608"/>
                    <a:pt x="4118" y="6063"/>
                    <a:pt x="3021" y="5741"/>
                  </a:cubicBezTo>
                  <a:cubicBezTo>
                    <a:pt x="4636" y="5174"/>
                    <a:pt x="4190" y="2976"/>
                    <a:pt x="2855" y="2345"/>
                  </a:cubicBezTo>
                  <a:cubicBezTo>
                    <a:pt x="2601" y="2224"/>
                    <a:pt x="2342" y="2169"/>
                    <a:pt x="2091" y="2169"/>
                  </a:cubicBezTo>
                  <a:cubicBezTo>
                    <a:pt x="961" y="2169"/>
                    <a:pt x="0" y="3278"/>
                    <a:pt x="364" y="4482"/>
                  </a:cubicBezTo>
                  <a:lnTo>
                    <a:pt x="454" y="4534"/>
                  </a:lnTo>
                  <a:cubicBezTo>
                    <a:pt x="485" y="4525"/>
                    <a:pt x="510" y="4499"/>
                    <a:pt x="505" y="4462"/>
                  </a:cubicBezTo>
                  <a:cubicBezTo>
                    <a:pt x="321" y="3411"/>
                    <a:pt x="1027" y="2384"/>
                    <a:pt x="2044" y="2384"/>
                  </a:cubicBezTo>
                  <a:cubicBezTo>
                    <a:pt x="2227" y="2384"/>
                    <a:pt x="2420" y="2417"/>
                    <a:pt x="2619" y="2489"/>
                  </a:cubicBezTo>
                  <a:cubicBezTo>
                    <a:pt x="3998" y="2986"/>
                    <a:pt x="4328" y="4901"/>
                    <a:pt x="2927" y="5564"/>
                  </a:cubicBezTo>
                  <a:cubicBezTo>
                    <a:pt x="2868" y="5593"/>
                    <a:pt x="2856" y="5652"/>
                    <a:pt x="2876" y="5698"/>
                  </a:cubicBezTo>
                  <a:cubicBezTo>
                    <a:pt x="2873" y="5698"/>
                    <a:pt x="2870" y="5698"/>
                    <a:pt x="2867" y="5698"/>
                  </a:cubicBezTo>
                  <a:cubicBezTo>
                    <a:pt x="2809" y="5698"/>
                    <a:pt x="2797" y="5787"/>
                    <a:pt x="2849" y="5820"/>
                  </a:cubicBezTo>
                  <a:cubicBezTo>
                    <a:pt x="3905" y="6436"/>
                    <a:pt x="5142" y="6832"/>
                    <a:pt x="6269" y="7305"/>
                  </a:cubicBezTo>
                  <a:cubicBezTo>
                    <a:pt x="6284" y="7311"/>
                    <a:pt x="6298" y="7313"/>
                    <a:pt x="6313" y="7313"/>
                  </a:cubicBezTo>
                  <a:cubicBezTo>
                    <a:pt x="6364" y="7313"/>
                    <a:pt x="6409" y="7276"/>
                    <a:pt x="6421" y="7222"/>
                  </a:cubicBezTo>
                  <a:cubicBezTo>
                    <a:pt x="6588" y="6510"/>
                    <a:pt x="6809" y="5815"/>
                    <a:pt x="7102" y="5146"/>
                  </a:cubicBezTo>
                  <a:cubicBezTo>
                    <a:pt x="7224" y="4865"/>
                    <a:pt x="7557" y="4488"/>
                    <a:pt x="7472" y="4170"/>
                  </a:cubicBezTo>
                  <a:cubicBezTo>
                    <a:pt x="7469" y="4156"/>
                    <a:pt x="7461" y="4144"/>
                    <a:pt x="7451" y="4134"/>
                  </a:cubicBezTo>
                  <a:cubicBezTo>
                    <a:pt x="7488" y="4104"/>
                    <a:pt x="7467" y="4029"/>
                    <a:pt x="7415" y="4029"/>
                  </a:cubicBezTo>
                  <a:cubicBezTo>
                    <a:pt x="7412" y="4029"/>
                    <a:pt x="7409" y="4030"/>
                    <a:pt x="7406" y="4030"/>
                  </a:cubicBezTo>
                  <a:cubicBezTo>
                    <a:pt x="7251" y="4052"/>
                    <a:pt x="7091" y="4065"/>
                    <a:pt x="6931" y="4065"/>
                  </a:cubicBezTo>
                  <a:cubicBezTo>
                    <a:pt x="6443" y="4065"/>
                    <a:pt x="5950" y="3949"/>
                    <a:pt x="5566" y="3636"/>
                  </a:cubicBezTo>
                  <a:cubicBezTo>
                    <a:pt x="5039" y="3209"/>
                    <a:pt x="4749" y="2453"/>
                    <a:pt x="4993" y="1798"/>
                  </a:cubicBezTo>
                  <a:cubicBezTo>
                    <a:pt x="5208" y="1218"/>
                    <a:pt x="5739" y="845"/>
                    <a:pt x="6318" y="845"/>
                  </a:cubicBezTo>
                  <a:cubicBezTo>
                    <a:pt x="6499" y="845"/>
                    <a:pt x="6685" y="882"/>
                    <a:pt x="6867" y="959"/>
                  </a:cubicBezTo>
                  <a:cubicBezTo>
                    <a:pt x="7486" y="1224"/>
                    <a:pt x="7912" y="1821"/>
                    <a:pt x="8282" y="2356"/>
                  </a:cubicBezTo>
                  <a:cubicBezTo>
                    <a:pt x="8305" y="2389"/>
                    <a:pt x="8335" y="2402"/>
                    <a:pt x="8365" y="2402"/>
                  </a:cubicBezTo>
                  <a:cubicBezTo>
                    <a:pt x="8442" y="2402"/>
                    <a:pt x="8517" y="2313"/>
                    <a:pt x="8460" y="2231"/>
                  </a:cubicBezTo>
                  <a:cubicBezTo>
                    <a:pt x="8456" y="2226"/>
                    <a:pt x="8452" y="2220"/>
                    <a:pt x="8450" y="2215"/>
                  </a:cubicBezTo>
                  <a:cubicBezTo>
                    <a:pt x="8724" y="1533"/>
                    <a:pt x="8966" y="822"/>
                    <a:pt x="9157" y="112"/>
                  </a:cubicBezTo>
                  <a:cubicBezTo>
                    <a:pt x="9173" y="46"/>
                    <a:pt x="9112" y="1"/>
                    <a:pt x="90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43"/>
            <p:cNvSpPr/>
            <p:nvPr/>
          </p:nvSpPr>
          <p:spPr>
            <a:xfrm>
              <a:off x="144322" y="4235234"/>
              <a:ext cx="531300" cy="551356"/>
            </a:xfrm>
            <a:custGeom>
              <a:avLst/>
              <a:gdLst/>
              <a:ahLst/>
              <a:cxnLst/>
              <a:rect l="l" t="t" r="r" b="b"/>
              <a:pathLst>
                <a:path w="11550" h="11986" extrusionOk="0">
                  <a:moveTo>
                    <a:pt x="7587" y="0"/>
                  </a:moveTo>
                  <a:cubicBezTo>
                    <a:pt x="7077" y="0"/>
                    <a:pt x="6565" y="217"/>
                    <a:pt x="6235" y="607"/>
                  </a:cubicBezTo>
                  <a:cubicBezTo>
                    <a:pt x="5782" y="1148"/>
                    <a:pt x="5797" y="1842"/>
                    <a:pt x="6063" y="2458"/>
                  </a:cubicBezTo>
                  <a:cubicBezTo>
                    <a:pt x="6069" y="2472"/>
                    <a:pt x="6069" y="2487"/>
                    <a:pt x="6065" y="2500"/>
                  </a:cubicBezTo>
                  <a:cubicBezTo>
                    <a:pt x="6102" y="2560"/>
                    <a:pt x="6059" y="2650"/>
                    <a:pt x="5988" y="2650"/>
                  </a:cubicBezTo>
                  <a:cubicBezTo>
                    <a:pt x="5974" y="2650"/>
                    <a:pt x="5960" y="2646"/>
                    <a:pt x="5945" y="2640"/>
                  </a:cubicBezTo>
                  <a:cubicBezTo>
                    <a:pt x="4917" y="2165"/>
                    <a:pt x="3795" y="1721"/>
                    <a:pt x="2834" y="1110"/>
                  </a:cubicBezTo>
                  <a:lnTo>
                    <a:pt x="2834" y="1110"/>
                  </a:lnTo>
                  <a:cubicBezTo>
                    <a:pt x="2837" y="1123"/>
                    <a:pt x="2837" y="1135"/>
                    <a:pt x="2833" y="1148"/>
                  </a:cubicBezTo>
                  <a:cubicBezTo>
                    <a:pt x="2614" y="1873"/>
                    <a:pt x="2360" y="2590"/>
                    <a:pt x="2115" y="3307"/>
                  </a:cubicBezTo>
                  <a:cubicBezTo>
                    <a:pt x="2301" y="3238"/>
                    <a:pt x="2504" y="3206"/>
                    <a:pt x="2713" y="3206"/>
                  </a:cubicBezTo>
                  <a:cubicBezTo>
                    <a:pt x="3814" y="3206"/>
                    <a:pt x="5059" y="4105"/>
                    <a:pt x="4808" y="5240"/>
                  </a:cubicBezTo>
                  <a:cubicBezTo>
                    <a:pt x="4654" y="5941"/>
                    <a:pt x="4032" y="6404"/>
                    <a:pt x="3335" y="6485"/>
                  </a:cubicBezTo>
                  <a:cubicBezTo>
                    <a:pt x="3258" y="6494"/>
                    <a:pt x="3181" y="6498"/>
                    <a:pt x="3105" y="6498"/>
                  </a:cubicBezTo>
                  <a:cubicBezTo>
                    <a:pt x="2389" y="6498"/>
                    <a:pt x="1750" y="6103"/>
                    <a:pt x="1268" y="5581"/>
                  </a:cubicBezTo>
                  <a:cubicBezTo>
                    <a:pt x="1054" y="6066"/>
                    <a:pt x="805" y="6536"/>
                    <a:pt x="582" y="7017"/>
                  </a:cubicBezTo>
                  <a:cubicBezTo>
                    <a:pt x="444" y="7314"/>
                    <a:pt x="0" y="7936"/>
                    <a:pt x="197" y="8238"/>
                  </a:cubicBezTo>
                  <a:cubicBezTo>
                    <a:pt x="276" y="8360"/>
                    <a:pt x="699" y="8449"/>
                    <a:pt x="852" y="8514"/>
                  </a:cubicBezTo>
                  <a:cubicBezTo>
                    <a:pt x="1107" y="8620"/>
                    <a:pt x="1361" y="8726"/>
                    <a:pt x="1616" y="8834"/>
                  </a:cubicBezTo>
                  <a:cubicBezTo>
                    <a:pt x="2073" y="9026"/>
                    <a:pt x="2530" y="9219"/>
                    <a:pt x="2988" y="9411"/>
                  </a:cubicBezTo>
                  <a:cubicBezTo>
                    <a:pt x="2623" y="8207"/>
                    <a:pt x="3583" y="7099"/>
                    <a:pt x="4713" y="7099"/>
                  </a:cubicBezTo>
                  <a:cubicBezTo>
                    <a:pt x="4964" y="7099"/>
                    <a:pt x="5223" y="7154"/>
                    <a:pt x="5478" y="7275"/>
                  </a:cubicBezTo>
                  <a:cubicBezTo>
                    <a:pt x="6814" y="7905"/>
                    <a:pt x="7259" y="10103"/>
                    <a:pt x="5644" y="10670"/>
                  </a:cubicBezTo>
                  <a:cubicBezTo>
                    <a:pt x="6742" y="10993"/>
                    <a:pt x="7809" y="11538"/>
                    <a:pt x="8862" y="11986"/>
                  </a:cubicBezTo>
                  <a:cubicBezTo>
                    <a:pt x="8971" y="11529"/>
                    <a:pt x="9101" y="11078"/>
                    <a:pt x="9264" y="10635"/>
                  </a:cubicBezTo>
                  <a:cubicBezTo>
                    <a:pt x="9358" y="10380"/>
                    <a:pt x="9460" y="10126"/>
                    <a:pt x="9574" y="9876"/>
                  </a:cubicBezTo>
                  <a:cubicBezTo>
                    <a:pt x="9638" y="9735"/>
                    <a:pt x="9705" y="9595"/>
                    <a:pt x="9776" y="9456"/>
                  </a:cubicBezTo>
                  <a:cubicBezTo>
                    <a:pt x="9789" y="9370"/>
                    <a:pt x="9819" y="9308"/>
                    <a:pt x="9869" y="9263"/>
                  </a:cubicBezTo>
                  <a:cubicBezTo>
                    <a:pt x="9861" y="9254"/>
                    <a:pt x="9854" y="9245"/>
                    <a:pt x="9850" y="9234"/>
                  </a:cubicBezTo>
                  <a:lnTo>
                    <a:pt x="9833" y="9191"/>
                  </a:lnTo>
                  <a:cubicBezTo>
                    <a:pt x="9825" y="9170"/>
                    <a:pt x="9828" y="9146"/>
                    <a:pt x="9833" y="9124"/>
                  </a:cubicBezTo>
                  <a:lnTo>
                    <a:pt x="9833" y="9124"/>
                  </a:lnTo>
                  <a:cubicBezTo>
                    <a:pt x="9710" y="9145"/>
                    <a:pt x="9585" y="9156"/>
                    <a:pt x="9460" y="9156"/>
                  </a:cubicBezTo>
                  <a:cubicBezTo>
                    <a:pt x="8174" y="9156"/>
                    <a:pt x="6896" y="8046"/>
                    <a:pt x="7405" y="6644"/>
                  </a:cubicBezTo>
                  <a:cubicBezTo>
                    <a:pt x="7634" y="6012"/>
                    <a:pt x="8251" y="5545"/>
                    <a:pt x="8926" y="5545"/>
                  </a:cubicBezTo>
                  <a:cubicBezTo>
                    <a:pt x="8954" y="5545"/>
                    <a:pt x="8981" y="5545"/>
                    <a:pt x="9009" y="5547"/>
                  </a:cubicBezTo>
                  <a:cubicBezTo>
                    <a:pt x="9883" y="5596"/>
                    <a:pt x="10498" y="6331"/>
                    <a:pt x="10976" y="7003"/>
                  </a:cubicBezTo>
                  <a:cubicBezTo>
                    <a:pt x="11134" y="6368"/>
                    <a:pt x="11325" y="5728"/>
                    <a:pt x="11549" y="5113"/>
                  </a:cubicBezTo>
                  <a:cubicBezTo>
                    <a:pt x="11519" y="5097"/>
                    <a:pt x="11487" y="5084"/>
                    <a:pt x="11459" y="5069"/>
                  </a:cubicBezTo>
                  <a:cubicBezTo>
                    <a:pt x="11356" y="5018"/>
                    <a:pt x="11257" y="4968"/>
                    <a:pt x="11155" y="4916"/>
                  </a:cubicBezTo>
                  <a:cubicBezTo>
                    <a:pt x="11151" y="4915"/>
                    <a:pt x="11151" y="4912"/>
                    <a:pt x="11150" y="4910"/>
                  </a:cubicBezTo>
                  <a:cubicBezTo>
                    <a:pt x="10226" y="4473"/>
                    <a:pt x="9292" y="4073"/>
                    <a:pt x="8353" y="3667"/>
                  </a:cubicBezTo>
                  <a:cubicBezTo>
                    <a:pt x="8329" y="3666"/>
                    <a:pt x="8309" y="3656"/>
                    <a:pt x="8292" y="3641"/>
                  </a:cubicBezTo>
                  <a:cubicBezTo>
                    <a:pt x="8281" y="3636"/>
                    <a:pt x="8272" y="3632"/>
                    <a:pt x="8260" y="3627"/>
                  </a:cubicBezTo>
                  <a:cubicBezTo>
                    <a:pt x="8157" y="3584"/>
                    <a:pt x="8210" y="3446"/>
                    <a:pt x="8306" y="3446"/>
                  </a:cubicBezTo>
                  <a:cubicBezTo>
                    <a:pt x="8317" y="3446"/>
                    <a:pt x="8328" y="3448"/>
                    <a:pt x="8341" y="3452"/>
                  </a:cubicBezTo>
                  <a:cubicBezTo>
                    <a:pt x="8346" y="3454"/>
                    <a:pt x="8349" y="3454"/>
                    <a:pt x="8353" y="3456"/>
                  </a:cubicBezTo>
                  <a:cubicBezTo>
                    <a:pt x="10034" y="2951"/>
                    <a:pt x="9649" y="655"/>
                    <a:pt x="8184" y="107"/>
                  </a:cubicBezTo>
                  <a:cubicBezTo>
                    <a:pt x="7993" y="35"/>
                    <a:pt x="7790" y="0"/>
                    <a:pt x="75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43"/>
            <p:cNvSpPr/>
            <p:nvPr/>
          </p:nvSpPr>
          <p:spPr>
            <a:xfrm>
              <a:off x="135950" y="4225850"/>
              <a:ext cx="539028" cy="452686"/>
            </a:xfrm>
            <a:custGeom>
              <a:avLst/>
              <a:gdLst/>
              <a:ahLst/>
              <a:cxnLst/>
              <a:rect l="l" t="t" r="r" b="b"/>
              <a:pathLst>
                <a:path w="11718" h="9841" extrusionOk="0">
                  <a:moveTo>
                    <a:pt x="7801" y="0"/>
                  </a:moveTo>
                  <a:cubicBezTo>
                    <a:pt x="6520" y="0"/>
                    <a:pt x="5366" y="1310"/>
                    <a:pt x="5998" y="2561"/>
                  </a:cubicBezTo>
                  <a:cubicBezTo>
                    <a:pt x="5022" y="2063"/>
                    <a:pt x="4003" y="1497"/>
                    <a:pt x="2971" y="1161"/>
                  </a:cubicBezTo>
                  <a:cubicBezTo>
                    <a:pt x="2965" y="1159"/>
                    <a:pt x="2959" y="1158"/>
                    <a:pt x="2953" y="1158"/>
                  </a:cubicBezTo>
                  <a:cubicBezTo>
                    <a:pt x="2907" y="1158"/>
                    <a:pt x="2864" y="1218"/>
                    <a:pt x="2911" y="1251"/>
                  </a:cubicBezTo>
                  <a:cubicBezTo>
                    <a:pt x="2880" y="1255"/>
                    <a:pt x="2852" y="1270"/>
                    <a:pt x="2838" y="1302"/>
                  </a:cubicBezTo>
                  <a:cubicBezTo>
                    <a:pt x="2539" y="2086"/>
                    <a:pt x="2282" y="2885"/>
                    <a:pt x="2013" y="3677"/>
                  </a:cubicBezTo>
                  <a:cubicBezTo>
                    <a:pt x="1985" y="3757"/>
                    <a:pt x="2040" y="3828"/>
                    <a:pt x="2112" y="3828"/>
                  </a:cubicBezTo>
                  <a:cubicBezTo>
                    <a:pt x="2132" y="3828"/>
                    <a:pt x="2153" y="3823"/>
                    <a:pt x="2174" y="3810"/>
                  </a:cubicBezTo>
                  <a:cubicBezTo>
                    <a:pt x="2384" y="3683"/>
                    <a:pt x="2633" y="3626"/>
                    <a:pt x="2892" y="3626"/>
                  </a:cubicBezTo>
                  <a:cubicBezTo>
                    <a:pt x="3932" y="3626"/>
                    <a:pt x="5143" y="4551"/>
                    <a:pt x="4715" y="5611"/>
                  </a:cubicBezTo>
                  <a:cubicBezTo>
                    <a:pt x="4463" y="6235"/>
                    <a:pt x="3978" y="6473"/>
                    <a:pt x="3447" y="6473"/>
                  </a:cubicBezTo>
                  <a:cubicBezTo>
                    <a:pt x="2776" y="6473"/>
                    <a:pt x="2033" y="6092"/>
                    <a:pt x="1596" y="5628"/>
                  </a:cubicBezTo>
                  <a:cubicBezTo>
                    <a:pt x="1578" y="5609"/>
                    <a:pt x="1556" y="5601"/>
                    <a:pt x="1534" y="5601"/>
                  </a:cubicBezTo>
                  <a:cubicBezTo>
                    <a:pt x="1491" y="5601"/>
                    <a:pt x="1446" y="5634"/>
                    <a:pt x="1427" y="5675"/>
                  </a:cubicBezTo>
                  <a:cubicBezTo>
                    <a:pt x="1415" y="5667"/>
                    <a:pt x="1402" y="5663"/>
                    <a:pt x="1390" y="5663"/>
                  </a:cubicBezTo>
                  <a:cubicBezTo>
                    <a:pt x="1373" y="5663"/>
                    <a:pt x="1356" y="5671"/>
                    <a:pt x="1344" y="5691"/>
                  </a:cubicBezTo>
                  <a:cubicBezTo>
                    <a:pt x="806" y="6540"/>
                    <a:pt x="404" y="7480"/>
                    <a:pt x="21" y="8405"/>
                  </a:cubicBezTo>
                  <a:cubicBezTo>
                    <a:pt x="0" y="8457"/>
                    <a:pt x="20" y="8521"/>
                    <a:pt x="74" y="8545"/>
                  </a:cubicBezTo>
                  <a:cubicBezTo>
                    <a:pt x="1092" y="8974"/>
                    <a:pt x="2111" y="9404"/>
                    <a:pt x="3131" y="9832"/>
                  </a:cubicBezTo>
                  <a:cubicBezTo>
                    <a:pt x="3146" y="9838"/>
                    <a:pt x="3160" y="9841"/>
                    <a:pt x="3174" y="9841"/>
                  </a:cubicBezTo>
                  <a:cubicBezTo>
                    <a:pt x="3258" y="9841"/>
                    <a:pt x="3311" y="9733"/>
                    <a:pt x="3260" y="9668"/>
                  </a:cubicBezTo>
                  <a:lnTo>
                    <a:pt x="3171" y="9616"/>
                  </a:lnTo>
                  <a:cubicBezTo>
                    <a:pt x="2713" y="9423"/>
                    <a:pt x="2256" y="9230"/>
                    <a:pt x="1799" y="9039"/>
                  </a:cubicBezTo>
                  <a:cubicBezTo>
                    <a:pt x="1545" y="8932"/>
                    <a:pt x="1291" y="8825"/>
                    <a:pt x="1036" y="8719"/>
                  </a:cubicBezTo>
                  <a:cubicBezTo>
                    <a:pt x="883" y="8654"/>
                    <a:pt x="458" y="8565"/>
                    <a:pt x="380" y="8443"/>
                  </a:cubicBezTo>
                  <a:cubicBezTo>
                    <a:pt x="183" y="8141"/>
                    <a:pt x="627" y="7519"/>
                    <a:pt x="765" y="7223"/>
                  </a:cubicBezTo>
                  <a:cubicBezTo>
                    <a:pt x="989" y="6741"/>
                    <a:pt x="1237" y="6271"/>
                    <a:pt x="1452" y="5786"/>
                  </a:cubicBezTo>
                  <a:cubicBezTo>
                    <a:pt x="1933" y="6307"/>
                    <a:pt x="2573" y="6703"/>
                    <a:pt x="3290" y="6703"/>
                  </a:cubicBezTo>
                  <a:cubicBezTo>
                    <a:pt x="3366" y="6703"/>
                    <a:pt x="3442" y="6699"/>
                    <a:pt x="3519" y="6690"/>
                  </a:cubicBezTo>
                  <a:cubicBezTo>
                    <a:pt x="4215" y="6609"/>
                    <a:pt x="4837" y="6146"/>
                    <a:pt x="4991" y="5445"/>
                  </a:cubicBezTo>
                  <a:cubicBezTo>
                    <a:pt x="5242" y="4311"/>
                    <a:pt x="3998" y="3411"/>
                    <a:pt x="2896" y="3411"/>
                  </a:cubicBezTo>
                  <a:cubicBezTo>
                    <a:pt x="2688" y="3411"/>
                    <a:pt x="2485" y="3443"/>
                    <a:pt x="2298" y="3512"/>
                  </a:cubicBezTo>
                  <a:cubicBezTo>
                    <a:pt x="2543" y="2793"/>
                    <a:pt x="2797" y="2078"/>
                    <a:pt x="3016" y="1353"/>
                  </a:cubicBezTo>
                  <a:cubicBezTo>
                    <a:pt x="3021" y="1340"/>
                    <a:pt x="3021" y="1327"/>
                    <a:pt x="3017" y="1315"/>
                  </a:cubicBezTo>
                  <a:lnTo>
                    <a:pt x="3017" y="1315"/>
                  </a:lnTo>
                  <a:cubicBezTo>
                    <a:pt x="3978" y="1926"/>
                    <a:pt x="5100" y="2370"/>
                    <a:pt x="6128" y="2845"/>
                  </a:cubicBezTo>
                  <a:cubicBezTo>
                    <a:pt x="6143" y="2852"/>
                    <a:pt x="6158" y="2855"/>
                    <a:pt x="6171" y="2855"/>
                  </a:cubicBezTo>
                  <a:cubicBezTo>
                    <a:pt x="6243" y="2855"/>
                    <a:pt x="6285" y="2765"/>
                    <a:pt x="6248" y="2705"/>
                  </a:cubicBezTo>
                  <a:cubicBezTo>
                    <a:pt x="6252" y="2692"/>
                    <a:pt x="6252" y="2678"/>
                    <a:pt x="6246" y="2663"/>
                  </a:cubicBezTo>
                  <a:cubicBezTo>
                    <a:pt x="5980" y="2047"/>
                    <a:pt x="5965" y="1352"/>
                    <a:pt x="6419" y="812"/>
                  </a:cubicBezTo>
                  <a:cubicBezTo>
                    <a:pt x="6748" y="422"/>
                    <a:pt x="7261" y="205"/>
                    <a:pt x="7770" y="205"/>
                  </a:cubicBezTo>
                  <a:cubicBezTo>
                    <a:pt x="7974" y="205"/>
                    <a:pt x="8177" y="240"/>
                    <a:pt x="8368" y="312"/>
                  </a:cubicBezTo>
                  <a:cubicBezTo>
                    <a:pt x="9834" y="860"/>
                    <a:pt x="10217" y="3156"/>
                    <a:pt x="8536" y="3661"/>
                  </a:cubicBezTo>
                  <a:cubicBezTo>
                    <a:pt x="8531" y="3660"/>
                    <a:pt x="8528" y="3660"/>
                    <a:pt x="8524" y="3657"/>
                  </a:cubicBezTo>
                  <a:cubicBezTo>
                    <a:pt x="8511" y="3653"/>
                    <a:pt x="8499" y="3651"/>
                    <a:pt x="8487" y="3651"/>
                  </a:cubicBezTo>
                  <a:cubicBezTo>
                    <a:pt x="8393" y="3651"/>
                    <a:pt x="8341" y="3788"/>
                    <a:pt x="8443" y="3832"/>
                  </a:cubicBezTo>
                  <a:cubicBezTo>
                    <a:pt x="8454" y="3837"/>
                    <a:pt x="8464" y="3842"/>
                    <a:pt x="8476" y="3846"/>
                  </a:cubicBezTo>
                  <a:cubicBezTo>
                    <a:pt x="8493" y="3861"/>
                    <a:pt x="8513" y="3871"/>
                    <a:pt x="8536" y="3872"/>
                  </a:cubicBezTo>
                  <a:cubicBezTo>
                    <a:pt x="9474" y="4278"/>
                    <a:pt x="10410" y="4679"/>
                    <a:pt x="11333" y="5115"/>
                  </a:cubicBezTo>
                  <a:cubicBezTo>
                    <a:pt x="11335" y="5118"/>
                    <a:pt x="11335" y="5120"/>
                    <a:pt x="11338" y="5121"/>
                  </a:cubicBezTo>
                  <a:cubicBezTo>
                    <a:pt x="11440" y="5173"/>
                    <a:pt x="11541" y="5224"/>
                    <a:pt x="11642" y="5274"/>
                  </a:cubicBezTo>
                  <a:lnTo>
                    <a:pt x="11686" y="5186"/>
                  </a:lnTo>
                  <a:cubicBezTo>
                    <a:pt x="11718" y="5137"/>
                    <a:pt x="11716" y="5063"/>
                    <a:pt x="11647" y="5028"/>
                  </a:cubicBezTo>
                  <a:cubicBezTo>
                    <a:pt x="10745" y="4569"/>
                    <a:pt x="9811" y="4133"/>
                    <a:pt x="8860" y="3782"/>
                  </a:cubicBezTo>
                  <a:cubicBezTo>
                    <a:pt x="10513" y="3120"/>
                    <a:pt x="9958" y="603"/>
                    <a:pt x="8371" y="90"/>
                  </a:cubicBezTo>
                  <a:cubicBezTo>
                    <a:pt x="8182" y="29"/>
                    <a:pt x="7990" y="0"/>
                    <a:pt x="78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3" name="Google Shape;543;p43"/>
          <p:cNvGrpSpPr/>
          <p:nvPr/>
        </p:nvGrpSpPr>
        <p:grpSpPr>
          <a:xfrm>
            <a:off x="8616608" y="393014"/>
            <a:ext cx="400641" cy="517626"/>
            <a:chOff x="8489040" y="1196592"/>
            <a:chExt cx="572099" cy="739149"/>
          </a:xfrm>
        </p:grpSpPr>
        <p:sp>
          <p:nvSpPr>
            <p:cNvPr id="544" name="Google Shape;544;p43"/>
            <p:cNvSpPr/>
            <p:nvPr/>
          </p:nvSpPr>
          <p:spPr>
            <a:xfrm rot="-1005998">
              <a:off x="8551656" y="1250419"/>
              <a:ext cx="446867" cy="499974"/>
            </a:xfrm>
            <a:custGeom>
              <a:avLst/>
              <a:gdLst/>
              <a:ahLst/>
              <a:cxnLst/>
              <a:rect l="l" t="t" r="r" b="b"/>
              <a:pathLst>
                <a:path w="7127" h="7974" extrusionOk="0">
                  <a:moveTo>
                    <a:pt x="3556" y="0"/>
                  </a:moveTo>
                  <a:cubicBezTo>
                    <a:pt x="3488" y="0"/>
                    <a:pt x="3420" y="3"/>
                    <a:pt x="3352" y="7"/>
                  </a:cubicBezTo>
                  <a:cubicBezTo>
                    <a:pt x="2064" y="101"/>
                    <a:pt x="732" y="1375"/>
                    <a:pt x="1073" y="2747"/>
                  </a:cubicBezTo>
                  <a:cubicBezTo>
                    <a:pt x="1081" y="2781"/>
                    <a:pt x="1115" y="2800"/>
                    <a:pt x="1145" y="2800"/>
                  </a:cubicBezTo>
                  <a:cubicBezTo>
                    <a:pt x="1164" y="2800"/>
                    <a:pt x="1182" y="2793"/>
                    <a:pt x="1193" y="2777"/>
                  </a:cubicBezTo>
                  <a:cubicBezTo>
                    <a:pt x="1209" y="2794"/>
                    <a:pt x="1230" y="2808"/>
                    <a:pt x="1259" y="2808"/>
                  </a:cubicBezTo>
                  <a:cubicBezTo>
                    <a:pt x="1260" y="2808"/>
                    <a:pt x="1261" y="2808"/>
                    <a:pt x="1263" y="2808"/>
                  </a:cubicBezTo>
                  <a:cubicBezTo>
                    <a:pt x="1475" y="2801"/>
                    <a:pt x="1687" y="2799"/>
                    <a:pt x="1899" y="2799"/>
                  </a:cubicBezTo>
                  <a:cubicBezTo>
                    <a:pt x="2180" y="2799"/>
                    <a:pt x="2460" y="2803"/>
                    <a:pt x="2741" y="2803"/>
                  </a:cubicBezTo>
                  <a:cubicBezTo>
                    <a:pt x="2858" y="2803"/>
                    <a:pt x="2975" y="2802"/>
                    <a:pt x="3092" y="2800"/>
                  </a:cubicBezTo>
                  <a:cubicBezTo>
                    <a:pt x="3161" y="2799"/>
                    <a:pt x="3195" y="2741"/>
                    <a:pt x="3188" y="2689"/>
                  </a:cubicBezTo>
                  <a:lnTo>
                    <a:pt x="3152" y="2634"/>
                  </a:lnTo>
                  <a:cubicBezTo>
                    <a:pt x="3140" y="2626"/>
                    <a:pt x="3126" y="2621"/>
                    <a:pt x="3110" y="2619"/>
                  </a:cubicBezTo>
                  <a:cubicBezTo>
                    <a:pt x="2866" y="2594"/>
                    <a:pt x="2617" y="2583"/>
                    <a:pt x="2367" y="2583"/>
                  </a:cubicBezTo>
                  <a:cubicBezTo>
                    <a:pt x="1987" y="2583"/>
                    <a:pt x="1605" y="2608"/>
                    <a:pt x="1236" y="2644"/>
                  </a:cubicBezTo>
                  <a:cubicBezTo>
                    <a:pt x="1222" y="2645"/>
                    <a:pt x="1212" y="2649"/>
                    <a:pt x="1205" y="2654"/>
                  </a:cubicBezTo>
                  <a:cubicBezTo>
                    <a:pt x="1231" y="1533"/>
                    <a:pt x="1889" y="515"/>
                    <a:pt x="3047" y="271"/>
                  </a:cubicBezTo>
                  <a:cubicBezTo>
                    <a:pt x="3217" y="235"/>
                    <a:pt x="3388" y="218"/>
                    <a:pt x="3559" y="218"/>
                  </a:cubicBezTo>
                  <a:cubicBezTo>
                    <a:pt x="4624" y="218"/>
                    <a:pt x="5666" y="880"/>
                    <a:pt x="6195" y="1790"/>
                  </a:cubicBezTo>
                  <a:cubicBezTo>
                    <a:pt x="6760" y="2763"/>
                    <a:pt x="6840" y="4075"/>
                    <a:pt x="6163" y="5016"/>
                  </a:cubicBezTo>
                  <a:cubicBezTo>
                    <a:pt x="5713" y="5644"/>
                    <a:pt x="4952" y="6002"/>
                    <a:pt x="4197" y="6002"/>
                  </a:cubicBezTo>
                  <a:cubicBezTo>
                    <a:pt x="3787" y="6002"/>
                    <a:pt x="3378" y="5896"/>
                    <a:pt x="3021" y="5670"/>
                  </a:cubicBezTo>
                  <a:cubicBezTo>
                    <a:pt x="3001" y="5657"/>
                    <a:pt x="2978" y="5650"/>
                    <a:pt x="2955" y="5650"/>
                  </a:cubicBezTo>
                  <a:cubicBezTo>
                    <a:pt x="2922" y="5650"/>
                    <a:pt x="2889" y="5664"/>
                    <a:pt x="2870" y="5695"/>
                  </a:cubicBezTo>
                  <a:cubicBezTo>
                    <a:pt x="2409" y="6398"/>
                    <a:pt x="1904" y="7056"/>
                    <a:pt x="1346" y="7683"/>
                  </a:cubicBezTo>
                  <a:cubicBezTo>
                    <a:pt x="1051" y="7442"/>
                    <a:pt x="666" y="7196"/>
                    <a:pt x="461" y="6908"/>
                  </a:cubicBezTo>
                  <a:cubicBezTo>
                    <a:pt x="217" y="6561"/>
                    <a:pt x="666" y="6201"/>
                    <a:pt x="891" y="5895"/>
                  </a:cubicBezTo>
                  <a:cubicBezTo>
                    <a:pt x="1390" y="5217"/>
                    <a:pt x="1896" y="4547"/>
                    <a:pt x="2363" y="3846"/>
                  </a:cubicBezTo>
                  <a:cubicBezTo>
                    <a:pt x="2368" y="3838"/>
                    <a:pt x="2373" y="3831"/>
                    <a:pt x="2374" y="3823"/>
                  </a:cubicBezTo>
                  <a:cubicBezTo>
                    <a:pt x="2388" y="3776"/>
                    <a:pt x="2348" y="3735"/>
                    <a:pt x="2304" y="3735"/>
                  </a:cubicBezTo>
                  <a:cubicBezTo>
                    <a:pt x="2285" y="3735"/>
                    <a:pt x="2264" y="3744"/>
                    <a:pt x="2248" y="3764"/>
                  </a:cubicBezTo>
                  <a:cubicBezTo>
                    <a:pt x="1472" y="4710"/>
                    <a:pt x="763" y="5711"/>
                    <a:pt x="37" y="6695"/>
                  </a:cubicBezTo>
                  <a:cubicBezTo>
                    <a:pt x="1" y="6744"/>
                    <a:pt x="19" y="6807"/>
                    <a:pt x="62" y="6844"/>
                  </a:cubicBezTo>
                  <a:cubicBezTo>
                    <a:pt x="490" y="7214"/>
                    <a:pt x="916" y="7591"/>
                    <a:pt x="1354" y="7951"/>
                  </a:cubicBezTo>
                  <a:cubicBezTo>
                    <a:pt x="1373" y="7967"/>
                    <a:pt x="1393" y="7974"/>
                    <a:pt x="1411" y="7974"/>
                  </a:cubicBezTo>
                  <a:cubicBezTo>
                    <a:pt x="1470" y="7974"/>
                    <a:pt x="1515" y="7902"/>
                    <a:pt x="1498" y="7839"/>
                  </a:cubicBezTo>
                  <a:cubicBezTo>
                    <a:pt x="1908" y="7380"/>
                    <a:pt x="2296" y="6906"/>
                    <a:pt x="2652" y="6404"/>
                  </a:cubicBezTo>
                  <a:cubicBezTo>
                    <a:pt x="2743" y="6274"/>
                    <a:pt x="2883" y="5955"/>
                    <a:pt x="3050" y="5944"/>
                  </a:cubicBezTo>
                  <a:cubicBezTo>
                    <a:pt x="3052" y="5944"/>
                    <a:pt x="3054" y="5944"/>
                    <a:pt x="3057" y="5944"/>
                  </a:cubicBezTo>
                  <a:cubicBezTo>
                    <a:pt x="3157" y="5944"/>
                    <a:pt x="3357" y="6091"/>
                    <a:pt x="3467" y="6125"/>
                  </a:cubicBezTo>
                  <a:cubicBezTo>
                    <a:pt x="3694" y="6197"/>
                    <a:pt x="3930" y="6230"/>
                    <a:pt x="4167" y="6230"/>
                  </a:cubicBezTo>
                  <a:cubicBezTo>
                    <a:pt x="4573" y="6230"/>
                    <a:pt x="4981" y="6132"/>
                    <a:pt x="5344" y="5959"/>
                  </a:cubicBezTo>
                  <a:cubicBezTo>
                    <a:pt x="6685" y="5316"/>
                    <a:pt x="7126" y="3761"/>
                    <a:pt x="6698" y="2400"/>
                  </a:cubicBezTo>
                  <a:cubicBezTo>
                    <a:pt x="6272" y="1053"/>
                    <a:pt x="4984" y="0"/>
                    <a:pt x="355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43"/>
            <p:cNvSpPr/>
            <p:nvPr/>
          </p:nvSpPr>
          <p:spPr>
            <a:xfrm rot="-1005998">
              <a:off x="8564531" y="1264923"/>
              <a:ext cx="415328" cy="468060"/>
            </a:xfrm>
            <a:custGeom>
              <a:avLst/>
              <a:gdLst/>
              <a:ahLst/>
              <a:cxnLst/>
              <a:rect l="l" t="t" r="r" b="b"/>
              <a:pathLst>
                <a:path w="6624" h="7465" extrusionOk="0">
                  <a:moveTo>
                    <a:pt x="3348" y="0"/>
                  </a:moveTo>
                  <a:cubicBezTo>
                    <a:pt x="3176" y="0"/>
                    <a:pt x="3004" y="18"/>
                    <a:pt x="2834" y="54"/>
                  </a:cubicBezTo>
                  <a:cubicBezTo>
                    <a:pt x="1676" y="297"/>
                    <a:pt x="1017" y="1316"/>
                    <a:pt x="992" y="2436"/>
                  </a:cubicBezTo>
                  <a:cubicBezTo>
                    <a:pt x="1000" y="2431"/>
                    <a:pt x="1010" y="2428"/>
                    <a:pt x="1023" y="2426"/>
                  </a:cubicBezTo>
                  <a:cubicBezTo>
                    <a:pt x="1390" y="2390"/>
                    <a:pt x="1772" y="2366"/>
                    <a:pt x="2150" y="2366"/>
                  </a:cubicBezTo>
                  <a:cubicBezTo>
                    <a:pt x="2402" y="2366"/>
                    <a:pt x="2653" y="2377"/>
                    <a:pt x="2898" y="2403"/>
                  </a:cubicBezTo>
                  <a:cubicBezTo>
                    <a:pt x="2915" y="2404"/>
                    <a:pt x="2928" y="2409"/>
                    <a:pt x="2940" y="2416"/>
                  </a:cubicBezTo>
                  <a:cubicBezTo>
                    <a:pt x="2977" y="2343"/>
                    <a:pt x="3012" y="2270"/>
                    <a:pt x="3050" y="2198"/>
                  </a:cubicBezTo>
                  <a:cubicBezTo>
                    <a:pt x="3130" y="1869"/>
                    <a:pt x="3423" y="1621"/>
                    <a:pt x="3792" y="1614"/>
                  </a:cubicBezTo>
                  <a:cubicBezTo>
                    <a:pt x="3797" y="1614"/>
                    <a:pt x="3803" y="1614"/>
                    <a:pt x="3808" y="1614"/>
                  </a:cubicBezTo>
                  <a:cubicBezTo>
                    <a:pt x="4389" y="1614"/>
                    <a:pt x="4805" y="2191"/>
                    <a:pt x="4827" y="2732"/>
                  </a:cubicBezTo>
                  <a:cubicBezTo>
                    <a:pt x="4864" y="3660"/>
                    <a:pt x="4119" y="4203"/>
                    <a:pt x="3342" y="4203"/>
                  </a:cubicBezTo>
                  <a:cubicBezTo>
                    <a:pt x="2954" y="4203"/>
                    <a:pt x="2558" y="4068"/>
                    <a:pt x="2247" y="3779"/>
                  </a:cubicBezTo>
                  <a:cubicBezTo>
                    <a:pt x="2210" y="3747"/>
                    <a:pt x="2204" y="3700"/>
                    <a:pt x="2217" y="3663"/>
                  </a:cubicBezTo>
                  <a:lnTo>
                    <a:pt x="2159" y="3604"/>
                  </a:lnTo>
                  <a:cubicBezTo>
                    <a:pt x="2157" y="3612"/>
                    <a:pt x="2153" y="3619"/>
                    <a:pt x="2148" y="3627"/>
                  </a:cubicBezTo>
                  <a:cubicBezTo>
                    <a:pt x="1681" y="4328"/>
                    <a:pt x="1175" y="4999"/>
                    <a:pt x="676" y="5676"/>
                  </a:cubicBezTo>
                  <a:cubicBezTo>
                    <a:pt x="451" y="5982"/>
                    <a:pt x="1" y="6342"/>
                    <a:pt x="246" y="6689"/>
                  </a:cubicBezTo>
                  <a:cubicBezTo>
                    <a:pt x="450" y="6977"/>
                    <a:pt x="836" y="7223"/>
                    <a:pt x="1131" y="7464"/>
                  </a:cubicBezTo>
                  <a:cubicBezTo>
                    <a:pt x="1687" y="6837"/>
                    <a:pt x="2194" y="6179"/>
                    <a:pt x="2654" y="5477"/>
                  </a:cubicBezTo>
                  <a:cubicBezTo>
                    <a:pt x="2674" y="5447"/>
                    <a:pt x="2707" y="5433"/>
                    <a:pt x="2741" y="5433"/>
                  </a:cubicBezTo>
                  <a:cubicBezTo>
                    <a:pt x="2764" y="5433"/>
                    <a:pt x="2787" y="5440"/>
                    <a:pt x="2806" y="5452"/>
                  </a:cubicBezTo>
                  <a:cubicBezTo>
                    <a:pt x="3162" y="5677"/>
                    <a:pt x="3571" y="5783"/>
                    <a:pt x="3981" y="5783"/>
                  </a:cubicBezTo>
                  <a:cubicBezTo>
                    <a:pt x="4737" y="5783"/>
                    <a:pt x="5497" y="5425"/>
                    <a:pt x="5948" y="4797"/>
                  </a:cubicBezTo>
                  <a:cubicBezTo>
                    <a:pt x="6624" y="3856"/>
                    <a:pt x="6544" y="2544"/>
                    <a:pt x="5983" y="1572"/>
                  </a:cubicBezTo>
                  <a:cubicBezTo>
                    <a:pt x="5453" y="663"/>
                    <a:pt x="4411" y="0"/>
                    <a:pt x="33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43"/>
            <p:cNvSpPr/>
            <p:nvPr/>
          </p:nvSpPr>
          <p:spPr>
            <a:xfrm rot="-1005998">
              <a:off x="8553760" y="1780583"/>
              <a:ext cx="153303" cy="135935"/>
            </a:xfrm>
            <a:custGeom>
              <a:avLst/>
              <a:gdLst/>
              <a:ahLst/>
              <a:cxnLst/>
              <a:rect l="l" t="t" r="r" b="b"/>
              <a:pathLst>
                <a:path w="2445" h="2168" extrusionOk="0">
                  <a:moveTo>
                    <a:pt x="1146" y="179"/>
                  </a:moveTo>
                  <a:cubicBezTo>
                    <a:pt x="1397" y="179"/>
                    <a:pt x="1644" y="300"/>
                    <a:pt x="1810" y="505"/>
                  </a:cubicBezTo>
                  <a:cubicBezTo>
                    <a:pt x="1806" y="529"/>
                    <a:pt x="1812" y="555"/>
                    <a:pt x="1839" y="576"/>
                  </a:cubicBezTo>
                  <a:cubicBezTo>
                    <a:pt x="1856" y="587"/>
                    <a:pt x="1870" y="600"/>
                    <a:pt x="1884" y="614"/>
                  </a:cubicBezTo>
                  <a:cubicBezTo>
                    <a:pt x="1895" y="634"/>
                    <a:pt x="1908" y="654"/>
                    <a:pt x="1918" y="674"/>
                  </a:cubicBezTo>
                  <a:cubicBezTo>
                    <a:pt x="1928" y="697"/>
                    <a:pt x="1945" y="705"/>
                    <a:pt x="1961" y="705"/>
                  </a:cubicBezTo>
                  <a:cubicBezTo>
                    <a:pt x="1963" y="705"/>
                    <a:pt x="1964" y="704"/>
                    <a:pt x="1966" y="704"/>
                  </a:cubicBezTo>
                  <a:lnTo>
                    <a:pt x="1966" y="704"/>
                  </a:lnTo>
                  <a:cubicBezTo>
                    <a:pt x="2202" y="1005"/>
                    <a:pt x="2177" y="1454"/>
                    <a:pt x="1890" y="1738"/>
                  </a:cubicBezTo>
                  <a:cubicBezTo>
                    <a:pt x="1721" y="1905"/>
                    <a:pt x="1495" y="1985"/>
                    <a:pt x="1268" y="1985"/>
                  </a:cubicBezTo>
                  <a:cubicBezTo>
                    <a:pt x="999" y="1985"/>
                    <a:pt x="729" y="1872"/>
                    <a:pt x="551" y="1660"/>
                  </a:cubicBezTo>
                  <a:cubicBezTo>
                    <a:pt x="228" y="1277"/>
                    <a:pt x="257" y="690"/>
                    <a:pt x="649" y="364"/>
                  </a:cubicBezTo>
                  <a:cubicBezTo>
                    <a:pt x="799" y="237"/>
                    <a:pt x="973" y="179"/>
                    <a:pt x="1146" y="179"/>
                  </a:cubicBezTo>
                  <a:close/>
                  <a:moveTo>
                    <a:pt x="1135" y="0"/>
                  </a:moveTo>
                  <a:cubicBezTo>
                    <a:pt x="960" y="0"/>
                    <a:pt x="782" y="50"/>
                    <a:pt x="623" y="156"/>
                  </a:cubicBezTo>
                  <a:cubicBezTo>
                    <a:pt x="78" y="519"/>
                    <a:pt x="0" y="1281"/>
                    <a:pt x="411" y="1774"/>
                  </a:cubicBezTo>
                  <a:cubicBezTo>
                    <a:pt x="625" y="2030"/>
                    <a:pt x="953" y="2168"/>
                    <a:pt x="1278" y="2168"/>
                  </a:cubicBezTo>
                  <a:cubicBezTo>
                    <a:pt x="1549" y="2168"/>
                    <a:pt x="1817" y="2073"/>
                    <a:pt x="2019" y="1874"/>
                  </a:cubicBezTo>
                  <a:cubicBezTo>
                    <a:pt x="2400" y="1497"/>
                    <a:pt x="2445" y="727"/>
                    <a:pt x="1928" y="448"/>
                  </a:cubicBezTo>
                  <a:cubicBezTo>
                    <a:pt x="1927" y="448"/>
                    <a:pt x="1927" y="448"/>
                    <a:pt x="1926" y="448"/>
                  </a:cubicBezTo>
                  <a:cubicBezTo>
                    <a:pt x="1926" y="448"/>
                    <a:pt x="1926" y="448"/>
                    <a:pt x="1925" y="447"/>
                  </a:cubicBezTo>
                  <a:cubicBezTo>
                    <a:pt x="1759" y="163"/>
                    <a:pt x="1452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43"/>
            <p:cNvSpPr/>
            <p:nvPr/>
          </p:nvSpPr>
          <p:spPr>
            <a:xfrm rot="-1005998">
              <a:off x="8568032" y="1791833"/>
              <a:ext cx="123708" cy="113425"/>
            </a:xfrm>
            <a:custGeom>
              <a:avLst/>
              <a:gdLst/>
              <a:ahLst/>
              <a:cxnLst/>
              <a:rect l="l" t="t" r="r" b="b"/>
              <a:pathLst>
                <a:path w="1973" h="1809" extrusionOk="0">
                  <a:moveTo>
                    <a:pt x="916" y="1"/>
                  </a:moveTo>
                  <a:cubicBezTo>
                    <a:pt x="743" y="1"/>
                    <a:pt x="568" y="58"/>
                    <a:pt x="418" y="185"/>
                  </a:cubicBezTo>
                  <a:cubicBezTo>
                    <a:pt x="29" y="513"/>
                    <a:pt x="0" y="1100"/>
                    <a:pt x="321" y="1483"/>
                  </a:cubicBezTo>
                  <a:cubicBezTo>
                    <a:pt x="500" y="1696"/>
                    <a:pt x="771" y="1808"/>
                    <a:pt x="1040" y="1808"/>
                  </a:cubicBezTo>
                  <a:cubicBezTo>
                    <a:pt x="1267" y="1808"/>
                    <a:pt x="1492" y="1728"/>
                    <a:pt x="1661" y="1561"/>
                  </a:cubicBezTo>
                  <a:cubicBezTo>
                    <a:pt x="1948" y="1275"/>
                    <a:pt x="1973" y="828"/>
                    <a:pt x="1735" y="526"/>
                  </a:cubicBezTo>
                  <a:lnTo>
                    <a:pt x="1735" y="526"/>
                  </a:lnTo>
                  <a:cubicBezTo>
                    <a:pt x="1734" y="526"/>
                    <a:pt x="1732" y="527"/>
                    <a:pt x="1730" y="527"/>
                  </a:cubicBezTo>
                  <a:cubicBezTo>
                    <a:pt x="1714" y="527"/>
                    <a:pt x="1697" y="517"/>
                    <a:pt x="1687" y="496"/>
                  </a:cubicBezTo>
                  <a:cubicBezTo>
                    <a:pt x="1677" y="476"/>
                    <a:pt x="1665" y="456"/>
                    <a:pt x="1653" y="436"/>
                  </a:cubicBezTo>
                  <a:cubicBezTo>
                    <a:pt x="1640" y="423"/>
                    <a:pt x="1625" y="409"/>
                    <a:pt x="1609" y="398"/>
                  </a:cubicBezTo>
                  <a:cubicBezTo>
                    <a:pt x="1581" y="377"/>
                    <a:pt x="1575" y="351"/>
                    <a:pt x="1579" y="327"/>
                  </a:cubicBezTo>
                  <a:cubicBezTo>
                    <a:pt x="1413" y="121"/>
                    <a:pt x="1166" y="1"/>
                    <a:pt x="9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43"/>
            <p:cNvSpPr/>
            <p:nvPr/>
          </p:nvSpPr>
          <p:spPr>
            <a:xfrm rot="-1005998">
              <a:off x="8687165" y="1364278"/>
              <a:ext cx="166658" cy="162457"/>
            </a:xfrm>
            <a:custGeom>
              <a:avLst/>
              <a:gdLst/>
              <a:ahLst/>
              <a:cxnLst/>
              <a:rect l="l" t="t" r="r" b="b"/>
              <a:pathLst>
                <a:path w="2658" h="2591" extrusionOk="0">
                  <a:moveTo>
                    <a:pt x="1602" y="1"/>
                  </a:moveTo>
                  <a:cubicBezTo>
                    <a:pt x="1596" y="1"/>
                    <a:pt x="1591" y="1"/>
                    <a:pt x="1586" y="1"/>
                  </a:cubicBezTo>
                  <a:cubicBezTo>
                    <a:pt x="1217" y="6"/>
                    <a:pt x="924" y="256"/>
                    <a:pt x="845" y="585"/>
                  </a:cubicBezTo>
                  <a:cubicBezTo>
                    <a:pt x="808" y="658"/>
                    <a:pt x="773" y="731"/>
                    <a:pt x="734" y="803"/>
                  </a:cubicBezTo>
                  <a:lnTo>
                    <a:pt x="770" y="858"/>
                  </a:lnTo>
                  <a:cubicBezTo>
                    <a:pt x="777" y="857"/>
                    <a:pt x="782" y="854"/>
                    <a:pt x="787" y="847"/>
                  </a:cubicBezTo>
                  <a:cubicBezTo>
                    <a:pt x="799" y="831"/>
                    <a:pt x="813" y="811"/>
                    <a:pt x="825" y="795"/>
                  </a:cubicBezTo>
                  <a:lnTo>
                    <a:pt x="825" y="795"/>
                  </a:lnTo>
                  <a:cubicBezTo>
                    <a:pt x="824" y="808"/>
                    <a:pt x="825" y="822"/>
                    <a:pt x="826" y="838"/>
                  </a:cubicBezTo>
                  <a:cubicBezTo>
                    <a:pt x="831" y="883"/>
                    <a:pt x="871" y="906"/>
                    <a:pt x="910" y="906"/>
                  </a:cubicBezTo>
                  <a:cubicBezTo>
                    <a:pt x="951" y="906"/>
                    <a:pt x="992" y="881"/>
                    <a:pt x="991" y="833"/>
                  </a:cubicBezTo>
                  <a:cubicBezTo>
                    <a:pt x="992" y="427"/>
                    <a:pt x="1279" y="229"/>
                    <a:pt x="1593" y="229"/>
                  </a:cubicBezTo>
                  <a:cubicBezTo>
                    <a:pt x="1820" y="229"/>
                    <a:pt x="2060" y="332"/>
                    <a:pt x="2217" y="533"/>
                  </a:cubicBezTo>
                  <a:cubicBezTo>
                    <a:pt x="2497" y="893"/>
                    <a:pt x="2474" y="1397"/>
                    <a:pt x="2259" y="1779"/>
                  </a:cubicBezTo>
                  <a:cubicBezTo>
                    <a:pt x="2016" y="2209"/>
                    <a:pt x="1618" y="2395"/>
                    <a:pt x="1202" y="2395"/>
                  </a:cubicBezTo>
                  <a:cubicBezTo>
                    <a:pt x="837" y="2395"/>
                    <a:pt x="458" y="2252"/>
                    <a:pt x="156" y="2004"/>
                  </a:cubicBezTo>
                  <a:cubicBezTo>
                    <a:pt x="136" y="1988"/>
                    <a:pt x="117" y="1982"/>
                    <a:pt x="98" y="1982"/>
                  </a:cubicBezTo>
                  <a:cubicBezTo>
                    <a:pt x="59" y="1982"/>
                    <a:pt x="26" y="2012"/>
                    <a:pt x="12" y="2050"/>
                  </a:cubicBezTo>
                  <a:cubicBezTo>
                    <a:pt x="0" y="2086"/>
                    <a:pt x="6" y="2133"/>
                    <a:pt x="42" y="2166"/>
                  </a:cubicBezTo>
                  <a:cubicBezTo>
                    <a:pt x="352" y="2455"/>
                    <a:pt x="748" y="2590"/>
                    <a:pt x="1135" y="2590"/>
                  </a:cubicBezTo>
                  <a:cubicBezTo>
                    <a:pt x="1913" y="2590"/>
                    <a:pt x="2658" y="2047"/>
                    <a:pt x="2621" y="1119"/>
                  </a:cubicBezTo>
                  <a:cubicBezTo>
                    <a:pt x="2599" y="578"/>
                    <a:pt x="2184" y="1"/>
                    <a:pt x="160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28600" y="3178176"/>
            <a:ext cx="1066800" cy="182563"/>
          </a:xfrm>
          <a:prstGeom prst="rect">
            <a:avLst/>
          </a:prstGeom>
        </p:spPr>
        <p:txBody>
          <a:bodyPr/>
          <a:lstStyle/>
          <a:p>
            <a:fld id="{A4970AA4-0587-5F47-B94B-FE01103EBF04}" type="datetime1">
              <a:rPr lang="en-US" smtClean="0"/>
              <a:t>6/10/24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562100" y="3178176"/>
            <a:ext cx="1447800" cy="18256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810500" y="4781551"/>
            <a:ext cx="1066800" cy="182563"/>
          </a:xfrm>
        </p:spPr>
        <p:txBody>
          <a:bodyPr/>
          <a:lstStyle>
            <a:lvl1pPr>
              <a:defRPr sz="9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166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●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○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■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●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○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■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●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○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■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94" r:id="rId2"/>
    <p:sldLayoutId id="2147483670" r:id="rId3"/>
    <p:sldLayoutId id="2147483686" r:id="rId4"/>
    <p:sldLayoutId id="2147483688" r:id="rId5"/>
    <p:sldLayoutId id="2147483689" r:id="rId6"/>
    <p:sldLayoutId id="2147483695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13" Type="http://schemas.openxmlformats.org/officeDocument/2006/relationships/image" Target="../media/image62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11" Type="http://schemas.openxmlformats.org/officeDocument/2006/relationships/image" Target="../media/image57.png"/><Relationship Id="rId5" Type="http://schemas.openxmlformats.org/officeDocument/2006/relationships/image" Target="../media/image54.png"/><Relationship Id="rId10" Type="http://schemas.openxmlformats.org/officeDocument/2006/relationships/image" Target="../media/image48.emf"/><Relationship Id="rId4" Type="http://schemas.openxmlformats.org/officeDocument/2006/relationships/image" Target="../media/image53.png"/><Relationship Id="rId9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13.png"/><Relationship Id="rId3" Type="http://schemas.openxmlformats.org/officeDocument/2006/relationships/image" Target="../media/image7.png"/><Relationship Id="rId7" Type="http://schemas.openxmlformats.org/officeDocument/2006/relationships/image" Target="../media/image75.PNG"/><Relationship Id="rId12" Type="http://schemas.openxmlformats.org/officeDocument/2006/relationships/image" Target="../media/image12.png"/><Relationship Id="rId2" Type="http://schemas.openxmlformats.org/officeDocument/2006/relationships/image" Target="../media/image25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svg"/><Relationship Id="rId11" Type="http://schemas.openxmlformats.org/officeDocument/2006/relationships/image" Target="../media/image110.png"/><Relationship Id="rId5" Type="http://schemas.openxmlformats.org/officeDocument/2006/relationships/image" Target="../media/image9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8.svg"/><Relationship Id="rId9" Type="http://schemas.openxmlformats.org/officeDocument/2006/relationships/image" Target="../media/image90.pn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7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5.svg"/><Relationship Id="rId5" Type="http://schemas.openxmlformats.org/officeDocument/2006/relationships/image" Target="../media/image21.png"/><Relationship Id="rId10" Type="http://schemas.openxmlformats.org/officeDocument/2006/relationships/image" Target="../media/image24.png"/><Relationship Id="rId4" Type="http://schemas.openxmlformats.org/officeDocument/2006/relationships/image" Target="../media/image20.png"/><Relationship Id="rId9" Type="http://schemas.openxmlformats.org/officeDocument/2006/relationships/image" Target="../media/image18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8.sv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17" Type="http://schemas.openxmlformats.org/officeDocument/2006/relationships/image" Target="../media/image29.png"/><Relationship Id="rId2" Type="http://schemas.openxmlformats.org/officeDocument/2006/relationships/image" Target="../media/image7.png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10.sv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4" Type="http://schemas.openxmlformats.org/officeDocument/2006/relationships/image" Target="../media/image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43.png"/><Relationship Id="rId7" Type="http://schemas.openxmlformats.org/officeDocument/2006/relationships/image" Target="../media/image9.png"/><Relationship Id="rId12" Type="http://schemas.openxmlformats.org/officeDocument/2006/relationships/image" Target="../media/image3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11" Type="http://schemas.openxmlformats.org/officeDocument/2006/relationships/image" Target="../media/image33.png"/><Relationship Id="rId5" Type="http://schemas.openxmlformats.org/officeDocument/2006/relationships/image" Target="../media/image7.png"/><Relationship Id="rId10" Type="http://schemas.openxmlformats.org/officeDocument/2006/relationships/image" Target="../media/image32.png"/><Relationship Id="rId4" Type="http://schemas.openxmlformats.org/officeDocument/2006/relationships/image" Target="../media/image44.png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47"/>
          <p:cNvSpPr txBox="1">
            <a:spLocks noGrp="1"/>
          </p:cNvSpPr>
          <p:nvPr>
            <p:ph type="ctrTitle"/>
          </p:nvPr>
        </p:nvSpPr>
        <p:spPr>
          <a:xfrm>
            <a:off x="731330" y="1082261"/>
            <a:ext cx="6463146" cy="112111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Transform Method for Stochastic Processing and Matching Networks</a:t>
            </a:r>
            <a:endParaRPr sz="3200" dirty="0">
              <a:solidFill>
                <a:schemeClr val="accent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0" name="Google Shape;560;p47"/>
              <p:cNvSpPr txBox="1">
                <a:spLocks noGrp="1"/>
              </p:cNvSpPr>
              <p:nvPr>
                <p:ph type="subTitle" idx="1"/>
              </p:nvPr>
            </p:nvSpPr>
            <p:spPr>
              <a:xfrm>
                <a:off x="731330" y="2486835"/>
                <a:ext cx="5715190" cy="1911430"/>
              </a:xfrm>
              <a:prstGeom prst="rect">
                <a:avLst/>
              </a:prstGeom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800" dirty="0"/>
                  <a:t>Sushil Varma </a:t>
                </a:r>
              </a:p>
              <a:p>
                <a:pPr marL="0" lvl="0" indent="0"/>
                <a:r>
                  <a:rPr lang="en" sz="1800" dirty="0"/>
                  <a:t>ISyE, Georgia Tech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" sz="1800" dirty="0"/>
                  <a:t> INRIA Paris 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" sz="1800" dirty="0"/>
                  <a:t> IOE, U Michigan</a:t>
                </a:r>
              </a:p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" sz="1800" dirty="0"/>
              </a:p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800" dirty="0" err="1"/>
                  <a:t>Prakirt</a:t>
                </a:r>
                <a:r>
                  <a:rPr lang="en" sz="1800" dirty="0"/>
                  <a:t> Jhunjhunwala (On Job Market)</a:t>
                </a:r>
              </a:p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 dirty="0"/>
                  <a:t>Columbia Business School</a:t>
                </a:r>
                <a:endParaRPr sz="1800" dirty="0"/>
              </a:p>
            </p:txBody>
          </p:sp>
        </mc:Choice>
        <mc:Fallback xmlns="">
          <p:sp>
            <p:nvSpPr>
              <p:cNvPr id="560" name="Google Shape;560;p47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731330" y="2486835"/>
                <a:ext cx="5715190" cy="1911430"/>
              </a:xfrm>
              <a:prstGeom prst="rect">
                <a:avLst/>
              </a:prstGeom>
              <a:blipFill>
                <a:blip r:embed="rId3"/>
                <a:stretch>
                  <a:fillRect l="-8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D69952F-28DF-8FBD-86AA-388060CAA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-9602"/>
            <a:ext cx="7704000" cy="572700"/>
          </a:xfrm>
        </p:spPr>
        <p:txBody>
          <a:bodyPr/>
          <a:lstStyle/>
          <a:p>
            <a:pPr algn="ctr"/>
            <a:r>
              <a:rPr lang="en-US" dirty="0"/>
              <a:t>Transform Method: Steps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B8DA00-7086-310C-BEC0-E759E11A9EEC}"/>
              </a:ext>
            </a:extLst>
          </p:cNvPr>
          <p:cNvSpPr txBox="1"/>
          <p:nvPr/>
        </p:nvSpPr>
        <p:spPr>
          <a:xfrm>
            <a:off x="171262" y="670674"/>
            <a:ext cx="44007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accent2"/>
                </a:solidFill>
                <a:latin typeface="Gantari"/>
              </a:rPr>
              <a:t>Step 1: Capturing the System Dynamics</a:t>
            </a:r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FC8D4928-A42F-9874-B244-95D5E7D431D7}"/>
                  </a:ext>
                </a:extLst>
              </p:cNvPr>
              <p:cNvSpPr txBox="1"/>
              <p:nvPr/>
            </p:nvSpPr>
            <p:spPr>
              <a:xfrm>
                <a:off x="0" y="1020060"/>
                <a:ext cx="5529405" cy="25964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227013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chemeClr val="accent4">
                        <a:lumMod val="75000"/>
                      </a:schemeClr>
                    </a:solidFill>
                    <a:latin typeface="Karla" pitchFamily="2" charset="77"/>
                    <a:sym typeface="Gantari"/>
                  </a:rPr>
                  <a:t>Steady State Drift:</a:t>
                </a:r>
                <a:r>
                  <a:rPr lang="en-US" sz="1600" dirty="0">
                    <a:solidFill>
                      <a:schemeClr val="accent3">
                        <a:lumMod val="75000"/>
                      </a:schemeClr>
                    </a:solidFill>
                    <a:latin typeface="Gantari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𝔼</m:t>
                    </m:r>
                    <m:d>
                      <m:dPr>
                        <m:begChr m:val="["/>
                        <m:endChr m:val="]"/>
                        <m:ctrlP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𝜃𝜖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𝑞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+1)</m:t>
                            </m:r>
                          </m:sup>
                        </m:sSup>
                      </m:e>
                    </m:d>
                    <m:r>
                      <a:rPr lang="en-US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1600" i="1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𝔼</m:t>
                    </m:r>
                    <m:d>
                      <m:dPr>
                        <m:begChr m:val="["/>
                        <m:endChr m:val="]"/>
                        <m:ctrlP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𝜃𝜖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𝑞</m:t>
                            </m:r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d>
                          </m:sup>
                        </m:sSup>
                      </m:e>
                    </m:d>
                  </m:oMath>
                </a14:m>
                <a:r>
                  <a:rPr lang="en-US" sz="1600" dirty="0">
                    <a:solidFill>
                      <a:schemeClr val="tx1">
                        <a:lumMod val="50000"/>
                      </a:schemeClr>
                    </a:solidFill>
                    <a:latin typeface="Gantari"/>
                  </a:rPr>
                  <a:t> </a:t>
                </a:r>
              </a:p>
              <a:p>
                <a:pPr marL="342900" indent="-227013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Karla" pitchFamily="2" charset="77"/>
                  </a:rPr>
                  <a:t>Combined with </a:t>
                </a:r>
                <a:r>
                  <a:rPr lang="en-US" sz="1600" dirty="0">
                    <a:solidFill>
                      <a:schemeClr val="accent4">
                        <a:lumMod val="75000"/>
                      </a:schemeClr>
                    </a:solidFill>
                    <a:latin typeface="Karla" pitchFamily="2" charset="77"/>
                  </a:rPr>
                  <a:t>Queue Evolution</a:t>
                </a:r>
                <a:r>
                  <a:rPr lang="en-US" sz="1600" dirty="0">
                    <a:latin typeface="Karla" pitchFamily="2" charset="77"/>
                  </a:rPr>
                  <a:t>:</a:t>
                </a:r>
              </a:p>
              <a:p>
                <a:pPr marL="342900" indent="-227013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1600" i="1" kern="120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𝑞</m:t>
                    </m:r>
                    <m:d>
                      <m:dPr>
                        <m:ctrlPr>
                          <a:rPr lang="en-US" sz="16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  <m:r>
                          <a:rPr lang="en-US" sz="16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+1</m:t>
                        </m:r>
                      </m:e>
                    </m:d>
                    <m:r>
                      <m:rPr>
                        <m:aln/>
                      </m:rPr>
                      <a:rPr lang="en-US" sz="1600" i="1" kern="12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600" i="1" kern="12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𝑞</m:t>
                    </m:r>
                    <m:d>
                      <m:dPr>
                        <m:ctrlPr>
                          <a:rPr lang="en-US" sz="16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</m:d>
                    <m:r>
                      <a:rPr lang="en-US" sz="1600" i="1" kern="12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1600" i="1" kern="12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d>
                      <m:dPr>
                        <m:ctrlPr>
                          <a:rPr lang="en-US" sz="16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</m:d>
                    <m:r>
                      <a:rPr lang="en-US" sz="1600" i="1" kern="12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600" i="1" kern="12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𝑠</m:t>
                    </m:r>
                    <m:d>
                      <m:dPr>
                        <m:ctrlPr>
                          <a:rPr lang="en-US" sz="16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</m:d>
                    <m:r>
                      <a:rPr lang="en-US" sz="1600" i="1" kern="12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1600" i="1" kern="1200" smtClean="0">
                        <a:solidFill>
                          <a:schemeClr val="accent6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𝑢</m:t>
                    </m:r>
                    <m:d>
                      <m:dPr>
                        <m:ctrlPr>
                          <a:rPr lang="en-US" sz="1600" i="1" kern="1200">
                            <a:solidFill>
                              <a:schemeClr val="accent6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 kern="1200">
                            <a:solidFill>
                              <a:schemeClr val="accent6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e>
                    </m:d>
                  </m:oMath>
                </a14:m>
                <a:endParaRPr lang="en-US" sz="11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indent="-227013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16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𝜃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𝜖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e>
                            </m:d>
                          </m:sup>
                        </m:s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𝜃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𝜖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d>
                          </m:sup>
                        </m:s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US" sz="16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sz="1600" dirty="0"/>
              </a:p>
              <a:p>
                <a:pPr marL="342900" indent="-227013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Karla" pitchFamily="2" charset="77"/>
                  </a:rPr>
                  <a:t>Results in the </a:t>
                </a:r>
                <a:r>
                  <a:rPr lang="en-US" sz="1600" dirty="0">
                    <a:solidFill>
                      <a:schemeClr val="accent4">
                        <a:lumMod val="75000"/>
                      </a:schemeClr>
                    </a:solidFill>
                    <a:latin typeface="Karla" pitchFamily="2" charset="77"/>
                  </a:rPr>
                  <a:t>Transform Equation</a:t>
                </a:r>
              </a:p>
              <a:p>
                <a:pPr marL="115887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𝔼</m:t>
                      </m:r>
                      <m:r>
                        <a:rPr lang="en-US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1600">
                                  <a:latin typeface="Cambria Math" panose="02040503050406030204" pitchFamily="18" charset="0"/>
                                </a:rPr>
                                <m:t>𝜃𝜖</m:t>
                              </m:r>
                              <m:r>
                                <a:rPr lang="en-US" sz="1600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sup>
                          </m:sSup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𝔼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1600">
                                      <a:latin typeface="Cambria Math" panose="02040503050406030204" pitchFamily="18" charset="0"/>
                                    </a:rPr>
                                    <m:t>𝜃𝜖</m:t>
                                  </m:r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sup>
                              </m:sSup>
                            </m:e>
                          </m:d>
                        </m:num>
                        <m:den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𝔼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US" sz="1600">
                                      <a:latin typeface="Cambria Math" panose="02040503050406030204" pitchFamily="18" charset="0"/>
                                    </a:rPr>
                                    <m:t>𝜃𝜖</m:t>
                                  </m:r>
                                  <m:r>
                                    <a:rPr lang="en-US" sz="160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600" b="0" i="0" smtClean="0">
                                      <a:latin typeface="Cambria Math" panose="02040503050406030204" pitchFamily="18" charset="0"/>
                                    </a:rPr>
                                    <m:t>a</m:t>
                                  </m:r>
                                  <m:r>
                                    <a:rPr lang="en-US" sz="1600" b="0" i="0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600" b="0" i="0" smtClean="0">
                                      <a:latin typeface="Cambria Math" panose="02040503050406030204" pitchFamily="18" charset="0"/>
                                    </a:rPr>
                                    <m:t>s</m:t>
                                  </m:r>
                                  <m:r>
                                    <a:rPr lang="en-US" sz="160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p>
                              </m:sSup>
                            </m:e>
                          </m:d>
                        </m:den>
                      </m:f>
                    </m:oMath>
                  </m:oMathPara>
                </a14:m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latin typeface="Karla" pitchFamily="2" charset="77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FC8D4928-A42F-9874-B244-95D5E7D431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020060"/>
                <a:ext cx="5529405" cy="2596416"/>
              </a:xfrm>
              <a:prstGeom prst="rect">
                <a:avLst/>
              </a:prstGeom>
              <a:blipFill>
                <a:blip r:embed="rId2"/>
                <a:stretch>
                  <a:fillRect b="-14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>
            <a:extLst>
              <a:ext uri="{FF2B5EF4-FFF2-40B4-BE49-F238E27FC236}">
                <a16:creationId xmlns:a16="http://schemas.microsoft.com/office/drawing/2014/main" id="{C0608E82-FA5B-2817-899D-CC2EFF2370AB}"/>
              </a:ext>
            </a:extLst>
          </p:cNvPr>
          <p:cNvSpPr txBox="1"/>
          <p:nvPr/>
        </p:nvSpPr>
        <p:spPr>
          <a:xfrm>
            <a:off x="4928856" y="663752"/>
            <a:ext cx="42377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accent2"/>
                </a:solidFill>
                <a:latin typeface="Gantari"/>
              </a:rPr>
              <a:t>Step 2: Second Order Approximation</a:t>
            </a:r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972AE77D-0344-37A4-6AFC-CEB1876EE472}"/>
                  </a:ext>
                </a:extLst>
              </p:cNvPr>
              <p:cNvSpPr txBox="1"/>
              <p:nvPr/>
            </p:nvSpPr>
            <p:spPr>
              <a:xfrm>
                <a:off x="4699502" y="946411"/>
                <a:ext cx="4444498" cy="21295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227013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𝔼</m:t>
                    </m:r>
                    <m:r>
                      <a:rPr lang="en-US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𝜃𝜖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sup>
                        </m:sSup>
                      </m:e>
                    </m:d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=1−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𝜃𝜖</m:t>
                    </m:r>
                    <m:r>
                      <a:rPr lang="en-US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𝔼</m:t>
                    </m:r>
                    <m:d>
                      <m:dPr>
                        <m:begChr m:val="["/>
                        <m:endChr m:val="]"/>
                        <m:ctrlP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d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e>
                          <m:sup>
                            <m:r>
                              <a:rPr lang="en-US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𝜖</m:t>
                            </m:r>
                          </m:e>
                          <m:sup>
                            <m:r>
                              <a:rPr lang="en-US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𝔼</m:t>
                    </m:r>
                    <m:d>
                      <m:dPr>
                        <m:begChr m:val="["/>
                        <m:endChr m:val="]"/>
                        <m:ctrlP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𝑢</m:t>
                            </m:r>
                          </m:e>
                          <m:sup>
                            <m:r>
                              <a:rPr lang="en-US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</m:t>
                    </m:r>
                    <m:d>
                      <m:dPr>
                        <m:ctrlP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𝜖</m:t>
                            </m:r>
                          </m:e>
                          <m:sup>
                            <m:r>
                              <a:rPr lang="en-US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e>
                    </m:d>
                  </m:oMath>
                </a14:m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latin typeface="Karla" pitchFamily="2" charset="77"/>
                </a:endParaRPr>
              </a:p>
              <a:p>
                <a:pPr marL="342900" indent="-227013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chemeClr val="accent6"/>
                    </a:solidFill>
                    <a:latin typeface="Karla" pitchFamily="2" charset="77"/>
                  </a:rPr>
                  <a:t>Similarly for </a:t>
                </a:r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𝔼</m:t>
                    </m:r>
                    <m:r>
                      <a:rPr lang="en-US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6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𝜃𝜖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m:rPr>
                                <m:sty m:val="p"/>
                              </m:rPr>
                              <a:rPr lang="en-US" sz="1600" b="0" i="0" smtClean="0">
                                <a:latin typeface="Cambria Math" panose="02040503050406030204" pitchFamily="18" charset="0"/>
                              </a:rPr>
                              <m:t>a</m:t>
                            </m:r>
                            <m:r>
                              <a:rPr lang="en-US" sz="1600" b="0" i="0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m:rPr>
                                <m:sty m:val="p"/>
                              </m:rPr>
                              <a:rPr lang="en-US" sz="1600" b="0" i="0" smtClean="0">
                                <a:latin typeface="Cambria Math" panose="02040503050406030204" pitchFamily="18" charset="0"/>
                              </a:rPr>
                              <m:t>s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</m:e>
                    </m:d>
                  </m:oMath>
                </a14:m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latin typeface="Karla" pitchFamily="2" charset="77"/>
                </a:endParaRPr>
              </a:p>
              <a:p>
                <a:pPr marL="342900" indent="-227013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chemeClr val="accent4">
                        <a:lumMod val="75000"/>
                      </a:schemeClr>
                    </a:solidFill>
                    <a:latin typeface="Karla" pitchFamily="2" charset="77"/>
                  </a:rPr>
                  <a:t>Approximate Transform Equation</a:t>
                </a:r>
              </a:p>
              <a:p>
                <a:pPr marL="115887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𝔼</m:t>
                      </m:r>
                      <m:r>
                        <a:rPr lang="en-US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1600">
                                  <a:latin typeface="Cambria Math" panose="02040503050406030204" pitchFamily="18" charset="0"/>
                                </a:rPr>
                                <m:t>𝜃𝜖</m:t>
                              </m:r>
                              <m:r>
                                <a:rPr lang="en-US" sz="1600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sup>
                          </m:sSup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𝑜</m:t>
                          </m:r>
                          <m:d>
                            <m:d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</m:num>
                        <m:den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num>
                            <m:den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d>
                            <m:d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b>
                                <m:sup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Sup>
                                <m:sSubSupPr>
                                  <m:ctrlP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  <m:sup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d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𝑜</m:t>
                          </m:r>
                          <m:d>
                            <m:d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latin typeface="Karla" pitchFamily="2" charset="77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972AE77D-0344-37A4-6AFC-CEB1876EE4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9502" y="946411"/>
                <a:ext cx="4444498" cy="2129557"/>
              </a:xfrm>
              <a:prstGeom prst="rect">
                <a:avLst/>
              </a:prstGeom>
              <a:blipFill>
                <a:blip r:embed="rId3"/>
                <a:stretch>
                  <a:fillRect b="-5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Freeform 23">
            <a:extLst>
              <a:ext uri="{FF2B5EF4-FFF2-40B4-BE49-F238E27FC236}">
                <a16:creationId xmlns:a16="http://schemas.microsoft.com/office/drawing/2014/main" id="{AF15FDDA-0D5E-2B34-7731-D886A7FACE40}"/>
              </a:ext>
            </a:extLst>
          </p:cNvPr>
          <p:cNvSpPr/>
          <p:nvPr/>
        </p:nvSpPr>
        <p:spPr>
          <a:xfrm rot="4976410">
            <a:off x="3254343" y="2001248"/>
            <a:ext cx="2890318" cy="299634"/>
          </a:xfrm>
          <a:custGeom>
            <a:avLst/>
            <a:gdLst>
              <a:gd name="connsiteX0" fmla="*/ 0 w 2890318"/>
              <a:gd name="connsiteY0" fmla="*/ 0 h 299634"/>
              <a:gd name="connsiteX1" fmla="*/ 549160 w 2890318"/>
              <a:gd name="connsiteY1" fmla="*/ 56930 h 299634"/>
              <a:gd name="connsiteX2" fmla="*/ 1040514 w 2890318"/>
              <a:gd name="connsiteY2" fmla="*/ 107868 h 299634"/>
              <a:gd name="connsiteX3" fmla="*/ 1676384 w 2890318"/>
              <a:gd name="connsiteY3" fmla="*/ 173788 h 299634"/>
              <a:gd name="connsiteX4" fmla="*/ 2225545 w 2890318"/>
              <a:gd name="connsiteY4" fmla="*/ 230718 h 299634"/>
              <a:gd name="connsiteX5" fmla="*/ 2890318 w 2890318"/>
              <a:gd name="connsiteY5" fmla="*/ 299634 h 29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0318" h="299634" extrusionOk="0">
                <a:moveTo>
                  <a:pt x="0" y="0"/>
                </a:moveTo>
                <a:cubicBezTo>
                  <a:pt x="154777" y="-53"/>
                  <a:pt x="394480" y="58212"/>
                  <a:pt x="549160" y="56930"/>
                </a:cubicBezTo>
                <a:cubicBezTo>
                  <a:pt x="703840" y="55648"/>
                  <a:pt x="889241" y="148924"/>
                  <a:pt x="1040514" y="107868"/>
                </a:cubicBezTo>
                <a:cubicBezTo>
                  <a:pt x="1191787" y="66812"/>
                  <a:pt x="1441374" y="161233"/>
                  <a:pt x="1676384" y="173788"/>
                </a:cubicBezTo>
                <a:cubicBezTo>
                  <a:pt x="1911394" y="186342"/>
                  <a:pt x="2096502" y="240628"/>
                  <a:pt x="2225545" y="230718"/>
                </a:cubicBezTo>
                <a:cubicBezTo>
                  <a:pt x="2354588" y="220808"/>
                  <a:pt x="2571541" y="345971"/>
                  <a:pt x="2890318" y="299634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37C1E8B-FDD4-6787-4552-F06D22B7E1A4}"/>
              </a:ext>
            </a:extLst>
          </p:cNvPr>
          <p:cNvSpPr txBox="1"/>
          <p:nvPr/>
        </p:nvSpPr>
        <p:spPr>
          <a:xfrm>
            <a:off x="2587029" y="3723330"/>
            <a:ext cx="44007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accent2"/>
                </a:solidFill>
                <a:latin typeface="Gantari"/>
              </a:rPr>
              <a:t>Step 3: Solving the Functional Equation</a:t>
            </a:r>
            <a:endParaRPr lang="en-US" sz="2000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C06F620-71F3-E115-E8BD-A0A4E31A4744}"/>
              </a:ext>
            </a:extLst>
          </p:cNvPr>
          <p:cNvGrpSpPr/>
          <p:nvPr/>
        </p:nvGrpSpPr>
        <p:grpSpPr>
          <a:xfrm>
            <a:off x="2397659" y="4168507"/>
            <a:ext cx="4686298" cy="787044"/>
            <a:chOff x="2397659" y="4168507"/>
            <a:chExt cx="4686298" cy="78704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AB93013E-9B63-18BB-89FC-8D826C76A738}"/>
                    </a:ext>
                  </a:extLst>
                </p:cNvPr>
                <p:cNvSpPr txBox="1"/>
                <p:nvPr/>
              </p:nvSpPr>
              <p:spPr>
                <a:xfrm>
                  <a:off x="2397659" y="4168507"/>
                  <a:ext cx="4603686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800" dirty="0">
                      <a:latin typeface="Karla" pitchFamily="2" charset="77"/>
                    </a:rPr>
                    <a:t>Trivial for G/G/1 queue, just take </a:t>
                  </a:r>
                  <a14:m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→0</m:t>
                      </m:r>
                    </m:oMath>
                  </a14:m>
                  <a:r>
                    <a:rPr lang="en-US" sz="1800" dirty="0">
                      <a:latin typeface="Karla" pitchFamily="2" charset="77"/>
                    </a:rPr>
                    <a:t> </a:t>
                  </a:r>
                  <a:endParaRPr lang="en-US" sz="1800" dirty="0"/>
                </a:p>
              </p:txBody>
            </p:sp>
          </mc:Choice>
          <mc:Fallback xmlns="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AB93013E-9B63-18BB-89FC-8D826C76A73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97659" y="4168507"/>
                  <a:ext cx="4603686" cy="369332"/>
                </a:xfrm>
                <a:prstGeom prst="rect">
                  <a:avLst/>
                </a:prstGeom>
                <a:blipFill>
                  <a:blip r:embed="rId4"/>
                  <a:stretch>
                    <a:fillRect t="-10000" b="-2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E0646BC-55EC-F4F7-298A-4BE85AEB878B}"/>
                </a:ext>
              </a:extLst>
            </p:cNvPr>
            <p:cNvSpPr txBox="1"/>
            <p:nvPr/>
          </p:nvSpPr>
          <p:spPr>
            <a:xfrm>
              <a:off x="2480271" y="4586219"/>
              <a:ext cx="460368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800" dirty="0">
                  <a:latin typeface="Karla" pitchFamily="2" charset="77"/>
                </a:rPr>
                <a:t>(More involved in other systems)</a:t>
              </a:r>
              <a:endParaRPr lang="en-US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val="736935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 uiExpand="1" build="p"/>
      <p:bldP spid="20" grpId="0"/>
      <p:bldP spid="21" grpId="0" uiExpand="1" build="p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BE303-49AE-2684-B031-A53A3FF9C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19100"/>
            <a:ext cx="7704000" cy="572700"/>
          </a:xfrm>
        </p:spPr>
        <p:txBody>
          <a:bodyPr/>
          <a:lstStyle/>
          <a:p>
            <a:pPr algn="ctr"/>
            <a:r>
              <a:rPr lang="en-US" dirty="0"/>
              <a:t>Step 0: Choice of the Transform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CD4FA0D-C6B0-62AE-4BC1-4F1B74A15B82}"/>
              </a:ext>
            </a:extLst>
          </p:cNvPr>
          <p:cNvGrpSpPr/>
          <p:nvPr/>
        </p:nvGrpSpPr>
        <p:grpSpPr>
          <a:xfrm>
            <a:off x="190123" y="1330860"/>
            <a:ext cx="2960483" cy="3123445"/>
            <a:chOff x="5522699" y="2453113"/>
            <a:chExt cx="3150892" cy="3528380"/>
          </a:xfrm>
        </p:grpSpPr>
        <p:sp>
          <p:nvSpPr>
            <p:cNvPr id="5" name="Rectangle: Rounded Corners 8">
              <a:extLst>
                <a:ext uri="{FF2B5EF4-FFF2-40B4-BE49-F238E27FC236}">
                  <a16:creationId xmlns:a16="http://schemas.microsoft.com/office/drawing/2014/main" id="{4A15FD61-087E-9014-267F-87749CB27168}"/>
                </a:ext>
              </a:extLst>
            </p:cNvPr>
            <p:cNvSpPr/>
            <p:nvPr/>
          </p:nvSpPr>
          <p:spPr>
            <a:xfrm>
              <a:off x="5522699" y="2453113"/>
              <a:ext cx="3150892" cy="3528380"/>
            </a:xfrm>
            <a:prstGeom prst="roundRect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0DC6C395-D021-95D2-906B-286642813709}"/>
                    </a:ext>
                  </a:extLst>
                </p:cNvPr>
                <p:cNvSpPr txBox="1"/>
                <p:nvPr/>
              </p:nvSpPr>
              <p:spPr>
                <a:xfrm>
                  <a:off x="5605794" y="2625681"/>
                  <a:ext cx="3067797" cy="33432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accent2"/>
                      </a:solidFill>
                      <a:latin typeface="Gantari"/>
                    </a:rPr>
                    <a:t>Moment Generating Function </a:t>
                  </a:r>
                  <a14:m>
                    <m:oMath xmlns:m="http://schemas.openxmlformats.org/officeDocument/2006/math">
                      <m:r>
                        <a:rPr lang="en-US" sz="1800" b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8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18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 b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1800" b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𝜃𝜖</m:t>
                              </m:r>
                              <m:r>
                                <a:rPr lang="en-US" sz="1800" b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sup>
                          </m:sSup>
                        </m:e>
                      </m:d>
                    </m:oMath>
                  </a14:m>
                  <a:endParaRPr lang="en-US" sz="1600" b="1" dirty="0">
                    <a:solidFill>
                      <a:schemeClr val="accent2"/>
                    </a:solidFill>
                    <a:latin typeface="Gantari"/>
                  </a:endParaRP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endParaRPr lang="en-US" sz="2000" dirty="0"/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en-US" sz="1600" dirty="0">
                      <a:solidFill>
                        <a:schemeClr val="accent6"/>
                      </a:solidFill>
                      <a:latin typeface="Karla" pitchFamily="2" charset="77"/>
                      <a:sym typeface="Gantari"/>
                    </a:rPr>
                    <a:t>Two-sided Laplace transform of stationary distribution</a:t>
                  </a: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endParaRPr lang="en-US" sz="1600" dirty="0">
                    <a:solidFill>
                      <a:schemeClr val="accent6"/>
                    </a:solidFill>
                    <a:latin typeface="Karla" pitchFamily="2" charset="77"/>
                    <a:sym typeface="Gantari"/>
                  </a:endParaRP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en-US" sz="1600" dirty="0">
                      <a:solidFill>
                        <a:schemeClr val="accent6"/>
                      </a:solidFill>
                      <a:latin typeface="Karla" pitchFamily="2" charset="77"/>
                      <a:sym typeface="Gantari"/>
                    </a:rPr>
                    <a:t>Must exist for </a:t>
                  </a:r>
                  <a14:m>
                    <m:oMath xmlns:m="http://schemas.openxmlformats.org/officeDocument/2006/math">
                      <m:r>
                        <a:rPr lang="en-US" sz="160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sym typeface="Gantari"/>
                        </a:rPr>
                        <m:t>𝜃</m:t>
                      </m:r>
                    </m:oMath>
                  </a14:m>
                  <a:r>
                    <a:rPr lang="en-US" sz="1600" dirty="0">
                      <a:solidFill>
                        <a:schemeClr val="accent6"/>
                      </a:solidFill>
                      <a:latin typeface="Karla" pitchFamily="2" charset="77"/>
                      <a:sym typeface="Gantari"/>
                    </a:rPr>
                    <a:t> in an open interval around origin</a:t>
                  </a:r>
                </a:p>
                <a:p>
                  <a:pPr lvl="1"/>
                  <a:r>
                    <a:rPr lang="en-US" sz="1600" b="1" dirty="0">
                      <a:solidFill>
                        <a:schemeClr val="accent2"/>
                      </a:solidFill>
                      <a:latin typeface="Gantari"/>
                      <a:sym typeface="Wingdings" panose="05000000000000000000" pitchFamily="2" charset="2"/>
                    </a:rPr>
                    <a:t>                Must prove</a:t>
                  </a:r>
                  <a:endParaRPr lang="en-US" sz="1600" b="1" dirty="0">
                    <a:solidFill>
                      <a:schemeClr val="accent2"/>
                    </a:solidFill>
                    <a:latin typeface="Gantari"/>
                  </a:endParaRPr>
                </a:p>
              </p:txBody>
            </p:sp>
          </mc:Choice>
          <mc:Fallback xmlns="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0DC6C395-D021-95D2-906B-28664281370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05794" y="2625681"/>
                  <a:ext cx="3067797" cy="3343212"/>
                </a:xfrm>
                <a:prstGeom prst="rect">
                  <a:avLst/>
                </a:prstGeom>
                <a:blipFill>
                  <a:blip r:embed="rId2"/>
                  <a:stretch>
                    <a:fillRect l="-877" t="-855" b="-1709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BB1A18C7-2E0E-5B49-F0EF-DF813CAD3445}"/>
              </a:ext>
            </a:extLst>
          </p:cNvPr>
          <p:cNvGrpSpPr/>
          <p:nvPr/>
        </p:nvGrpSpPr>
        <p:grpSpPr>
          <a:xfrm>
            <a:off x="3331229" y="1330860"/>
            <a:ext cx="2608284" cy="3123445"/>
            <a:chOff x="5605793" y="2570356"/>
            <a:chExt cx="3203444" cy="3528381"/>
          </a:xfrm>
        </p:grpSpPr>
        <p:sp>
          <p:nvSpPr>
            <p:cNvPr id="8" name="Rectangle: Rounded Corners 26">
              <a:extLst>
                <a:ext uri="{FF2B5EF4-FFF2-40B4-BE49-F238E27FC236}">
                  <a16:creationId xmlns:a16="http://schemas.microsoft.com/office/drawing/2014/main" id="{3C6298B8-1AAF-4A20-7C7F-8FC65877457E}"/>
                </a:ext>
              </a:extLst>
            </p:cNvPr>
            <p:cNvSpPr/>
            <p:nvPr/>
          </p:nvSpPr>
          <p:spPr>
            <a:xfrm>
              <a:off x="5605793" y="2570356"/>
              <a:ext cx="3203442" cy="3528381"/>
            </a:xfrm>
            <a:prstGeom prst="roundRect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B663CD7F-8A22-26EF-0A46-6DE2C260B71B}"/>
                    </a:ext>
                  </a:extLst>
                </p:cNvPr>
                <p:cNvSpPr txBox="1"/>
                <p:nvPr/>
              </p:nvSpPr>
              <p:spPr>
                <a:xfrm>
                  <a:off x="5683626" y="2742924"/>
                  <a:ext cx="3125611" cy="247249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accent2"/>
                      </a:solidFill>
                      <a:latin typeface="Gantari"/>
                    </a:rPr>
                    <a:t>Characteristic </a:t>
                  </a:r>
                </a:p>
                <a:p>
                  <a:pPr algn="ctr"/>
                  <a:r>
                    <a:rPr lang="en-US" sz="1800" b="1" dirty="0">
                      <a:solidFill>
                        <a:schemeClr val="accent2"/>
                      </a:solidFill>
                      <a:latin typeface="Gantari"/>
                    </a:rPr>
                    <a:t>Function </a:t>
                  </a:r>
                  <a14:m>
                    <m:oMath xmlns:m="http://schemas.openxmlformats.org/officeDocument/2006/math">
                      <m:r>
                        <a:rPr lang="en-US" sz="1800" b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8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18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 b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1800" b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sz="1800" b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𝜔𝜖</m:t>
                              </m:r>
                              <m:r>
                                <a:rPr lang="en-US" sz="1800" b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sup>
                          </m:sSup>
                        </m:e>
                      </m:d>
                    </m:oMath>
                  </a14:m>
                  <a:endParaRPr lang="en-US" sz="1600" b="1" dirty="0">
                    <a:solidFill>
                      <a:schemeClr val="accent2"/>
                    </a:solidFill>
                    <a:latin typeface="Gantari"/>
                  </a:endParaRPr>
                </a:p>
                <a:p>
                  <a:endParaRPr lang="en-US" sz="2000" dirty="0"/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en-US" sz="1600" dirty="0">
                      <a:solidFill>
                        <a:schemeClr val="accent6"/>
                      </a:solidFill>
                      <a:latin typeface="Karla" pitchFamily="2" charset="77"/>
                    </a:rPr>
                    <a:t>Fourier Transform</a:t>
                  </a: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endParaRPr lang="en-US" sz="1600" dirty="0">
                    <a:solidFill>
                      <a:schemeClr val="accent6"/>
                    </a:solidFill>
                    <a:latin typeface="Karla" pitchFamily="2" charset="77"/>
                  </a:endParaRP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en-US" sz="1600" dirty="0">
                      <a:solidFill>
                        <a:schemeClr val="accent6"/>
                      </a:solidFill>
                      <a:latin typeface="Karla" pitchFamily="2" charset="77"/>
                    </a:rPr>
                    <a:t>Always exists</a:t>
                  </a: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endParaRPr lang="en-US" sz="1600" dirty="0">
                    <a:solidFill>
                      <a:schemeClr val="accent6"/>
                    </a:solidFill>
                    <a:latin typeface="Karla" pitchFamily="2" charset="77"/>
                  </a:endParaRP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en-US" sz="1600" dirty="0">
                      <a:solidFill>
                        <a:schemeClr val="accent6"/>
                      </a:solidFill>
                      <a:latin typeface="Karla" pitchFamily="2" charset="77"/>
                    </a:rPr>
                    <a:t>Complex numbers</a:t>
                  </a:r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B663CD7F-8A22-26EF-0A46-6DE2C260B71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83626" y="2742924"/>
                  <a:ext cx="3125611" cy="2472498"/>
                </a:xfrm>
                <a:prstGeom prst="rect">
                  <a:avLst/>
                </a:prstGeom>
                <a:blipFill>
                  <a:blip r:embed="rId3"/>
                  <a:stretch>
                    <a:fillRect l="-995" t="-1156" b="-2890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83456BE-2B48-01AF-521B-6A80CDFCB32D}"/>
              </a:ext>
            </a:extLst>
          </p:cNvPr>
          <p:cNvGrpSpPr/>
          <p:nvPr/>
        </p:nvGrpSpPr>
        <p:grpSpPr>
          <a:xfrm>
            <a:off x="6176975" y="1330860"/>
            <a:ext cx="2825570" cy="3112291"/>
            <a:chOff x="5605794" y="2570356"/>
            <a:chExt cx="3125611" cy="3515782"/>
          </a:xfrm>
        </p:grpSpPr>
        <p:sp>
          <p:nvSpPr>
            <p:cNvPr id="11" name="Rectangle: Rounded Corners 29">
              <a:extLst>
                <a:ext uri="{FF2B5EF4-FFF2-40B4-BE49-F238E27FC236}">
                  <a16:creationId xmlns:a16="http://schemas.microsoft.com/office/drawing/2014/main" id="{FFBA859A-8273-90E3-16C7-A7DC9FD285F9}"/>
                </a:ext>
              </a:extLst>
            </p:cNvPr>
            <p:cNvSpPr/>
            <p:nvPr/>
          </p:nvSpPr>
          <p:spPr>
            <a:xfrm>
              <a:off x="5605794" y="2570356"/>
              <a:ext cx="3125611" cy="3515782"/>
            </a:xfrm>
            <a:prstGeom prst="roundRect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C81F6052-522F-DF00-DA95-D8D65CA33C0A}"/>
                    </a:ext>
                  </a:extLst>
                </p:cNvPr>
                <p:cNvSpPr txBox="1"/>
                <p:nvPr/>
              </p:nvSpPr>
              <p:spPr>
                <a:xfrm>
                  <a:off x="5605794" y="2759602"/>
                  <a:ext cx="3125611" cy="250437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800" b="1" dirty="0">
                      <a:solidFill>
                        <a:schemeClr val="accent2"/>
                      </a:solidFill>
                      <a:latin typeface="Gantari"/>
                    </a:rPr>
                    <a:t>One-sided Laplace Transform</a:t>
                  </a: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endParaRPr lang="en-US" sz="2000" dirty="0"/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14:m>
                    <m:oMath xmlns:m="http://schemas.openxmlformats.org/officeDocument/2006/math">
                      <m:r>
                        <a:rPr lang="en-US" sz="160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600" i="1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1600" i="1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160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  <m:t>𝜃𝜖</m:t>
                              </m:r>
                              <m:r>
                                <a:rPr lang="en-US" sz="160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sup>
                          </m:sSup>
                        </m:e>
                      </m:d>
                      <m:r>
                        <a:rPr lang="en-US" sz="160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en-US" sz="1600" dirty="0">
                      <a:solidFill>
                        <a:schemeClr val="accent6"/>
                      </a:solidFill>
                      <a:latin typeface="Karla" pitchFamily="2" charset="77"/>
                    </a:rPr>
                    <a:t>for </a:t>
                  </a:r>
                  <a14:m>
                    <m:oMath xmlns:m="http://schemas.openxmlformats.org/officeDocument/2006/math">
                      <m:r>
                        <a:rPr lang="en-US" sz="160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en-US" sz="160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&lt;0</m:t>
                      </m:r>
                    </m:oMath>
                  </a14:m>
                  <a:endParaRPr lang="en-US" sz="1600" dirty="0">
                    <a:solidFill>
                      <a:schemeClr val="accent6"/>
                    </a:solidFill>
                    <a:latin typeface="Karla" pitchFamily="2" charset="77"/>
                  </a:endParaRP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endParaRPr lang="en-US" sz="1600" dirty="0">
                    <a:solidFill>
                      <a:schemeClr val="accent6"/>
                    </a:solidFill>
                    <a:latin typeface="Karla" pitchFamily="2" charset="77"/>
                  </a:endParaRP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en-US" sz="1600" dirty="0">
                      <a:solidFill>
                        <a:schemeClr val="accent6"/>
                      </a:solidFill>
                      <a:latin typeface="Karla" pitchFamily="2" charset="77"/>
                    </a:rPr>
                    <a:t>Always exists because </a:t>
                  </a:r>
                  <a14:m>
                    <m:oMath xmlns:m="http://schemas.openxmlformats.org/officeDocument/2006/math">
                      <m:r>
                        <a:rPr lang="en-US" sz="160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en-US" sz="160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≥0</m:t>
                      </m:r>
                    </m:oMath>
                  </a14:m>
                  <a:endParaRPr lang="en-US" sz="1600" dirty="0">
                    <a:solidFill>
                      <a:schemeClr val="accent6"/>
                    </a:solidFill>
                    <a:latin typeface="Karla" pitchFamily="2" charset="77"/>
                  </a:endParaRP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endParaRPr lang="en-US" sz="1600" dirty="0">
                    <a:solidFill>
                      <a:schemeClr val="accent6"/>
                    </a:solidFill>
                    <a:latin typeface="Karla" pitchFamily="2" charset="77"/>
                  </a:endParaRPr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C81F6052-522F-DF00-DA95-D8D65CA33C0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05794" y="2759602"/>
                  <a:ext cx="3125611" cy="2504370"/>
                </a:xfrm>
                <a:prstGeom prst="rect">
                  <a:avLst/>
                </a:prstGeom>
                <a:blipFill>
                  <a:blip r:embed="rId4"/>
                  <a:stretch>
                    <a:fillRect l="-897" t="-1714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17579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!!Matching Queue">
            <a:extLst>
              <a:ext uri="{FF2B5EF4-FFF2-40B4-BE49-F238E27FC236}">
                <a16:creationId xmlns:a16="http://schemas.microsoft.com/office/drawing/2014/main" id="{41F07AFE-1A10-D9C3-5A72-FC0386123415}"/>
              </a:ext>
            </a:extLst>
          </p:cNvPr>
          <p:cNvGrpSpPr/>
          <p:nvPr/>
        </p:nvGrpSpPr>
        <p:grpSpPr>
          <a:xfrm>
            <a:off x="212719" y="886118"/>
            <a:ext cx="1383032" cy="307730"/>
            <a:chOff x="768116" y="1363333"/>
            <a:chExt cx="2189615" cy="39535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CBF446D-34C4-1E27-B7C5-A1D16EA793AC}"/>
                </a:ext>
              </a:extLst>
            </p:cNvPr>
            <p:cNvGrpSpPr/>
            <p:nvPr/>
          </p:nvGrpSpPr>
          <p:grpSpPr>
            <a:xfrm>
              <a:off x="768116" y="1363333"/>
              <a:ext cx="782110" cy="395351"/>
              <a:chOff x="2231136" y="3202816"/>
              <a:chExt cx="2242010" cy="832332"/>
            </a:xfrm>
            <a:solidFill>
              <a:schemeClr val="tx2"/>
            </a:solidFill>
          </p:grpSpPr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1E444B0D-F1F3-819A-1F65-C3586FF52713}"/>
                  </a:ext>
                </a:extLst>
              </p:cNvPr>
              <p:cNvCxnSpPr/>
              <p:nvPr/>
            </p:nvCxnSpPr>
            <p:spPr>
              <a:xfrm>
                <a:off x="2231136" y="3212756"/>
                <a:ext cx="2242010" cy="0"/>
              </a:xfrm>
              <a:prstGeom prst="line">
                <a:avLst/>
              </a:prstGeom>
              <a:grpFill/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20DC1B06-60E0-2F59-4A27-D18B08DB11BC}"/>
                  </a:ext>
                </a:extLst>
              </p:cNvPr>
              <p:cNvCxnSpPr/>
              <p:nvPr/>
            </p:nvCxnSpPr>
            <p:spPr>
              <a:xfrm>
                <a:off x="2231136" y="4007708"/>
                <a:ext cx="2242010" cy="0"/>
              </a:xfrm>
              <a:prstGeom prst="line">
                <a:avLst/>
              </a:prstGeom>
              <a:grpFill/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CB25CCAA-DA51-6CD8-58CD-2D29EBA6BC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41180" y="3202816"/>
                <a:ext cx="0" cy="832332"/>
              </a:xfrm>
              <a:prstGeom prst="line">
                <a:avLst/>
              </a:prstGeom>
              <a:grpFill/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A2FA940-B358-09E8-B9B9-71FF3D9FCB81}"/>
                </a:ext>
              </a:extLst>
            </p:cNvPr>
            <p:cNvGrpSpPr/>
            <p:nvPr/>
          </p:nvGrpSpPr>
          <p:grpSpPr>
            <a:xfrm>
              <a:off x="2175621" y="1364233"/>
              <a:ext cx="782110" cy="390629"/>
              <a:chOff x="5929925" y="3163527"/>
              <a:chExt cx="2242010" cy="822391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58FAE8E7-67DD-C7D5-6CF4-3355EB51D35E}"/>
                  </a:ext>
                </a:extLst>
              </p:cNvPr>
              <p:cNvCxnSpPr/>
              <p:nvPr/>
            </p:nvCxnSpPr>
            <p:spPr>
              <a:xfrm>
                <a:off x="5929925" y="3171567"/>
                <a:ext cx="2242010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5E0E3FA6-C8B7-419D-FFA9-C92EDF1D0605}"/>
                  </a:ext>
                </a:extLst>
              </p:cNvPr>
              <p:cNvCxnSpPr/>
              <p:nvPr/>
            </p:nvCxnSpPr>
            <p:spPr>
              <a:xfrm>
                <a:off x="5929925" y="3966519"/>
                <a:ext cx="2242010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0B586577-FBCC-4E6B-456C-C3523444C8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56824" y="3163527"/>
                <a:ext cx="0" cy="822391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2DF9272C-2322-99AD-BC5A-6DDB501EDCCC}"/>
                </a:ext>
              </a:extLst>
            </p:cNvPr>
            <p:cNvCxnSpPr>
              <a:cxnSpLocks/>
            </p:cNvCxnSpPr>
            <p:nvPr/>
          </p:nvCxnSpPr>
          <p:spPr>
            <a:xfrm>
              <a:off x="1589558" y="1569422"/>
              <a:ext cx="552181" cy="0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78E84A3F-D2DF-239A-B3D8-F4EE254B657D}"/>
              </a:ext>
            </a:extLst>
          </p:cNvPr>
          <p:cNvGrpSpPr/>
          <p:nvPr/>
        </p:nvGrpSpPr>
        <p:grpSpPr>
          <a:xfrm>
            <a:off x="52430" y="1885247"/>
            <a:ext cx="1621520" cy="1353501"/>
            <a:chOff x="449090" y="1852469"/>
            <a:chExt cx="2101458" cy="1689007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9D021020-2EF1-4D89-0CF8-E92995B7849D}"/>
                </a:ext>
              </a:extLst>
            </p:cNvPr>
            <p:cNvGrpSpPr/>
            <p:nvPr/>
          </p:nvGrpSpPr>
          <p:grpSpPr>
            <a:xfrm>
              <a:off x="1350464" y="1873843"/>
              <a:ext cx="777599" cy="369776"/>
              <a:chOff x="1316777" y="2118419"/>
              <a:chExt cx="777599" cy="369776"/>
            </a:xfrm>
          </p:grpSpPr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F06A7892-6CE5-6287-D161-160603DE5C16}"/>
                  </a:ext>
                </a:extLst>
              </p:cNvPr>
              <p:cNvCxnSpPr/>
              <p:nvPr/>
            </p:nvCxnSpPr>
            <p:spPr>
              <a:xfrm>
                <a:off x="1316777" y="2122835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A1781DE1-B654-169B-891C-9A125007BF07}"/>
                  </a:ext>
                </a:extLst>
              </p:cNvPr>
              <p:cNvCxnSpPr/>
              <p:nvPr/>
            </p:nvCxnSpPr>
            <p:spPr>
              <a:xfrm>
                <a:off x="1316777" y="2476004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33FA605A-C798-592A-E6CA-CBA050D0BA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3289" y="2118419"/>
                <a:ext cx="0" cy="369776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C629E833-1C32-3E14-736E-F67D1A259BED}"/>
                </a:ext>
              </a:extLst>
            </p:cNvPr>
            <p:cNvGrpSpPr/>
            <p:nvPr/>
          </p:nvGrpSpPr>
          <p:grpSpPr>
            <a:xfrm>
              <a:off x="1348436" y="2370306"/>
              <a:ext cx="777599" cy="369776"/>
              <a:chOff x="1316777" y="2118419"/>
              <a:chExt cx="777599" cy="369776"/>
            </a:xfrm>
          </p:grpSpPr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8FE64FF6-145F-6243-5FD9-732F61DF0F2B}"/>
                  </a:ext>
                </a:extLst>
              </p:cNvPr>
              <p:cNvCxnSpPr/>
              <p:nvPr/>
            </p:nvCxnSpPr>
            <p:spPr>
              <a:xfrm>
                <a:off x="1316777" y="2122835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6BB6B059-DFDE-EB15-2A9C-BBF85A71280A}"/>
                  </a:ext>
                </a:extLst>
              </p:cNvPr>
              <p:cNvCxnSpPr/>
              <p:nvPr/>
            </p:nvCxnSpPr>
            <p:spPr>
              <a:xfrm>
                <a:off x="1316777" y="2476004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CF228711-9447-3D30-1938-32A6C3619B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3289" y="2118419"/>
                <a:ext cx="0" cy="369776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7337245F-3B13-4E2E-45A1-722674F89CBF}"/>
                </a:ext>
              </a:extLst>
            </p:cNvPr>
            <p:cNvGrpSpPr/>
            <p:nvPr/>
          </p:nvGrpSpPr>
          <p:grpSpPr>
            <a:xfrm>
              <a:off x="1348436" y="3171700"/>
              <a:ext cx="777599" cy="369776"/>
              <a:chOff x="1316777" y="2118419"/>
              <a:chExt cx="777599" cy="369776"/>
            </a:xfrm>
          </p:grpSpPr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EAF99276-63F8-9373-854E-57780B44BF30}"/>
                  </a:ext>
                </a:extLst>
              </p:cNvPr>
              <p:cNvCxnSpPr/>
              <p:nvPr/>
            </p:nvCxnSpPr>
            <p:spPr>
              <a:xfrm>
                <a:off x="1316777" y="2122835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8D77164A-E3EC-C7AB-2713-23E0345C95A8}"/>
                  </a:ext>
                </a:extLst>
              </p:cNvPr>
              <p:cNvCxnSpPr/>
              <p:nvPr/>
            </p:nvCxnSpPr>
            <p:spPr>
              <a:xfrm>
                <a:off x="1316777" y="2476004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12188835-22F9-A4C7-BE39-71BD4DADF2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3289" y="2118419"/>
                <a:ext cx="0" cy="369776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2DD0434D-49DA-C012-B63D-53C4AF5879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1750" y="1852469"/>
              <a:ext cx="388798" cy="3887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7136BD06-0F18-B3B8-441F-BD1744928CB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1748" y="2360337"/>
              <a:ext cx="388798" cy="3887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14B3F9A6-F703-9F06-169A-C1BDD39C3E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1750" y="3149733"/>
              <a:ext cx="388798" cy="3887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1806207A-BAD6-E011-B4AB-DB0E402A03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4231" y="2794825"/>
              <a:ext cx="82492" cy="82492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C935AFAA-651E-35F9-EC93-B2213DCB98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4231" y="2910918"/>
              <a:ext cx="82492" cy="82492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BD1FA78E-6EF6-2F45-504C-B777D34377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4231" y="3027010"/>
              <a:ext cx="82492" cy="82492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6" name="Straight Arrow Connector 95">
              <a:extLst>
                <a:ext uri="{FF2B5EF4-FFF2-40B4-BE49-F238E27FC236}">
                  <a16:creationId xmlns:a16="http://schemas.microsoft.com/office/drawing/2014/main" id="{C7D3BA30-79F2-D039-5695-58B5BF1D6A65}"/>
                </a:ext>
              </a:extLst>
            </p:cNvPr>
            <p:cNvCxnSpPr/>
            <p:nvPr/>
          </p:nvCxnSpPr>
          <p:spPr>
            <a:xfrm>
              <a:off x="449090" y="2750220"/>
              <a:ext cx="371192" cy="9053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Arrow Connector 96">
              <a:extLst>
                <a:ext uri="{FF2B5EF4-FFF2-40B4-BE49-F238E27FC236}">
                  <a16:creationId xmlns:a16="http://schemas.microsoft.com/office/drawing/2014/main" id="{1F59F34F-97CF-F580-1D0C-8F50CB38EF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7381" y="2046868"/>
              <a:ext cx="581054" cy="723329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Arrow Connector 98">
              <a:extLst>
                <a:ext uri="{FF2B5EF4-FFF2-40B4-BE49-F238E27FC236}">
                  <a16:creationId xmlns:a16="http://schemas.microsoft.com/office/drawing/2014/main" id="{C3BD821A-020D-ED22-CE9E-4D7E0FC13D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1441" y="2554736"/>
              <a:ext cx="560659" cy="200010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Arrow Connector 101">
              <a:extLst>
                <a:ext uri="{FF2B5EF4-FFF2-40B4-BE49-F238E27FC236}">
                  <a16:creationId xmlns:a16="http://schemas.microsoft.com/office/drawing/2014/main" id="{1F10FCA9-046D-1BED-6B9F-06D03C3F73BC}"/>
                </a:ext>
              </a:extLst>
            </p:cNvPr>
            <p:cNvCxnSpPr>
              <a:cxnSpLocks/>
            </p:cNvCxnSpPr>
            <p:nvPr/>
          </p:nvCxnSpPr>
          <p:spPr>
            <a:xfrm>
              <a:off x="798910" y="2770196"/>
              <a:ext cx="547499" cy="611379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A0C3BB80-47CE-141C-D2EE-97E17E9690A9}"/>
              </a:ext>
            </a:extLst>
          </p:cNvPr>
          <p:cNvGrpSpPr/>
          <p:nvPr/>
        </p:nvGrpSpPr>
        <p:grpSpPr>
          <a:xfrm>
            <a:off x="82765" y="3936897"/>
            <a:ext cx="1728014" cy="842982"/>
            <a:chOff x="1054459" y="1662601"/>
            <a:chExt cx="4100526" cy="1805626"/>
          </a:xfrm>
        </p:grpSpPr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DB7AEA5E-A3D7-0067-56FE-1E72DA7949A0}"/>
                </a:ext>
              </a:extLst>
            </p:cNvPr>
            <p:cNvGrpSpPr/>
            <p:nvPr/>
          </p:nvGrpSpPr>
          <p:grpSpPr>
            <a:xfrm>
              <a:off x="1215099" y="1817587"/>
              <a:ext cx="981634" cy="289277"/>
              <a:chOff x="3400425" y="2328863"/>
              <a:chExt cx="1793882" cy="528637"/>
            </a:xfrm>
          </p:grpSpPr>
          <p:sp>
            <p:nvSpPr>
              <p:cNvPr id="179" name="Oval 178">
                <a:extLst>
                  <a:ext uri="{FF2B5EF4-FFF2-40B4-BE49-F238E27FC236}">
                    <a16:creationId xmlns:a16="http://schemas.microsoft.com/office/drawing/2014/main" id="{796CC067-766D-4223-BC05-A6D33022F99C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490F04ED-3545-D842-B6FC-9F0E4AE437FB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FBC4CF26-4217-E4C7-DC93-62762490DB42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810896D6-9E61-E624-FA00-8A90DBCA6DAC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8D3E0C11-C874-794B-86E0-DD7D9F83FE48}"/>
                </a:ext>
              </a:extLst>
            </p:cNvPr>
            <p:cNvGrpSpPr/>
            <p:nvPr/>
          </p:nvGrpSpPr>
          <p:grpSpPr>
            <a:xfrm>
              <a:off x="1215099" y="2427667"/>
              <a:ext cx="981634" cy="289277"/>
              <a:chOff x="3400425" y="2328863"/>
              <a:chExt cx="1793882" cy="528637"/>
            </a:xfrm>
          </p:grpSpPr>
          <p:sp>
            <p:nvSpPr>
              <p:cNvPr id="175" name="Oval 174">
                <a:extLst>
                  <a:ext uri="{FF2B5EF4-FFF2-40B4-BE49-F238E27FC236}">
                    <a16:creationId xmlns:a16="http://schemas.microsoft.com/office/drawing/2014/main" id="{2442B3C4-11B5-D451-0C87-A0F771416DF8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CB644F66-92AF-B316-EF27-F1143006CEFE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>
                <a:extLst>
                  <a:ext uri="{FF2B5EF4-FFF2-40B4-BE49-F238E27FC236}">
                    <a16:creationId xmlns:a16="http://schemas.microsoft.com/office/drawing/2014/main" id="{FF4DAA00-216C-C68F-A3DD-D232EAEFD2C6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4B451826-2C11-F1AF-6189-2AEA6BB153EF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ED38CB03-24A2-58AA-6F6B-81BC09463A8F}"/>
                </a:ext>
              </a:extLst>
            </p:cNvPr>
            <p:cNvGrpSpPr/>
            <p:nvPr/>
          </p:nvGrpSpPr>
          <p:grpSpPr>
            <a:xfrm>
              <a:off x="1215099" y="3037746"/>
              <a:ext cx="981634" cy="289277"/>
              <a:chOff x="3400425" y="2328863"/>
              <a:chExt cx="1793882" cy="528637"/>
            </a:xfrm>
          </p:grpSpPr>
          <p:sp>
            <p:nvSpPr>
              <p:cNvPr id="171" name="Oval 170">
                <a:extLst>
                  <a:ext uri="{FF2B5EF4-FFF2-40B4-BE49-F238E27FC236}">
                    <a16:creationId xmlns:a16="http://schemas.microsoft.com/office/drawing/2014/main" id="{5D21F858-27A3-9995-767F-2C50945600E3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1E4FFEA9-5544-80AE-75F8-8D9DFBB618E3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63A41208-8010-FE2D-766A-EF00EB544C24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>
                <a:extLst>
                  <a:ext uri="{FF2B5EF4-FFF2-40B4-BE49-F238E27FC236}">
                    <a16:creationId xmlns:a16="http://schemas.microsoft.com/office/drawing/2014/main" id="{6642D5CF-881B-924D-98EF-B533E3EC6235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4" name="Rounded Rectangle 113">
              <a:extLst>
                <a:ext uri="{FF2B5EF4-FFF2-40B4-BE49-F238E27FC236}">
                  <a16:creationId xmlns:a16="http://schemas.microsoft.com/office/drawing/2014/main" id="{F55F05A2-5D1E-08B2-6E36-9A4C97B71B89}"/>
                </a:ext>
              </a:extLst>
            </p:cNvPr>
            <p:cNvSpPr/>
            <p:nvPr/>
          </p:nvSpPr>
          <p:spPr>
            <a:xfrm>
              <a:off x="1779586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15" name="Rounded Rectangle 114">
              <a:extLst>
                <a:ext uri="{FF2B5EF4-FFF2-40B4-BE49-F238E27FC236}">
                  <a16:creationId xmlns:a16="http://schemas.microsoft.com/office/drawing/2014/main" id="{D4C9F1E5-8F68-34AA-F021-6A7D350B14A6}"/>
                </a:ext>
              </a:extLst>
            </p:cNvPr>
            <p:cNvSpPr/>
            <p:nvPr/>
          </p:nvSpPr>
          <p:spPr>
            <a:xfrm>
              <a:off x="1680879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16" name="Rounded Rectangle 115">
              <a:extLst>
                <a:ext uri="{FF2B5EF4-FFF2-40B4-BE49-F238E27FC236}">
                  <a16:creationId xmlns:a16="http://schemas.microsoft.com/office/drawing/2014/main" id="{D78E6C63-DCD8-F709-E9E5-AAC51DDDA96B}"/>
                </a:ext>
              </a:extLst>
            </p:cNvPr>
            <p:cNvSpPr/>
            <p:nvPr/>
          </p:nvSpPr>
          <p:spPr>
            <a:xfrm>
              <a:off x="1588099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3700E134-0F14-9EAF-18F9-48EA342DDC04}"/>
                </a:ext>
              </a:extLst>
            </p:cNvPr>
            <p:cNvGrpSpPr/>
            <p:nvPr/>
          </p:nvGrpSpPr>
          <p:grpSpPr>
            <a:xfrm>
              <a:off x="2599311" y="1817587"/>
              <a:ext cx="981634" cy="289277"/>
              <a:chOff x="3400425" y="2328863"/>
              <a:chExt cx="1793882" cy="528637"/>
            </a:xfrm>
          </p:grpSpPr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id="{DDAD97B7-4C21-7290-4EEC-AD65885B0E17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5477D1A1-85EE-3E22-6C09-89A76F524A19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E3140D3A-9B60-DF5F-6874-C68D9A0BFB97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21FB27F6-9D93-6612-B14B-A8466238CA8B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6BB25494-81DB-A404-75BE-37DE531213B2}"/>
                </a:ext>
              </a:extLst>
            </p:cNvPr>
            <p:cNvGrpSpPr/>
            <p:nvPr/>
          </p:nvGrpSpPr>
          <p:grpSpPr>
            <a:xfrm>
              <a:off x="2599311" y="2427667"/>
              <a:ext cx="981634" cy="289277"/>
              <a:chOff x="3400425" y="2328863"/>
              <a:chExt cx="1793882" cy="528637"/>
            </a:xfrm>
          </p:grpSpPr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id="{2E68CCF3-730E-BD39-1268-F4ECDF2BA60A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EBEB85E6-6591-8755-A8A8-7864011C94BB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AD10844D-1BF7-12F8-C483-7F90CA9CF003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704D436E-3F2C-1ABC-FEA7-15FB33375377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0543F687-ABE6-CD4F-00EC-45652F6232C2}"/>
                </a:ext>
              </a:extLst>
            </p:cNvPr>
            <p:cNvGrpSpPr/>
            <p:nvPr/>
          </p:nvGrpSpPr>
          <p:grpSpPr>
            <a:xfrm>
              <a:off x="2599311" y="3037746"/>
              <a:ext cx="981634" cy="289277"/>
              <a:chOff x="3400425" y="2328863"/>
              <a:chExt cx="1793882" cy="528637"/>
            </a:xfrm>
          </p:grpSpPr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7E9D7A50-0CE3-3562-C254-9DC30AE7DD71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C7A513E6-8F4A-2FA2-D68C-58A18E4864D8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352EBFDC-21A0-A4F8-C5A0-EE14CBC5102D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60557D9E-F30A-B3E7-276F-857993365560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0" name="Rounded Rectangle 119">
              <a:extLst>
                <a:ext uri="{FF2B5EF4-FFF2-40B4-BE49-F238E27FC236}">
                  <a16:creationId xmlns:a16="http://schemas.microsoft.com/office/drawing/2014/main" id="{5CA5C0F5-B514-6144-114F-A167E0484BF8}"/>
                </a:ext>
              </a:extLst>
            </p:cNvPr>
            <p:cNvSpPr/>
            <p:nvPr/>
          </p:nvSpPr>
          <p:spPr>
            <a:xfrm>
              <a:off x="3163798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21" name="Rounded Rectangle 120">
              <a:extLst>
                <a:ext uri="{FF2B5EF4-FFF2-40B4-BE49-F238E27FC236}">
                  <a16:creationId xmlns:a16="http://schemas.microsoft.com/office/drawing/2014/main" id="{4EBDC565-E807-A005-7F03-7426B1C06CF0}"/>
                </a:ext>
              </a:extLst>
            </p:cNvPr>
            <p:cNvSpPr/>
            <p:nvPr/>
          </p:nvSpPr>
          <p:spPr>
            <a:xfrm>
              <a:off x="3065091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76452EF4-CA44-6386-0CD3-527B726FEAFF}"/>
                </a:ext>
              </a:extLst>
            </p:cNvPr>
            <p:cNvGrpSpPr/>
            <p:nvPr/>
          </p:nvGrpSpPr>
          <p:grpSpPr>
            <a:xfrm>
              <a:off x="3983523" y="1817587"/>
              <a:ext cx="981634" cy="289277"/>
              <a:chOff x="3400425" y="2328863"/>
              <a:chExt cx="1793882" cy="528637"/>
            </a:xfrm>
          </p:grpSpPr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id="{1462C179-E155-1CB8-7AF1-48F2F038B473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BA1BB1D5-8DFE-1819-0742-F3764180518F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35ACF9E6-2DDE-742D-36D4-FE6D6E159F1C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4C4A8CD7-F8BD-8163-D662-76E6421E9CB5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A882C1DE-6100-6C0C-7464-511D0E56E686}"/>
                </a:ext>
              </a:extLst>
            </p:cNvPr>
            <p:cNvGrpSpPr/>
            <p:nvPr/>
          </p:nvGrpSpPr>
          <p:grpSpPr>
            <a:xfrm>
              <a:off x="3983523" y="2427667"/>
              <a:ext cx="981634" cy="289277"/>
              <a:chOff x="3400425" y="2328863"/>
              <a:chExt cx="1793882" cy="528637"/>
            </a:xfrm>
          </p:grpSpPr>
          <p:sp>
            <p:nvSpPr>
              <p:cNvPr id="151" name="Oval 150">
                <a:extLst>
                  <a:ext uri="{FF2B5EF4-FFF2-40B4-BE49-F238E27FC236}">
                    <a16:creationId xmlns:a16="http://schemas.microsoft.com/office/drawing/2014/main" id="{C571FE16-FBF4-7E1C-7855-CE35A778BEE6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22C10313-2D37-C89C-2C99-B175C7E006E3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BC3814CE-C105-5144-14FA-A2430ABE6AA7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DC05841B-8F05-A7C8-BEB7-359EA42890C9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556DFB73-8AB8-F32F-C99F-D054CF938904}"/>
                </a:ext>
              </a:extLst>
            </p:cNvPr>
            <p:cNvGrpSpPr/>
            <p:nvPr/>
          </p:nvGrpSpPr>
          <p:grpSpPr>
            <a:xfrm>
              <a:off x="3983523" y="3037746"/>
              <a:ext cx="981634" cy="289277"/>
              <a:chOff x="3400425" y="2328863"/>
              <a:chExt cx="1793882" cy="528637"/>
            </a:xfrm>
          </p:grpSpPr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716C13F8-1272-9F98-D04F-E546BF92B1F2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8" name="Straight Connector 147">
                <a:extLst>
                  <a:ext uri="{FF2B5EF4-FFF2-40B4-BE49-F238E27FC236}">
                    <a16:creationId xmlns:a16="http://schemas.microsoft.com/office/drawing/2014/main" id="{E5C5F65F-66FB-37DE-E7F0-44BE92A4B43D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>
                <a:extLst>
                  <a:ext uri="{FF2B5EF4-FFF2-40B4-BE49-F238E27FC236}">
                    <a16:creationId xmlns:a16="http://schemas.microsoft.com/office/drawing/2014/main" id="{FE4BAC70-9384-80B2-C209-1DD5C823F746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525EDC95-515D-CBEA-73BE-639359F3BE79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5" name="Rounded Rectangle 124">
              <a:extLst>
                <a:ext uri="{FF2B5EF4-FFF2-40B4-BE49-F238E27FC236}">
                  <a16:creationId xmlns:a16="http://schemas.microsoft.com/office/drawing/2014/main" id="{410836D8-3539-1AEB-4327-FF2FD9A50E0C}"/>
                </a:ext>
              </a:extLst>
            </p:cNvPr>
            <p:cNvSpPr/>
            <p:nvPr/>
          </p:nvSpPr>
          <p:spPr>
            <a:xfrm>
              <a:off x="4548010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26" name="Rounded Rectangle 125">
              <a:extLst>
                <a:ext uri="{FF2B5EF4-FFF2-40B4-BE49-F238E27FC236}">
                  <a16:creationId xmlns:a16="http://schemas.microsoft.com/office/drawing/2014/main" id="{429ED044-1E32-4F54-BED4-CC2A58D99B1F}"/>
                </a:ext>
              </a:extLst>
            </p:cNvPr>
            <p:cNvSpPr/>
            <p:nvPr/>
          </p:nvSpPr>
          <p:spPr>
            <a:xfrm>
              <a:off x="1779586" y="2464801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27" name="Rounded Rectangle 126">
              <a:extLst>
                <a:ext uri="{FF2B5EF4-FFF2-40B4-BE49-F238E27FC236}">
                  <a16:creationId xmlns:a16="http://schemas.microsoft.com/office/drawing/2014/main" id="{2985A0C8-B30C-CA9D-B752-C7C77A9B4583}"/>
                </a:ext>
              </a:extLst>
            </p:cNvPr>
            <p:cNvSpPr/>
            <p:nvPr/>
          </p:nvSpPr>
          <p:spPr>
            <a:xfrm>
              <a:off x="3162561" y="246363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28" name="Rounded Rectangle 127">
              <a:extLst>
                <a:ext uri="{FF2B5EF4-FFF2-40B4-BE49-F238E27FC236}">
                  <a16:creationId xmlns:a16="http://schemas.microsoft.com/office/drawing/2014/main" id="{E51BEF50-D430-0099-CA94-15AE05990C4B}"/>
                </a:ext>
              </a:extLst>
            </p:cNvPr>
            <p:cNvSpPr/>
            <p:nvPr/>
          </p:nvSpPr>
          <p:spPr>
            <a:xfrm>
              <a:off x="3063853" y="246363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29" name="Rounded Rectangle 128">
              <a:extLst>
                <a:ext uri="{FF2B5EF4-FFF2-40B4-BE49-F238E27FC236}">
                  <a16:creationId xmlns:a16="http://schemas.microsoft.com/office/drawing/2014/main" id="{A00050BA-8B50-89BD-038D-A9ADB12AC259}"/>
                </a:ext>
              </a:extLst>
            </p:cNvPr>
            <p:cNvSpPr/>
            <p:nvPr/>
          </p:nvSpPr>
          <p:spPr>
            <a:xfrm>
              <a:off x="2971074" y="246363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0" name="Rounded Rectangle 129">
              <a:extLst>
                <a:ext uri="{FF2B5EF4-FFF2-40B4-BE49-F238E27FC236}">
                  <a16:creationId xmlns:a16="http://schemas.microsoft.com/office/drawing/2014/main" id="{0F68C8A0-24C1-AAAE-D6F0-6D09B3FDEF50}"/>
                </a:ext>
              </a:extLst>
            </p:cNvPr>
            <p:cNvSpPr/>
            <p:nvPr/>
          </p:nvSpPr>
          <p:spPr>
            <a:xfrm>
              <a:off x="4550222" y="2465264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1" name="Rounded Rectangle 130">
              <a:extLst>
                <a:ext uri="{FF2B5EF4-FFF2-40B4-BE49-F238E27FC236}">
                  <a16:creationId xmlns:a16="http://schemas.microsoft.com/office/drawing/2014/main" id="{8D5F05D9-1839-464B-61CD-5BA1F847F5D4}"/>
                </a:ext>
              </a:extLst>
            </p:cNvPr>
            <p:cNvSpPr/>
            <p:nvPr/>
          </p:nvSpPr>
          <p:spPr>
            <a:xfrm>
              <a:off x="4449303" y="2464801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2" name="Rounded Rectangle 131">
              <a:extLst>
                <a:ext uri="{FF2B5EF4-FFF2-40B4-BE49-F238E27FC236}">
                  <a16:creationId xmlns:a16="http://schemas.microsoft.com/office/drawing/2014/main" id="{DFF87679-58B2-40EA-3D59-402E2F0CB41C}"/>
                </a:ext>
              </a:extLst>
            </p:cNvPr>
            <p:cNvSpPr/>
            <p:nvPr/>
          </p:nvSpPr>
          <p:spPr>
            <a:xfrm>
              <a:off x="4356524" y="2464801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3" name="Rounded Rectangle 132">
              <a:extLst>
                <a:ext uri="{FF2B5EF4-FFF2-40B4-BE49-F238E27FC236}">
                  <a16:creationId xmlns:a16="http://schemas.microsoft.com/office/drawing/2014/main" id="{DFA1F27D-E9C1-0A86-BAF6-DCF982967B08}"/>
                </a:ext>
              </a:extLst>
            </p:cNvPr>
            <p:cNvSpPr/>
            <p:nvPr/>
          </p:nvSpPr>
          <p:spPr>
            <a:xfrm>
              <a:off x="1779586" y="307371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4" name="Rounded Rectangle 133">
              <a:extLst>
                <a:ext uri="{FF2B5EF4-FFF2-40B4-BE49-F238E27FC236}">
                  <a16:creationId xmlns:a16="http://schemas.microsoft.com/office/drawing/2014/main" id="{3B6ADCDC-B3BD-675C-3549-2B35159832F0}"/>
                </a:ext>
              </a:extLst>
            </p:cNvPr>
            <p:cNvSpPr/>
            <p:nvPr/>
          </p:nvSpPr>
          <p:spPr>
            <a:xfrm>
              <a:off x="1680879" y="307371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5" name="Rounded Rectangle 134">
              <a:extLst>
                <a:ext uri="{FF2B5EF4-FFF2-40B4-BE49-F238E27FC236}">
                  <a16:creationId xmlns:a16="http://schemas.microsoft.com/office/drawing/2014/main" id="{7982110D-09A8-2372-D0E4-4C9A64DBFA0B}"/>
                </a:ext>
              </a:extLst>
            </p:cNvPr>
            <p:cNvSpPr/>
            <p:nvPr/>
          </p:nvSpPr>
          <p:spPr>
            <a:xfrm>
              <a:off x="4546244" y="307209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6" name="Rounded Rectangle 135">
              <a:extLst>
                <a:ext uri="{FF2B5EF4-FFF2-40B4-BE49-F238E27FC236}">
                  <a16:creationId xmlns:a16="http://schemas.microsoft.com/office/drawing/2014/main" id="{D8D630AB-42F3-92BD-C721-7C23FFB0A8FD}"/>
                </a:ext>
              </a:extLst>
            </p:cNvPr>
            <p:cNvSpPr/>
            <p:nvPr/>
          </p:nvSpPr>
          <p:spPr>
            <a:xfrm>
              <a:off x="4447536" y="307209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7" name="Rounded Rectangle 136">
              <a:extLst>
                <a:ext uri="{FF2B5EF4-FFF2-40B4-BE49-F238E27FC236}">
                  <a16:creationId xmlns:a16="http://schemas.microsoft.com/office/drawing/2014/main" id="{9D5597B0-EB31-9AE5-8F66-F71A50B60265}"/>
                </a:ext>
              </a:extLst>
            </p:cNvPr>
            <p:cNvSpPr/>
            <p:nvPr/>
          </p:nvSpPr>
          <p:spPr>
            <a:xfrm>
              <a:off x="4354757" y="307209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8" name="Rounded Rectangle 137">
              <a:extLst>
                <a:ext uri="{FF2B5EF4-FFF2-40B4-BE49-F238E27FC236}">
                  <a16:creationId xmlns:a16="http://schemas.microsoft.com/office/drawing/2014/main" id="{EAE6B486-B93B-2050-DD39-321EA2A57CF2}"/>
                </a:ext>
              </a:extLst>
            </p:cNvPr>
            <p:cNvSpPr/>
            <p:nvPr/>
          </p:nvSpPr>
          <p:spPr>
            <a:xfrm>
              <a:off x="2870174" y="2463005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DACAC900-A80C-1CE6-FE26-3C3B1E5D6177}"/>
                </a:ext>
              </a:extLst>
            </p:cNvPr>
            <p:cNvGrpSpPr/>
            <p:nvPr/>
          </p:nvGrpSpPr>
          <p:grpSpPr>
            <a:xfrm>
              <a:off x="1054459" y="1662601"/>
              <a:ext cx="160640" cy="1798779"/>
              <a:chOff x="4986338" y="3259367"/>
              <a:chExt cx="249449" cy="2793217"/>
            </a:xfrm>
          </p:grpSpPr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E42A90E1-5DDC-F22D-DB2A-05CB1ECC9212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97BBA400-14C1-42AD-4E2B-1DAA828EC882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B83815E7-96C4-86AF-51E6-3C8F1A25CB67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AF96BCEC-D1B4-3AB1-B585-A7B55979C91A}"/>
                </a:ext>
              </a:extLst>
            </p:cNvPr>
            <p:cNvGrpSpPr/>
            <p:nvPr/>
          </p:nvGrpSpPr>
          <p:grpSpPr>
            <a:xfrm rot="10800000">
              <a:off x="4994345" y="1669448"/>
              <a:ext cx="160640" cy="1798779"/>
              <a:chOff x="4986338" y="3259367"/>
              <a:chExt cx="249449" cy="2793217"/>
            </a:xfrm>
          </p:grpSpPr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6A037957-282C-6F85-4AA2-93C9176995F3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493835EF-EED9-F90F-C6EC-F4CBDEA701C2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84349641-536A-E907-B3E1-9317071FD75A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9" name="Freeform 188">
            <a:extLst>
              <a:ext uri="{FF2B5EF4-FFF2-40B4-BE49-F238E27FC236}">
                <a16:creationId xmlns:a16="http://schemas.microsoft.com/office/drawing/2014/main" id="{61BDE516-90F4-16B2-4F21-309B97CE28D0}"/>
              </a:ext>
            </a:extLst>
          </p:cNvPr>
          <p:cNvSpPr/>
          <p:nvPr/>
        </p:nvSpPr>
        <p:spPr>
          <a:xfrm rot="5079038">
            <a:off x="-619894" y="2365210"/>
            <a:ext cx="5065341" cy="354260"/>
          </a:xfrm>
          <a:custGeom>
            <a:avLst/>
            <a:gdLst>
              <a:gd name="connsiteX0" fmla="*/ 0 w 5065341"/>
              <a:gd name="connsiteY0" fmla="*/ 0 h 354260"/>
              <a:gd name="connsiteX1" fmla="*/ 512162 w 5065341"/>
              <a:gd name="connsiteY1" fmla="*/ 35820 h 354260"/>
              <a:gd name="connsiteX2" fmla="*/ 923018 w 5065341"/>
              <a:gd name="connsiteY2" fmla="*/ 64554 h 354260"/>
              <a:gd name="connsiteX3" fmla="*/ 1587140 w 5065341"/>
              <a:gd name="connsiteY3" fmla="*/ 111001 h 354260"/>
              <a:gd name="connsiteX4" fmla="*/ 2099302 w 5065341"/>
              <a:gd name="connsiteY4" fmla="*/ 146821 h 354260"/>
              <a:gd name="connsiteX5" fmla="*/ 2611465 w 5065341"/>
              <a:gd name="connsiteY5" fmla="*/ 182641 h 354260"/>
              <a:gd name="connsiteX6" fmla="*/ 3275587 w 5065341"/>
              <a:gd name="connsiteY6" fmla="*/ 229088 h 354260"/>
              <a:gd name="connsiteX7" fmla="*/ 3737096 w 5065341"/>
              <a:gd name="connsiteY7" fmla="*/ 261365 h 354260"/>
              <a:gd name="connsiteX8" fmla="*/ 4401219 w 5065341"/>
              <a:gd name="connsiteY8" fmla="*/ 307813 h 354260"/>
              <a:gd name="connsiteX9" fmla="*/ 5065341 w 5065341"/>
              <a:gd name="connsiteY9" fmla="*/ 354260 h 354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65341" h="354260" extrusionOk="0">
                <a:moveTo>
                  <a:pt x="0" y="0"/>
                </a:moveTo>
                <a:cubicBezTo>
                  <a:pt x="249327" y="10511"/>
                  <a:pt x="259305" y="59935"/>
                  <a:pt x="512162" y="35820"/>
                </a:cubicBezTo>
                <a:cubicBezTo>
                  <a:pt x="765019" y="11704"/>
                  <a:pt x="786168" y="88496"/>
                  <a:pt x="923018" y="64554"/>
                </a:cubicBezTo>
                <a:cubicBezTo>
                  <a:pt x="1059868" y="40612"/>
                  <a:pt x="1279163" y="154010"/>
                  <a:pt x="1587140" y="111001"/>
                </a:cubicBezTo>
                <a:cubicBezTo>
                  <a:pt x="1895117" y="67993"/>
                  <a:pt x="1857688" y="161357"/>
                  <a:pt x="2099302" y="146821"/>
                </a:cubicBezTo>
                <a:cubicBezTo>
                  <a:pt x="2340916" y="132285"/>
                  <a:pt x="2390548" y="181844"/>
                  <a:pt x="2611465" y="182641"/>
                </a:cubicBezTo>
                <a:cubicBezTo>
                  <a:pt x="2832382" y="183437"/>
                  <a:pt x="2953665" y="218199"/>
                  <a:pt x="3275587" y="229088"/>
                </a:cubicBezTo>
                <a:cubicBezTo>
                  <a:pt x="3597509" y="239977"/>
                  <a:pt x="3579273" y="279739"/>
                  <a:pt x="3737096" y="261365"/>
                </a:cubicBezTo>
                <a:cubicBezTo>
                  <a:pt x="3894919" y="242992"/>
                  <a:pt x="4149485" y="340084"/>
                  <a:pt x="4401219" y="307813"/>
                </a:cubicBezTo>
                <a:cubicBezTo>
                  <a:pt x="4652953" y="275542"/>
                  <a:pt x="4890322" y="401085"/>
                  <a:pt x="5065341" y="354260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Freeform 191">
            <a:extLst>
              <a:ext uri="{FF2B5EF4-FFF2-40B4-BE49-F238E27FC236}">
                <a16:creationId xmlns:a16="http://schemas.microsoft.com/office/drawing/2014/main" id="{CDB57B4A-A86C-B15F-D043-8FB200F2BC20}"/>
              </a:ext>
            </a:extLst>
          </p:cNvPr>
          <p:cNvSpPr/>
          <p:nvPr/>
        </p:nvSpPr>
        <p:spPr>
          <a:xfrm rot="5079038">
            <a:off x="1099485" y="2381713"/>
            <a:ext cx="5126809" cy="354260"/>
          </a:xfrm>
          <a:custGeom>
            <a:avLst/>
            <a:gdLst>
              <a:gd name="connsiteX0" fmla="*/ 0 w 5126809"/>
              <a:gd name="connsiteY0" fmla="*/ 0 h 354260"/>
              <a:gd name="connsiteX1" fmla="*/ 518377 w 5126809"/>
              <a:gd name="connsiteY1" fmla="*/ 35820 h 354260"/>
              <a:gd name="connsiteX2" fmla="*/ 934219 w 5126809"/>
              <a:gd name="connsiteY2" fmla="*/ 64554 h 354260"/>
              <a:gd name="connsiteX3" fmla="*/ 1606400 w 5126809"/>
              <a:gd name="connsiteY3" fmla="*/ 111001 h 354260"/>
              <a:gd name="connsiteX4" fmla="*/ 2124778 w 5126809"/>
              <a:gd name="connsiteY4" fmla="*/ 146821 h 354260"/>
              <a:gd name="connsiteX5" fmla="*/ 2643155 w 5126809"/>
              <a:gd name="connsiteY5" fmla="*/ 182641 h 354260"/>
              <a:gd name="connsiteX6" fmla="*/ 3315336 w 5126809"/>
              <a:gd name="connsiteY6" fmla="*/ 229088 h 354260"/>
              <a:gd name="connsiteX7" fmla="*/ 3782446 w 5126809"/>
              <a:gd name="connsiteY7" fmla="*/ 261365 h 354260"/>
              <a:gd name="connsiteX8" fmla="*/ 4454627 w 5126809"/>
              <a:gd name="connsiteY8" fmla="*/ 307813 h 354260"/>
              <a:gd name="connsiteX9" fmla="*/ 5126809 w 5126809"/>
              <a:gd name="connsiteY9" fmla="*/ 354260 h 354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26809" h="354260" extrusionOk="0">
                <a:moveTo>
                  <a:pt x="0" y="0"/>
                </a:moveTo>
                <a:cubicBezTo>
                  <a:pt x="151468" y="-22481"/>
                  <a:pt x="362685" y="36257"/>
                  <a:pt x="518377" y="35820"/>
                </a:cubicBezTo>
                <a:cubicBezTo>
                  <a:pt x="674069" y="35382"/>
                  <a:pt x="782510" y="55626"/>
                  <a:pt x="934219" y="64554"/>
                </a:cubicBezTo>
                <a:cubicBezTo>
                  <a:pt x="1085928" y="73483"/>
                  <a:pt x="1406349" y="157596"/>
                  <a:pt x="1606400" y="111001"/>
                </a:cubicBezTo>
                <a:cubicBezTo>
                  <a:pt x="1806451" y="64406"/>
                  <a:pt x="1999272" y="165545"/>
                  <a:pt x="2124778" y="146821"/>
                </a:cubicBezTo>
                <a:cubicBezTo>
                  <a:pt x="2250284" y="128097"/>
                  <a:pt x="2403144" y="169123"/>
                  <a:pt x="2643155" y="182641"/>
                </a:cubicBezTo>
                <a:cubicBezTo>
                  <a:pt x="2883166" y="196159"/>
                  <a:pt x="3026343" y="281640"/>
                  <a:pt x="3315336" y="229088"/>
                </a:cubicBezTo>
                <a:cubicBezTo>
                  <a:pt x="3604329" y="176536"/>
                  <a:pt x="3671535" y="300817"/>
                  <a:pt x="3782446" y="261365"/>
                </a:cubicBezTo>
                <a:cubicBezTo>
                  <a:pt x="3893357" y="221913"/>
                  <a:pt x="4140461" y="290622"/>
                  <a:pt x="4454627" y="307813"/>
                </a:cubicBezTo>
                <a:cubicBezTo>
                  <a:pt x="4768793" y="325004"/>
                  <a:pt x="4827997" y="394743"/>
                  <a:pt x="5126809" y="354260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>
            <a:extLst>
              <a:ext uri="{FF2B5EF4-FFF2-40B4-BE49-F238E27FC236}">
                <a16:creationId xmlns:a16="http://schemas.microsoft.com/office/drawing/2014/main" id="{1C93A107-CA1D-49C2-8639-E490AC0EA7D5}"/>
              </a:ext>
            </a:extLst>
          </p:cNvPr>
          <p:cNvSpPr/>
          <p:nvPr/>
        </p:nvSpPr>
        <p:spPr>
          <a:xfrm rot="5079038">
            <a:off x="2869372" y="2363054"/>
            <a:ext cx="5099353" cy="354260"/>
          </a:xfrm>
          <a:custGeom>
            <a:avLst/>
            <a:gdLst>
              <a:gd name="connsiteX0" fmla="*/ 0 w 5099353"/>
              <a:gd name="connsiteY0" fmla="*/ 0 h 354260"/>
              <a:gd name="connsiteX1" fmla="*/ 515601 w 5099353"/>
              <a:gd name="connsiteY1" fmla="*/ 35820 h 354260"/>
              <a:gd name="connsiteX2" fmla="*/ 929215 w 5099353"/>
              <a:gd name="connsiteY2" fmla="*/ 64554 h 354260"/>
              <a:gd name="connsiteX3" fmla="*/ 1597797 w 5099353"/>
              <a:gd name="connsiteY3" fmla="*/ 111001 h 354260"/>
              <a:gd name="connsiteX4" fmla="*/ 2113399 w 5099353"/>
              <a:gd name="connsiteY4" fmla="*/ 146821 h 354260"/>
              <a:gd name="connsiteX5" fmla="*/ 2629000 w 5099353"/>
              <a:gd name="connsiteY5" fmla="*/ 182641 h 354260"/>
              <a:gd name="connsiteX6" fmla="*/ 3297582 w 5099353"/>
              <a:gd name="connsiteY6" fmla="*/ 229088 h 354260"/>
              <a:gd name="connsiteX7" fmla="*/ 3762189 w 5099353"/>
              <a:gd name="connsiteY7" fmla="*/ 261365 h 354260"/>
              <a:gd name="connsiteX8" fmla="*/ 4430771 w 5099353"/>
              <a:gd name="connsiteY8" fmla="*/ 307813 h 354260"/>
              <a:gd name="connsiteX9" fmla="*/ 5099353 w 5099353"/>
              <a:gd name="connsiteY9" fmla="*/ 354260 h 354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99353" h="354260" extrusionOk="0">
                <a:moveTo>
                  <a:pt x="0" y="0"/>
                </a:moveTo>
                <a:cubicBezTo>
                  <a:pt x="133057" y="-18346"/>
                  <a:pt x="302285" y="42823"/>
                  <a:pt x="515601" y="35820"/>
                </a:cubicBezTo>
                <a:cubicBezTo>
                  <a:pt x="728917" y="28817"/>
                  <a:pt x="803790" y="80105"/>
                  <a:pt x="929215" y="64554"/>
                </a:cubicBezTo>
                <a:cubicBezTo>
                  <a:pt x="1054640" y="49003"/>
                  <a:pt x="1312579" y="146782"/>
                  <a:pt x="1597797" y="111001"/>
                </a:cubicBezTo>
                <a:cubicBezTo>
                  <a:pt x="1883015" y="75220"/>
                  <a:pt x="1888064" y="153357"/>
                  <a:pt x="2113399" y="146821"/>
                </a:cubicBezTo>
                <a:cubicBezTo>
                  <a:pt x="2338734" y="140285"/>
                  <a:pt x="2403714" y="216080"/>
                  <a:pt x="2629000" y="182641"/>
                </a:cubicBezTo>
                <a:cubicBezTo>
                  <a:pt x="2854286" y="149202"/>
                  <a:pt x="2959570" y="275702"/>
                  <a:pt x="3297582" y="229088"/>
                </a:cubicBezTo>
                <a:cubicBezTo>
                  <a:pt x="3635594" y="182474"/>
                  <a:pt x="3606300" y="269857"/>
                  <a:pt x="3762189" y="261365"/>
                </a:cubicBezTo>
                <a:cubicBezTo>
                  <a:pt x="3918078" y="252873"/>
                  <a:pt x="4139643" y="329971"/>
                  <a:pt x="4430771" y="307813"/>
                </a:cubicBezTo>
                <a:cubicBezTo>
                  <a:pt x="4721899" y="285655"/>
                  <a:pt x="4779580" y="357921"/>
                  <a:pt x="5099353" y="354260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Freeform 195">
            <a:extLst>
              <a:ext uri="{FF2B5EF4-FFF2-40B4-BE49-F238E27FC236}">
                <a16:creationId xmlns:a16="http://schemas.microsoft.com/office/drawing/2014/main" id="{D2E15B55-458B-C1E2-3523-8D41BF5840E3}"/>
              </a:ext>
            </a:extLst>
          </p:cNvPr>
          <p:cNvSpPr/>
          <p:nvPr/>
        </p:nvSpPr>
        <p:spPr>
          <a:xfrm rot="5079038">
            <a:off x="4404314" y="2414110"/>
            <a:ext cx="5138269" cy="354260"/>
          </a:xfrm>
          <a:custGeom>
            <a:avLst/>
            <a:gdLst>
              <a:gd name="connsiteX0" fmla="*/ 0 w 5138269"/>
              <a:gd name="connsiteY0" fmla="*/ 0 h 354260"/>
              <a:gd name="connsiteX1" fmla="*/ 519536 w 5138269"/>
              <a:gd name="connsiteY1" fmla="*/ 35820 h 354260"/>
              <a:gd name="connsiteX2" fmla="*/ 936307 w 5138269"/>
              <a:gd name="connsiteY2" fmla="*/ 64554 h 354260"/>
              <a:gd name="connsiteX3" fmla="*/ 1609991 w 5138269"/>
              <a:gd name="connsiteY3" fmla="*/ 111001 h 354260"/>
              <a:gd name="connsiteX4" fmla="*/ 2129527 w 5138269"/>
              <a:gd name="connsiteY4" fmla="*/ 146821 h 354260"/>
              <a:gd name="connsiteX5" fmla="*/ 2649063 w 5138269"/>
              <a:gd name="connsiteY5" fmla="*/ 182641 h 354260"/>
              <a:gd name="connsiteX6" fmla="*/ 3322747 w 5138269"/>
              <a:gd name="connsiteY6" fmla="*/ 229088 h 354260"/>
              <a:gd name="connsiteX7" fmla="*/ 3790901 w 5138269"/>
              <a:gd name="connsiteY7" fmla="*/ 261365 h 354260"/>
              <a:gd name="connsiteX8" fmla="*/ 4464585 w 5138269"/>
              <a:gd name="connsiteY8" fmla="*/ 307813 h 354260"/>
              <a:gd name="connsiteX9" fmla="*/ 5138269 w 5138269"/>
              <a:gd name="connsiteY9" fmla="*/ 354260 h 354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38269" h="354260" extrusionOk="0">
                <a:moveTo>
                  <a:pt x="0" y="0"/>
                </a:moveTo>
                <a:cubicBezTo>
                  <a:pt x="185938" y="1147"/>
                  <a:pt x="355543" y="38153"/>
                  <a:pt x="519536" y="35820"/>
                </a:cubicBezTo>
                <a:cubicBezTo>
                  <a:pt x="683529" y="33486"/>
                  <a:pt x="810774" y="63005"/>
                  <a:pt x="936307" y="64554"/>
                </a:cubicBezTo>
                <a:cubicBezTo>
                  <a:pt x="1061840" y="66104"/>
                  <a:pt x="1448254" y="141403"/>
                  <a:pt x="1609991" y="111001"/>
                </a:cubicBezTo>
                <a:cubicBezTo>
                  <a:pt x="1771728" y="80599"/>
                  <a:pt x="1938260" y="137268"/>
                  <a:pt x="2129527" y="146821"/>
                </a:cubicBezTo>
                <a:cubicBezTo>
                  <a:pt x="2320794" y="156374"/>
                  <a:pt x="2476344" y="213378"/>
                  <a:pt x="2649063" y="182641"/>
                </a:cubicBezTo>
                <a:cubicBezTo>
                  <a:pt x="2821782" y="151904"/>
                  <a:pt x="3162837" y="258432"/>
                  <a:pt x="3322747" y="229088"/>
                </a:cubicBezTo>
                <a:cubicBezTo>
                  <a:pt x="3482657" y="199744"/>
                  <a:pt x="3664153" y="300518"/>
                  <a:pt x="3790901" y="261365"/>
                </a:cubicBezTo>
                <a:cubicBezTo>
                  <a:pt x="3917649" y="222212"/>
                  <a:pt x="4324624" y="300762"/>
                  <a:pt x="4464585" y="307813"/>
                </a:cubicBezTo>
                <a:cubicBezTo>
                  <a:pt x="4604546" y="314864"/>
                  <a:pt x="4955001" y="354541"/>
                  <a:pt x="5138269" y="354260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3D0C778E-4299-4673-63BD-5E8AF7CA6F1F}"/>
              </a:ext>
            </a:extLst>
          </p:cNvPr>
          <p:cNvSpPr txBox="1"/>
          <p:nvPr/>
        </p:nvSpPr>
        <p:spPr>
          <a:xfrm>
            <a:off x="134767" y="1216678"/>
            <a:ext cx="162401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latin typeface="Karla" pitchFamily="2" charset="77"/>
              </a:rPr>
              <a:t>Matching Queue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F37E9A3C-4DBA-2AF9-FE14-CD5111670C39}"/>
              </a:ext>
            </a:extLst>
          </p:cNvPr>
          <p:cNvSpPr txBox="1"/>
          <p:nvPr/>
        </p:nvSpPr>
        <p:spPr>
          <a:xfrm>
            <a:off x="89665" y="3353078"/>
            <a:ext cx="162401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latin typeface="Karla" pitchFamily="2" charset="77"/>
              </a:rPr>
              <a:t>Load Balancing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C1F770E4-7D10-329D-6AAF-A5293189DF8E}"/>
              </a:ext>
            </a:extLst>
          </p:cNvPr>
          <p:cNvSpPr txBox="1"/>
          <p:nvPr/>
        </p:nvSpPr>
        <p:spPr>
          <a:xfrm>
            <a:off x="-83991" y="4822676"/>
            <a:ext cx="211395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latin typeface="Karla" pitchFamily="2" charset="77"/>
              </a:rPr>
              <a:t>Input Queued Switch</a:t>
            </a:r>
          </a:p>
        </p:txBody>
      </p:sp>
      <p:cxnSp>
        <p:nvCxnSpPr>
          <p:cNvPr id="204" name="Straight Connector 203">
            <a:extLst>
              <a:ext uri="{FF2B5EF4-FFF2-40B4-BE49-F238E27FC236}">
                <a16:creationId xmlns:a16="http://schemas.microsoft.com/office/drawing/2014/main" id="{0AB86E94-8BA9-71D6-4D5A-01D106FBCCD6}"/>
              </a:ext>
            </a:extLst>
          </p:cNvPr>
          <p:cNvCxnSpPr>
            <a:cxnSpLocks/>
          </p:cNvCxnSpPr>
          <p:nvPr/>
        </p:nvCxnSpPr>
        <p:spPr>
          <a:xfrm flipV="1">
            <a:off x="125623" y="1520309"/>
            <a:ext cx="8874466" cy="4146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43547CCE-691B-CC6D-8849-A8EDA6821425}"/>
              </a:ext>
            </a:extLst>
          </p:cNvPr>
          <p:cNvCxnSpPr>
            <a:cxnSpLocks/>
          </p:cNvCxnSpPr>
          <p:nvPr/>
        </p:nvCxnSpPr>
        <p:spPr>
          <a:xfrm flipV="1">
            <a:off x="129967" y="3831374"/>
            <a:ext cx="8874466" cy="4146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06">
            <a:extLst>
              <a:ext uri="{FF2B5EF4-FFF2-40B4-BE49-F238E27FC236}">
                <a16:creationId xmlns:a16="http://schemas.microsoft.com/office/drawing/2014/main" id="{2C379271-0125-5A0A-5979-98FB340681AE}"/>
              </a:ext>
            </a:extLst>
          </p:cNvPr>
          <p:cNvCxnSpPr>
            <a:cxnSpLocks/>
          </p:cNvCxnSpPr>
          <p:nvPr/>
        </p:nvCxnSpPr>
        <p:spPr>
          <a:xfrm>
            <a:off x="1941728" y="3036510"/>
            <a:ext cx="7036225" cy="0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>
            <a:extLst>
              <a:ext uri="{FF2B5EF4-FFF2-40B4-BE49-F238E27FC236}">
                <a16:creationId xmlns:a16="http://schemas.microsoft.com/office/drawing/2014/main" id="{CC281AA4-2EFF-4D77-EB5E-4E2F0A6C94BE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5441028" y="2250919"/>
            <a:ext cx="3518829" cy="0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Straight Connector 278">
            <a:extLst>
              <a:ext uri="{FF2B5EF4-FFF2-40B4-BE49-F238E27FC236}">
                <a16:creationId xmlns:a16="http://schemas.microsoft.com/office/drawing/2014/main" id="{CA624BD3-2F27-9EF4-7B54-726EE8D617F7}"/>
              </a:ext>
            </a:extLst>
          </p:cNvPr>
          <p:cNvCxnSpPr>
            <a:cxnSpLocks/>
          </p:cNvCxnSpPr>
          <p:nvPr/>
        </p:nvCxnSpPr>
        <p:spPr>
          <a:xfrm flipV="1">
            <a:off x="130919" y="593544"/>
            <a:ext cx="8874466" cy="4146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1" name="TextBox 280">
            <a:extLst>
              <a:ext uri="{FF2B5EF4-FFF2-40B4-BE49-F238E27FC236}">
                <a16:creationId xmlns:a16="http://schemas.microsoft.com/office/drawing/2014/main" id="{ACB7B557-AD0D-3B9C-11A0-C8D5E7B05626}"/>
              </a:ext>
            </a:extLst>
          </p:cNvPr>
          <p:cNvSpPr txBox="1"/>
          <p:nvPr/>
        </p:nvSpPr>
        <p:spPr>
          <a:xfrm>
            <a:off x="3640132" y="-11719"/>
            <a:ext cx="17657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Step 1: Capturing System Dynamics</a:t>
            </a:r>
            <a:endParaRPr lang="en-US" sz="1600" dirty="0"/>
          </a:p>
        </p:txBody>
      </p:sp>
      <p:sp>
        <p:nvSpPr>
          <p:cNvPr id="282" name="TextBox 281">
            <a:extLst>
              <a:ext uri="{FF2B5EF4-FFF2-40B4-BE49-F238E27FC236}">
                <a16:creationId xmlns:a16="http://schemas.microsoft.com/office/drawing/2014/main" id="{7979C765-D5E5-127D-57ED-E3B7A1362910}"/>
              </a:ext>
            </a:extLst>
          </p:cNvPr>
          <p:cNvSpPr txBox="1"/>
          <p:nvPr/>
        </p:nvSpPr>
        <p:spPr>
          <a:xfrm>
            <a:off x="5236619" y="-15472"/>
            <a:ext cx="17657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Step 3: Solve functional eq.</a:t>
            </a:r>
            <a:endParaRPr lang="en-US" sz="1600" dirty="0"/>
          </a:p>
        </p:txBody>
      </p:sp>
      <p:sp>
        <p:nvSpPr>
          <p:cNvPr id="283" name="TextBox 282">
            <a:extLst>
              <a:ext uri="{FF2B5EF4-FFF2-40B4-BE49-F238E27FC236}">
                <a16:creationId xmlns:a16="http://schemas.microsoft.com/office/drawing/2014/main" id="{638EDAA9-B98E-987B-6ED7-76BCBB681F2A}"/>
              </a:ext>
            </a:extLst>
          </p:cNvPr>
          <p:cNvSpPr txBox="1"/>
          <p:nvPr/>
        </p:nvSpPr>
        <p:spPr>
          <a:xfrm>
            <a:off x="7100364" y="82848"/>
            <a:ext cx="17657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Result</a:t>
            </a:r>
            <a:endParaRPr lang="en-US" sz="1600" dirty="0"/>
          </a:p>
        </p:txBody>
      </p:sp>
      <p:sp>
        <p:nvSpPr>
          <p:cNvPr id="284" name="TextBox 283">
            <a:extLst>
              <a:ext uri="{FF2B5EF4-FFF2-40B4-BE49-F238E27FC236}">
                <a16:creationId xmlns:a16="http://schemas.microsoft.com/office/drawing/2014/main" id="{5BA74E2C-7DA0-4D7E-1E35-9CDD7F7A24A7}"/>
              </a:ext>
            </a:extLst>
          </p:cNvPr>
          <p:cNvSpPr txBox="1"/>
          <p:nvPr/>
        </p:nvSpPr>
        <p:spPr>
          <a:xfrm>
            <a:off x="1869400" y="107638"/>
            <a:ext cx="17657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Setting</a:t>
            </a:r>
            <a:endParaRPr lang="en-US" sz="1600" dirty="0"/>
          </a:p>
        </p:txBody>
      </p:sp>
      <p:sp>
        <p:nvSpPr>
          <p:cNvPr id="285" name="TextBox 284">
            <a:extLst>
              <a:ext uri="{FF2B5EF4-FFF2-40B4-BE49-F238E27FC236}">
                <a16:creationId xmlns:a16="http://schemas.microsoft.com/office/drawing/2014/main" id="{768E56FF-7FFF-B0DD-5292-D616F4AC722B}"/>
              </a:ext>
            </a:extLst>
          </p:cNvPr>
          <p:cNvSpPr txBox="1"/>
          <p:nvPr/>
        </p:nvSpPr>
        <p:spPr>
          <a:xfrm>
            <a:off x="109036" y="104258"/>
            <a:ext cx="17657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Model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6462175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!!Matching Queue">
            <a:extLst>
              <a:ext uri="{FF2B5EF4-FFF2-40B4-BE49-F238E27FC236}">
                <a16:creationId xmlns:a16="http://schemas.microsoft.com/office/drawing/2014/main" id="{41F07AFE-1A10-D9C3-5A72-FC0386123415}"/>
              </a:ext>
            </a:extLst>
          </p:cNvPr>
          <p:cNvGrpSpPr/>
          <p:nvPr/>
        </p:nvGrpSpPr>
        <p:grpSpPr>
          <a:xfrm>
            <a:off x="212719" y="886118"/>
            <a:ext cx="1383032" cy="307730"/>
            <a:chOff x="768116" y="1363333"/>
            <a:chExt cx="2189615" cy="39535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CBF446D-34C4-1E27-B7C5-A1D16EA793AC}"/>
                </a:ext>
              </a:extLst>
            </p:cNvPr>
            <p:cNvGrpSpPr/>
            <p:nvPr/>
          </p:nvGrpSpPr>
          <p:grpSpPr>
            <a:xfrm>
              <a:off x="768116" y="1363333"/>
              <a:ext cx="782110" cy="395351"/>
              <a:chOff x="2231136" y="3202816"/>
              <a:chExt cx="2242010" cy="832332"/>
            </a:xfrm>
            <a:solidFill>
              <a:schemeClr val="tx2"/>
            </a:solidFill>
          </p:grpSpPr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1E444B0D-F1F3-819A-1F65-C3586FF52713}"/>
                  </a:ext>
                </a:extLst>
              </p:cNvPr>
              <p:cNvCxnSpPr/>
              <p:nvPr/>
            </p:nvCxnSpPr>
            <p:spPr>
              <a:xfrm>
                <a:off x="2231136" y="3212756"/>
                <a:ext cx="2242010" cy="0"/>
              </a:xfrm>
              <a:prstGeom prst="line">
                <a:avLst/>
              </a:prstGeom>
              <a:grpFill/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20DC1B06-60E0-2F59-4A27-D18B08DB11BC}"/>
                  </a:ext>
                </a:extLst>
              </p:cNvPr>
              <p:cNvCxnSpPr/>
              <p:nvPr/>
            </p:nvCxnSpPr>
            <p:spPr>
              <a:xfrm>
                <a:off x="2231136" y="4007708"/>
                <a:ext cx="2242010" cy="0"/>
              </a:xfrm>
              <a:prstGeom prst="line">
                <a:avLst/>
              </a:prstGeom>
              <a:grpFill/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CB25CCAA-DA51-6CD8-58CD-2D29EBA6BC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41180" y="3202816"/>
                <a:ext cx="0" cy="832332"/>
              </a:xfrm>
              <a:prstGeom prst="line">
                <a:avLst/>
              </a:prstGeom>
              <a:grpFill/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A2FA940-B358-09E8-B9B9-71FF3D9FCB81}"/>
                </a:ext>
              </a:extLst>
            </p:cNvPr>
            <p:cNvGrpSpPr/>
            <p:nvPr/>
          </p:nvGrpSpPr>
          <p:grpSpPr>
            <a:xfrm>
              <a:off x="2175621" y="1364233"/>
              <a:ext cx="782110" cy="390629"/>
              <a:chOff x="5929925" y="3163527"/>
              <a:chExt cx="2242010" cy="822391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58FAE8E7-67DD-C7D5-6CF4-3355EB51D35E}"/>
                  </a:ext>
                </a:extLst>
              </p:cNvPr>
              <p:cNvCxnSpPr/>
              <p:nvPr/>
            </p:nvCxnSpPr>
            <p:spPr>
              <a:xfrm>
                <a:off x="5929925" y="3171567"/>
                <a:ext cx="2242010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5E0E3FA6-C8B7-419D-FFA9-C92EDF1D0605}"/>
                  </a:ext>
                </a:extLst>
              </p:cNvPr>
              <p:cNvCxnSpPr/>
              <p:nvPr/>
            </p:nvCxnSpPr>
            <p:spPr>
              <a:xfrm>
                <a:off x="5929925" y="3966519"/>
                <a:ext cx="2242010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0B586577-FBCC-4E6B-456C-C3523444C8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56824" y="3163527"/>
                <a:ext cx="0" cy="822391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2DF9272C-2322-99AD-BC5A-6DDB501EDCCC}"/>
                </a:ext>
              </a:extLst>
            </p:cNvPr>
            <p:cNvCxnSpPr>
              <a:cxnSpLocks/>
            </p:cNvCxnSpPr>
            <p:nvPr/>
          </p:nvCxnSpPr>
          <p:spPr>
            <a:xfrm>
              <a:off x="1589558" y="1569422"/>
              <a:ext cx="552181" cy="0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78E84A3F-D2DF-239A-B3D8-F4EE254B657D}"/>
              </a:ext>
            </a:extLst>
          </p:cNvPr>
          <p:cNvGrpSpPr/>
          <p:nvPr/>
        </p:nvGrpSpPr>
        <p:grpSpPr>
          <a:xfrm>
            <a:off x="52430" y="1885247"/>
            <a:ext cx="1621520" cy="1353501"/>
            <a:chOff x="449090" y="1852469"/>
            <a:chExt cx="2101458" cy="1689007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9D021020-2EF1-4D89-0CF8-E92995B7849D}"/>
                </a:ext>
              </a:extLst>
            </p:cNvPr>
            <p:cNvGrpSpPr/>
            <p:nvPr/>
          </p:nvGrpSpPr>
          <p:grpSpPr>
            <a:xfrm>
              <a:off x="1350464" y="1873843"/>
              <a:ext cx="777599" cy="369776"/>
              <a:chOff x="1316777" y="2118419"/>
              <a:chExt cx="777599" cy="369776"/>
            </a:xfrm>
          </p:grpSpPr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F06A7892-6CE5-6287-D161-160603DE5C16}"/>
                  </a:ext>
                </a:extLst>
              </p:cNvPr>
              <p:cNvCxnSpPr/>
              <p:nvPr/>
            </p:nvCxnSpPr>
            <p:spPr>
              <a:xfrm>
                <a:off x="1316777" y="2122835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A1781DE1-B654-169B-891C-9A125007BF07}"/>
                  </a:ext>
                </a:extLst>
              </p:cNvPr>
              <p:cNvCxnSpPr/>
              <p:nvPr/>
            </p:nvCxnSpPr>
            <p:spPr>
              <a:xfrm>
                <a:off x="1316777" y="2476004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33FA605A-C798-592A-E6CA-CBA050D0BA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3289" y="2118419"/>
                <a:ext cx="0" cy="369776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C629E833-1C32-3E14-736E-F67D1A259BED}"/>
                </a:ext>
              </a:extLst>
            </p:cNvPr>
            <p:cNvGrpSpPr/>
            <p:nvPr/>
          </p:nvGrpSpPr>
          <p:grpSpPr>
            <a:xfrm>
              <a:off x="1348436" y="2370306"/>
              <a:ext cx="777599" cy="369776"/>
              <a:chOff x="1316777" y="2118419"/>
              <a:chExt cx="777599" cy="369776"/>
            </a:xfrm>
          </p:grpSpPr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8FE64FF6-145F-6243-5FD9-732F61DF0F2B}"/>
                  </a:ext>
                </a:extLst>
              </p:cNvPr>
              <p:cNvCxnSpPr/>
              <p:nvPr/>
            </p:nvCxnSpPr>
            <p:spPr>
              <a:xfrm>
                <a:off x="1316777" y="2122835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6BB6B059-DFDE-EB15-2A9C-BBF85A71280A}"/>
                  </a:ext>
                </a:extLst>
              </p:cNvPr>
              <p:cNvCxnSpPr/>
              <p:nvPr/>
            </p:nvCxnSpPr>
            <p:spPr>
              <a:xfrm>
                <a:off x="1316777" y="2476004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CF228711-9447-3D30-1938-32A6C3619B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3289" y="2118419"/>
                <a:ext cx="0" cy="369776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7337245F-3B13-4E2E-45A1-722674F89CBF}"/>
                </a:ext>
              </a:extLst>
            </p:cNvPr>
            <p:cNvGrpSpPr/>
            <p:nvPr/>
          </p:nvGrpSpPr>
          <p:grpSpPr>
            <a:xfrm>
              <a:off x="1348436" y="3171700"/>
              <a:ext cx="777599" cy="369776"/>
              <a:chOff x="1316777" y="2118419"/>
              <a:chExt cx="777599" cy="369776"/>
            </a:xfrm>
          </p:grpSpPr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EAF99276-63F8-9373-854E-57780B44BF30}"/>
                  </a:ext>
                </a:extLst>
              </p:cNvPr>
              <p:cNvCxnSpPr/>
              <p:nvPr/>
            </p:nvCxnSpPr>
            <p:spPr>
              <a:xfrm>
                <a:off x="1316777" y="2122835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8D77164A-E3EC-C7AB-2713-23E0345C95A8}"/>
                  </a:ext>
                </a:extLst>
              </p:cNvPr>
              <p:cNvCxnSpPr/>
              <p:nvPr/>
            </p:nvCxnSpPr>
            <p:spPr>
              <a:xfrm>
                <a:off x="1316777" y="2476004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12188835-22F9-A4C7-BE39-71BD4DADF2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3289" y="2118419"/>
                <a:ext cx="0" cy="369776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2DD0434D-49DA-C012-B63D-53C4AF5879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1750" y="1852469"/>
              <a:ext cx="388798" cy="3887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7136BD06-0F18-B3B8-441F-BD1744928CB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1748" y="2360337"/>
              <a:ext cx="388798" cy="3887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14B3F9A6-F703-9F06-169A-C1BDD39C3E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1750" y="3149733"/>
              <a:ext cx="388798" cy="3887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1806207A-BAD6-E011-B4AB-DB0E402A03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4231" y="2794825"/>
              <a:ext cx="82492" cy="82492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C935AFAA-651E-35F9-EC93-B2213DCB98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4231" y="2910918"/>
              <a:ext cx="82492" cy="82492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BD1FA78E-6EF6-2F45-504C-B777D34377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4231" y="3027010"/>
              <a:ext cx="82492" cy="82492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6" name="Straight Arrow Connector 95">
              <a:extLst>
                <a:ext uri="{FF2B5EF4-FFF2-40B4-BE49-F238E27FC236}">
                  <a16:creationId xmlns:a16="http://schemas.microsoft.com/office/drawing/2014/main" id="{C7D3BA30-79F2-D039-5695-58B5BF1D6A65}"/>
                </a:ext>
              </a:extLst>
            </p:cNvPr>
            <p:cNvCxnSpPr/>
            <p:nvPr/>
          </p:nvCxnSpPr>
          <p:spPr>
            <a:xfrm>
              <a:off x="449090" y="2750220"/>
              <a:ext cx="371192" cy="9053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Arrow Connector 96">
              <a:extLst>
                <a:ext uri="{FF2B5EF4-FFF2-40B4-BE49-F238E27FC236}">
                  <a16:creationId xmlns:a16="http://schemas.microsoft.com/office/drawing/2014/main" id="{1F59F34F-97CF-F580-1D0C-8F50CB38EF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7381" y="2046868"/>
              <a:ext cx="581054" cy="723329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Arrow Connector 98">
              <a:extLst>
                <a:ext uri="{FF2B5EF4-FFF2-40B4-BE49-F238E27FC236}">
                  <a16:creationId xmlns:a16="http://schemas.microsoft.com/office/drawing/2014/main" id="{C3BD821A-020D-ED22-CE9E-4D7E0FC13D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1441" y="2554736"/>
              <a:ext cx="560659" cy="200010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Arrow Connector 101">
              <a:extLst>
                <a:ext uri="{FF2B5EF4-FFF2-40B4-BE49-F238E27FC236}">
                  <a16:creationId xmlns:a16="http://schemas.microsoft.com/office/drawing/2014/main" id="{1F10FCA9-046D-1BED-6B9F-06D03C3F73BC}"/>
                </a:ext>
              </a:extLst>
            </p:cNvPr>
            <p:cNvCxnSpPr>
              <a:cxnSpLocks/>
            </p:cNvCxnSpPr>
            <p:nvPr/>
          </p:nvCxnSpPr>
          <p:spPr>
            <a:xfrm>
              <a:off x="798910" y="2770196"/>
              <a:ext cx="547499" cy="611379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A0C3BB80-47CE-141C-D2EE-97E17E9690A9}"/>
              </a:ext>
            </a:extLst>
          </p:cNvPr>
          <p:cNvGrpSpPr/>
          <p:nvPr/>
        </p:nvGrpSpPr>
        <p:grpSpPr>
          <a:xfrm>
            <a:off x="82765" y="3936897"/>
            <a:ext cx="1728014" cy="842982"/>
            <a:chOff x="1054459" y="1662601"/>
            <a:chExt cx="4100526" cy="1805626"/>
          </a:xfrm>
        </p:grpSpPr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DB7AEA5E-A3D7-0067-56FE-1E72DA7949A0}"/>
                </a:ext>
              </a:extLst>
            </p:cNvPr>
            <p:cNvGrpSpPr/>
            <p:nvPr/>
          </p:nvGrpSpPr>
          <p:grpSpPr>
            <a:xfrm>
              <a:off x="1215099" y="1817587"/>
              <a:ext cx="981634" cy="289277"/>
              <a:chOff x="3400425" y="2328863"/>
              <a:chExt cx="1793882" cy="528637"/>
            </a:xfrm>
          </p:grpSpPr>
          <p:sp>
            <p:nvSpPr>
              <p:cNvPr id="179" name="Oval 178">
                <a:extLst>
                  <a:ext uri="{FF2B5EF4-FFF2-40B4-BE49-F238E27FC236}">
                    <a16:creationId xmlns:a16="http://schemas.microsoft.com/office/drawing/2014/main" id="{796CC067-766D-4223-BC05-A6D33022F99C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490F04ED-3545-D842-B6FC-9F0E4AE437FB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FBC4CF26-4217-E4C7-DC93-62762490DB42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810896D6-9E61-E624-FA00-8A90DBCA6DAC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8D3E0C11-C874-794B-86E0-DD7D9F83FE48}"/>
                </a:ext>
              </a:extLst>
            </p:cNvPr>
            <p:cNvGrpSpPr/>
            <p:nvPr/>
          </p:nvGrpSpPr>
          <p:grpSpPr>
            <a:xfrm>
              <a:off x="1215099" y="2427667"/>
              <a:ext cx="981634" cy="289277"/>
              <a:chOff x="3400425" y="2328863"/>
              <a:chExt cx="1793882" cy="528637"/>
            </a:xfrm>
          </p:grpSpPr>
          <p:sp>
            <p:nvSpPr>
              <p:cNvPr id="175" name="Oval 174">
                <a:extLst>
                  <a:ext uri="{FF2B5EF4-FFF2-40B4-BE49-F238E27FC236}">
                    <a16:creationId xmlns:a16="http://schemas.microsoft.com/office/drawing/2014/main" id="{2442B3C4-11B5-D451-0C87-A0F771416DF8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CB644F66-92AF-B316-EF27-F1143006CEFE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>
                <a:extLst>
                  <a:ext uri="{FF2B5EF4-FFF2-40B4-BE49-F238E27FC236}">
                    <a16:creationId xmlns:a16="http://schemas.microsoft.com/office/drawing/2014/main" id="{FF4DAA00-216C-C68F-A3DD-D232EAEFD2C6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4B451826-2C11-F1AF-6189-2AEA6BB153EF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ED38CB03-24A2-58AA-6F6B-81BC09463A8F}"/>
                </a:ext>
              </a:extLst>
            </p:cNvPr>
            <p:cNvGrpSpPr/>
            <p:nvPr/>
          </p:nvGrpSpPr>
          <p:grpSpPr>
            <a:xfrm>
              <a:off x="1215099" y="3037746"/>
              <a:ext cx="981634" cy="289277"/>
              <a:chOff x="3400425" y="2328863"/>
              <a:chExt cx="1793882" cy="528637"/>
            </a:xfrm>
          </p:grpSpPr>
          <p:sp>
            <p:nvSpPr>
              <p:cNvPr id="171" name="Oval 170">
                <a:extLst>
                  <a:ext uri="{FF2B5EF4-FFF2-40B4-BE49-F238E27FC236}">
                    <a16:creationId xmlns:a16="http://schemas.microsoft.com/office/drawing/2014/main" id="{5D21F858-27A3-9995-767F-2C50945600E3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1E4FFEA9-5544-80AE-75F8-8D9DFBB618E3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63A41208-8010-FE2D-766A-EF00EB544C24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>
                <a:extLst>
                  <a:ext uri="{FF2B5EF4-FFF2-40B4-BE49-F238E27FC236}">
                    <a16:creationId xmlns:a16="http://schemas.microsoft.com/office/drawing/2014/main" id="{6642D5CF-881B-924D-98EF-B533E3EC6235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4" name="Rounded Rectangle 113">
              <a:extLst>
                <a:ext uri="{FF2B5EF4-FFF2-40B4-BE49-F238E27FC236}">
                  <a16:creationId xmlns:a16="http://schemas.microsoft.com/office/drawing/2014/main" id="{F55F05A2-5D1E-08B2-6E36-9A4C97B71B89}"/>
                </a:ext>
              </a:extLst>
            </p:cNvPr>
            <p:cNvSpPr/>
            <p:nvPr/>
          </p:nvSpPr>
          <p:spPr>
            <a:xfrm>
              <a:off x="1779586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15" name="Rounded Rectangle 114">
              <a:extLst>
                <a:ext uri="{FF2B5EF4-FFF2-40B4-BE49-F238E27FC236}">
                  <a16:creationId xmlns:a16="http://schemas.microsoft.com/office/drawing/2014/main" id="{D4C9F1E5-8F68-34AA-F021-6A7D350B14A6}"/>
                </a:ext>
              </a:extLst>
            </p:cNvPr>
            <p:cNvSpPr/>
            <p:nvPr/>
          </p:nvSpPr>
          <p:spPr>
            <a:xfrm>
              <a:off x="1680879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16" name="Rounded Rectangle 115">
              <a:extLst>
                <a:ext uri="{FF2B5EF4-FFF2-40B4-BE49-F238E27FC236}">
                  <a16:creationId xmlns:a16="http://schemas.microsoft.com/office/drawing/2014/main" id="{D78E6C63-DCD8-F709-E9E5-AAC51DDDA96B}"/>
                </a:ext>
              </a:extLst>
            </p:cNvPr>
            <p:cNvSpPr/>
            <p:nvPr/>
          </p:nvSpPr>
          <p:spPr>
            <a:xfrm>
              <a:off x="1588099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3700E134-0F14-9EAF-18F9-48EA342DDC04}"/>
                </a:ext>
              </a:extLst>
            </p:cNvPr>
            <p:cNvGrpSpPr/>
            <p:nvPr/>
          </p:nvGrpSpPr>
          <p:grpSpPr>
            <a:xfrm>
              <a:off x="2599311" y="1817587"/>
              <a:ext cx="981634" cy="289277"/>
              <a:chOff x="3400425" y="2328863"/>
              <a:chExt cx="1793882" cy="528637"/>
            </a:xfrm>
          </p:grpSpPr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id="{DDAD97B7-4C21-7290-4EEC-AD65885B0E17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5477D1A1-85EE-3E22-6C09-89A76F524A19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E3140D3A-9B60-DF5F-6874-C68D9A0BFB97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21FB27F6-9D93-6612-B14B-A8466238CA8B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6BB25494-81DB-A404-75BE-37DE531213B2}"/>
                </a:ext>
              </a:extLst>
            </p:cNvPr>
            <p:cNvGrpSpPr/>
            <p:nvPr/>
          </p:nvGrpSpPr>
          <p:grpSpPr>
            <a:xfrm>
              <a:off x="2599311" y="2427667"/>
              <a:ext cx="981634" cy="289277"/>
              <a:chOff x="3400425" y="2328863"/>
              <a:chExt cx="1793882" cy="528637"/>
            </a:xfrm>
          </p:grpSpPr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id="{2E68CCF3-730E-BD39-1268-F4ECDF2BA60A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EBEB85E6-6591-8755-A8A8-7864011C94BB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AD10844D-1BF7-12F8-C483-7F90CA9CF003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704D436E-3F2C-1ABC-FEA7-15FB33375377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0543F687-ABE6-CD4F-00EC-45652F6232C2}"/>
                </a:ext>
              </a:extLst>
            </p:cNvPr>
            <p:cNvGrpSpPr/>
            <p:nvPr/>
          </p:nvGrpSpPr>
          <p:grpSpPr>
            <a:xfrm>
              <a:off x="2599311" y="3037746"/>
              <a:ext cx="981634" cy="289277"/>
              <a:chOff x="3400425" y="2328863"/>
              <a:chExt cx="1793882" cy="528637"/>
            </a:xfrm>
          </p:grpSpPr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7E9D7A50-0CE3-3562-C254-9DC30AE7DD71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C7A513E6-8F4A-2FA2-D68C-58A18E4864D8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352EBFDC-21A0-A4F8-C5A0-EE14CBC5102D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60557D9E-F30A-B3E7-276F-857993365560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0" name="Rounded Rectangle 119">
              <a:extLst>
                <a:ext uri="{FF2B5EF4-FFF2-40B4-BE49-F238E27FC236}">
                  <a16:creationId xmlns:a16="http://schemas.microsoft.com/office/drawing/2014/main" id="{5CA5C0F5-B514-6144-114F-A167E0484BF8}"/>
                </a:ext>
              </a:extLst>
            </p:cNvPr>
            <p:cNvSpPr/>
            <p:nvPr/>
          </p:nvSpPr>
          <p:spPr>
            <a:xfrm>
              <a:off x="3163798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21" name="Rounded Rectangle 120">
              <a:extLst>
                <a:ext uri="{FF2B5EF4-FFF2-40B4-BE49-F238E27FC236}">
                  <a16:creationId xmlns:a16="http://schemas.microsoft.com/office/drawing/2014/main" id="{4EBDC565-E807-A005-7F03-7426B1C06CF0}"/>
                </a:ext>
              </a:extLst>
            </p:cNvPr>
            <p:cNvSpPr/>
            <p:nvPr/>
          </p:nvSpPr>
          <p:spPr>
            <a:xfrm>
              <a:off x="3065091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76452EF4-CA44-6386-0CD3-527B726FEAFF}"/>
                </a:ext>
              </a:extLst>
            </p:cNvPr>
            <p:cNvGrpSpPr/>
            <p:nvPr/>
          </p:nvGrpSpPr>
          <p:grpSpPr>
            <a:xfrm>
              <a:off x="3983523" y="1817587"/>
              <a:ext cx="981634" cy="289277"/>
              <a:chOff x="3400425" y="2328863"/>
              <a:chExt cx="1793882" cy="528637"/>
            </a:xfrm>
          </p:grpSpPr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id="{1462C179-E155-1CB8-7AF1-48F2F038B473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BA1BB1D5-8DFE-1819-0742-F3764180518F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35ACF9E6-2DDE-742D-36D4-FE6D6E159F1C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4C4A8CD7-F8BD-8163-D662-76E6421E9CB5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A882C1DE-6100-6C0C-7464-511D0E56E686}"/>
                </a:ext>
              </a:extLst>
            </p:cNvPr>
            <p:cNvGrpSpPr/>
            <p:nvPr/>
          </p:nvGrpSpPr>
          <p:grpSpPr>
            <a:xfrm>
              <a:off x="3983523" y="2427667"/>
              <a:ext cx="981634" cy="289277"/>
              <a:chOff x="3400425" y="2328863"/>
              <a:chExt cx="1793882" cy="528637"/>
            </a:xfrm>
          </p:grpSpPr>
          <p:sp>
            <p:nvSpPr>
              <p:cNvPr id="151" name="Oval 150">
                <a:extLst>
                  <a:ext uri="{FF2B5EF4-FFF2-40B4-BE49-F238E27FC236}">
                    <a16:creationId xmlns:a16="http://schemas.microsoft.com/office/drawing/2014/main" id="{C571FE16-FBF4-7E1C-7855-CE35A778BEE6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22C10313-2D37-C89C-2C99-B175C7E006E3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BC3814CE-C105-5144-14FA-A2430ABE6AA7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DC05841B-8F05-A7C8-BEB7-359EA42890C9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556DFB73-8AB8-F32F-C99F-D054CF938904}"/>
                </a:ext>
              </a:extLst>
            </p:cNvPr>
            <p:cNvGrpSpPr/>
            <p:nvPr/>
          </p:nvGrpSpPr>
          <p:grpSpPr>
            <a:xfrm>
              <a:off x="3983523" y="3037746"/>
              <a:ext cx="981634" cy="289277"/>
              <a:chOff x="3400425" y="2328863"/>
              <a:chExt cx="1793882" cy="528637"/>
            </a:xfrm>
          </p:grpSpPr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716C13F8-1272-9F98-D04F-E546BF92B1F2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8" name="Straight Connector 147">
                <a:extLst>
                  <a:ext uri="{FF2B5EF4-FFF2-40B4-BE49-F238E27FC236}">
                    <a16:creationId xmlns:a16="http://schemas.microsoft.com/office/drawing/2014/main" id="{E5C5F65F-66FB-37DE-E7F0-44BE92A4B43D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>
                <a:extLst>
                  <a:ext uri="{FF2B5EF4-FFF2-40B4-BE49-F238E27FC236}">
                    <a16:creationId xmlns:a16="http://schemas.microsoft.com/office/drawing/2014/main" id="{FE4BAC70-9384-80B2-C209-1DD5C823F746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525EDC95-515D-CBEA-73BE-639359F3BE79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5" name="Rounded Rectangle 124">
              <a:extLst>
                <a:ext uri="{FF2B5EF4-FFF2-40B4-BE49-F238E27FC236}">
                  <a16:creationId xmlns:a16="http://schemas.microsoft.com/office/drawing/2014/main" id="{410836D8-3539-1AEB-4327-FF2FD9A50E0C}"/>
                </a:ext>
              </a:extLst>
            </p:cNvPr>
            <p:cNvSpPr/>
            <p:nvPr/>
          </p:nvSpPr>
          <p:spPr>
            <a:xfrm>
              <a:off x="4548010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26" name="Rounded Rectangle 125">
              <a:extLst>
                <a:ext uri="{FF2B5EF4-FFF2-40B4-BE49-F238E27FC236}">
                  <a16:creationId xmlns:a16="http://schemas.microsoft.com/office/drawing/2014/main" id="{429ED044-1E32-4F54-BED4-CC2A58D99B1F}"/>
                </a:ext>
              </a:extLst>
            </p:cNvPr>
            <p:cNvSpPr/>
            <p:nvPr/>
          </p:nvSpPr>
          <p:spPr>
            <a:xfrm>
              <a:off x="1779586" y="2464801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27" name="Rounded Rectangle 126">
              <a:extLst>
                <a:ext uri="{FF2B5EF4-FFF2-40B4-BE49-F238E27FC236}">
                  <a16:creationId xmlns:a16="http://schemas.microsoft.com/office/drawing/2014/main" id="{2985A0C8-B30C-CA9D-B752-C7C77A9B4583}"/>
                </a:ext>
              </a:extLst>
            </p:cNvPr>
            <p:cNvSpPr/>
            <p:nvPr/>
          </p:nvSpPr>
          <p:spPr>
            <a:xfrm>
              <a:off x="3162561" y="246363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28" name="Rounded Rectangle 127">
              <a:extLst>
                <a:ext uri="{FF2B5EF4-FFF2-40B4-BE49-F238E27FC236}">
                  <a16:creationId xmlns:a16="http://schemas.microsoft.com/office/drawing/2014/main" id="{E51BEF50-D430-0099-CA94-15AE05990C4B}"/>
                </a:ext>
              </a:extLst>
            </p:cNvPr>
            <p:cNvSpPr/>
            <p:nvPr/>
          </p:nvSpPr>
          <p:spPr>
            <a:xfrm>
              <a:off x="3063853" y="246363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29" name="Rounded Rectangle 128">
              <a:extLst>
                <a:ext uri="{FF2B5EF4-FFF2-40B4-BE49-F238E27FC236}">
                  <a16:creationId xmlns:a16="http://schemas.microsoft.com/office/drawing/2014/main" id="{A00050BA-8B50-89BD-038D-A9ADB12AC259}"/>
                </a:ext>
              </a:extLst>
            </p:cNvPr>
            <p:cNvSpPr/>
            <p:nvPr/>
          </p:nvSpPr>
          <p:spPr>
            <a:xfrm>
              <a:off x="2971074" y="246363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0" name="Rounded Rectangle 129">
              <a:extLst>
                <a:ext uri="{FF2B5EF4-FFF2-40B4-BE49-F238E27FC236}">
                  <a16:creationId xmlns:a16="http://schemas.microsoft.com/office/drawing/2014/main" id="{0F68C8A0-24C1-AAAE-D6F0-6D09B3FDEF50}"/>
                </a:ext>
              </a:extLst>
            </p:cNvPr>
            <p:cNvSpPr/>
            <p:nvPr/>
          </p:nvSpPr>
          <p:spPr>
            <a:xfrm>
              <a:off x="4550222" y="2465264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1" name="Rounded Rectangle 130">
              <a:extLst>
                <a:ext uri="{FF2B5EF4-FFF2-40B4-BE49-F238E27FC236}">
                  <a16:creationId xmlns:a16="http://schemas.microsoft.com/office/drawing/2014/main" id="{8D5F05D9-1839-464B-61CD-5BA1F847F5D4}"/>
                </a:ext>
              </a:extLst>
            </p:cNvPr>
            <p:cNvSpPr/>
            <p:nvPr/>
          </p:nvSpPr>
          <p:spPr>
            <a:xfrm>
              <a:off x="4449303" y="2464801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2" name="Rounded Rectangle 131">
              <a:extLst>
                <a:ext uri="{FF2B5EF4-FFF2-40B4-BE49-F238E27FC236}">
                  <a16:creationId xmlns:a16="http://schemas.microsoft.com/office/drawing/2014/main" id="{DFF87679-58B2-40EA-3D59-402E2F0CB41C}"/>
                </a:ext>
              </a:extLst>
            </p:cNvPr>
            <p:cNvSpPr/>
            <p:nvPr/>
          </p:nvSpPr>
          <p:spPr>
            <a:xfrm>
              <a:off x="4356524" y="2464801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3" name="Rounded Rectangle 132">
              <a:extLst>
                <a:ext uri="{FF2B5EF4-FFF2-40B4-BE49-F238E27FC236}">
                  <a16:creationId xmlns:a16="http://schemas.microsoft.com/office/drawing/2014/main" id="{DFA1F27D-E9C1-0A86-BAF6-DCF982967B08}"/>
                </a:ext>
              </a:extLst>
            </p:cNvPr>
            <p:cNvSpPr/>
            <p:nvPr/>
          </p:nvSpPr>
          <p:spPr>
            <a:xfrm>
              <a:off x="1779586" y="307371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4" name="Rounded Rectangle 133">
              <a:extLst>
                <a:ext uri="{FF2B5EF4-FFF2-40B4-BE49-F238E27FC236}">
                  <a16:creationId xmlns:a16="http://schemas.microsoft.com/office/drawing/2014/main" id="{3B6ADCDC-B3BD-675C-3549-2B35159832F0}"/>
                </a:ext>
              </a:extLst>
            </p:cNvPr>
            <p:cNvSpPr/>
            <p:nvPr/>
          </p:nvSpPr>
          <p:spPr>
            <a:xfrm>
              <a:off x="1680879" y="307371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5" name="Rounded Rectangle 134">
              <a:extLst>
                <a:ext uri="{FF2B5EF4-FFF2-40B4-BE49-F238E27FC236}">
                  <a16:creationId xmlns:a16="http://schemas.microsoft.com/office/drawing/2014/main" id="{7982110D-09A8-2372-D0E4-4C9A64DBFA0B}"/>
                </a:ext>
              </a:extLst>
            </p:cNvPr>
            <p:cNvSpPr/>
            <p:nvPr/>
          </p:nvSpPr>
          <p:spPr>
            <a:xfrm>
              <a:off x="4546244" y="307209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6" name="Rounded Rectangle 135">
              <a:extLst>
                <a:ext uri="{FF2B5EF4-FFF2-40B4-BE49-F238E27FC236}">
                  <a16:creationId xmlns:a16="http://schemas.microsoft.com/office/drawing/2014/main" id="{D8D630AB-42F3-92BD-C721-7C23FFB0A8FD}"/>
                </a:ext>
              </a:extLst>
            </p:cNvPr>
            <p:cNvSpPr/>
            <p:nvPr/>
          </p:nvSpPr>
          <p:spPr>
            <a:xfrm>
              <a:off x="4447536" y="307209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7" name="Rounded Rectangle 136">
              <a:extLst>
                <a:ext uri="{FF2B5EF4-FFF2-40B4-BE49-F238E27FC236}">
                  <a16:creationId xmlns:a16="http://schemas.microsoft.com/office/drawing/2014/main" id="{9D5597B0-EB31-9AE5-8F66-F71A50B60265}"/>
                </a:ext>
              </a:extLst>
            </p:cNvPr>
            <p:cNvSpPr/>
            <p:nvPr/>
          </p:nvSpPr>
          <p:spPr>
            <a:xfrm>
              <a:off x="4354757" y="307209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8" name="Rounded Rectangle 137">
              <a:extLst>
                <a:ext uri="{FF2B5EF4-FFF2-40B4-BE49-F238E27FC236}">
                  <a16:creationId xmlns:a16="http://schemas.microsoft.com/office/drawing/2014/main" id="{EAE6B486-B93B-2050-DD39-321EA2A57CF2}"/>
                </a:ext>
              </a:extLst>
            </p:cNvPr>
            <p:cNvSpPr/>
            <p:nvPr/>
          </p:nvSpPr>
          <p:spPr>
            <a:xfrm>
              <a:off x="2870174" y="2463005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DACAC900-A80C-1CE6-FE26-3C3B1E5D6177}"/>
                </a:ext>
              </a:extLst>
            </p:cNvPr>
            <p:cNvGrpSpPr/>
            <p:nvPr/>
          </p:nvGrpSpPr>
          <p:grpSpPr>
            <a:xfrm>
              <a:off x="1054459" y="1662601"/>
              <a:ext cx="160640" cy="1798779"/>
              <a:chOff x="4986338" y="3259367"/>
              <a:chExt cx="249449" cy="2793217"/>
            </a:xfrm>
          </p:grpSpPr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E42A90E1-5DDC-F22D-DB2A-05CB1ECC9212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97BBA400-14C1-42AD-4E2B-1DAA828EC882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B83815E7-96C4-86AF-51E6-3C8F1A25CB67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AF96BCEC-D1B4-3AB1-B585-A7B55979C91A}"/>
                </a:ext>
              </a:extLst>
            </p:cNvPr>
            <p:cNvGrpSpPr/>
            <p:nvPr/>
          </p:nvGrpSpPr>
          <p:grpSpPr>
            <a:xfrm rot="10800000">
              <a:off x="4994345" y="1669448"/>
              <a:ext cx="160640" cy="1798779"/>
              <a:chOff x="4986338" y="3259367"/>
              <a:chExt cx="249449" cy="2793217"/>
            </a:xfrm>
          </p:grpSpPr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6A037957-282C-6F85-4AA2-93C9176995F3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493835EF-EED9-F90F-C6EC-F4CBDEA701C2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84349641-536A-E907-B3E1-9317071FD75A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9" name="Freeform 188">
            <a:extLst>
              <a:ext uri="{FF2B5EF4-FFF2-40B4-BE49-F238E27FC236}">
                <a16:creationId xmlns:a16="http://schemas.microsoft.com/office/drawing/2014/main" id="{61BDE516-90F4-16B2-4F21-309B97CE28D0}"/>
              </a:ext>
            </a:extLst>
          </p:cNvPr>
          <p:cNvSpPr/>
          <p:nvPr/>
        </p:nvSpPr>
        <p:spPr>
          <a:xfrm rot="5079038">
            <a:off x="-619894" y="2365210"/>
            <a:ext cx="5065341" cy="354260"/>
          </a:xfrm>
          <a:custGeom>
            <a:avLst/>
            <a:gdLst>
              <a:gd name="connsiteX0" fmla="*/ 0 w 5065341"/>
              <a:gd name="connsiteY0" fmla="*/ 0 h 354260"/>
              <a:gd name="connsiteX1" fmla="*/ 512162 w 5065341"/>
              <a:gd name="connsiteY1" fmla="*/ 35820 h 354260"/>
              <a:gd name="connsiteX2" fmla="*/ 923018 w 5065341"/>
              <a:gd name="connsiteY2" fmla="*/ 64554 h 354260"/>
              <a:gd name="connsiteX3" fmla="*/ 1587140 w 5065341"/>
              <a:gd name="connsiteY3" fmla="*/ 111001 h 354260"/>
              <a:gd name="connsiteX4" fmla="*/ 2099302 w 5065341"/>
              <a:gd name="connsiteY4" fmla="*/ 146821 h 354260"/>
              <a:gd name="connsiteX5" fmla="*/ 2611465 w 5065341"/>
              <a:gd name="connsiteY5" fmla="*/ 182641 h 354260"/>
              <a:gd name="connsiteX6" fmla="*/ 3275587 w 5065341"/>
              <a:gd name="connsiteY6" fmla="*/ 229088 h 354260"/>
              <a:gd name="connsiteX7" fmla="*/ 3737096 w 5065341"/>
              <a:gd name="connsiteY7" fmla="*/ 261365 h 354260"/>
              <a:gd name="connsiteX8" fmla="*/ 4401219 w 5065341"/>
              <a:gd name="connsiteY8" fmla="*/ 307813 h 354260"/>
              <a:gd name="connsiteX9" fmla="*/ 5065341 w 5065341"/>
              <a:gd name="connsiteY9" fmla="*/ 354260 h 354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65341" h="354260" extrusionOk="0">
                <a:moveTo>
                  <a:pt x="0" y="0"/>
                </a:moveTo>
                <a:cubicBezTo>
                  <a:pt x="249327" y="10511"/>
                  <a:pt x="259305" y="59935"/>
                  <a:pt x="512162" y="35820"/>
                </a:cubicBezTo>
                <a:cubicBezTo>
                  <a:pt x="765019" y="11704"/>
                  <a:pt x="786168" y="88496"/>
                  <a:pt x="923018" y="64554"/>
                </a:cubicBezTo>
                <a:cubicBezTo>
                  <a:pt x="1059868" y="40612"/>
                  <a:pt x="1279163" y="154010"/>
                  <a:pt x="1587140" y="111001"/>
                </a:cubicBezTo>
                <a:cubicBezTo>
                  <a:pt x="1895117" y="67993"/>
                  <a:pt x="1857688" y="161357"/>
                  <a:pt x="2099302" y="146821"/>
                </a:cubicBezTo>
                <a:cubicBezTo>
                  <a:pt x="2340916" y="132285"/>
                  <a:pt x="2390548" y="181844"/>
                  <a:pt x="2611465" y="182641"/>
                </a:cubicBezTo>
                <a:cubicBezTo>
                  <a:pt x="2832382" y="183437"/>
                  <a:pt x="2953665" y="218199"/>
                  <a:pt x="3275587" y="229088"/>
                </a:cubicBezTo>
                <a:cubicBezTo>
                  <a:pt x="3597509" y="239977"/>
                  <a:pt x="3579273" y="279739"/>
                  <a:pt x="3737096" y="261365"/>
                </a:cubicBezTo>
                <a:cubicBezTo>
                  <a:pt x="3894919" y="242992"/>
                  <a:pt x="4149485" y="340084"/>
                  <a:pt x="4401219" y="307813"/>
                </a:cubicBezTo>
                <a:cubicBezTo>
                  <a:pt x="4652953" y="275542"/>
                  <a:pt x="4890322" y="401085"/>
                  <a:pt x="5065341" y="354260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1" name="TextBox 190">
                <a:extLst>
                  <a:ext uri="{FF2B5EF4-FFF2-40B4-BE49-F238E27FC236}">
                    <a16:creationId xmlns:a16="http://schemas.microsoft.com/office/drawing/2014/main" id="{C8D1417A-2DC0-8BE2-9DC5-9C016DC39B38}"/>
                  </a:ext>
                </a:extLst>
              </p:cNvPr>
              <p:cNvSpPr txBox="1"/>
              <p:nvPr/>
            </p:nvSpPr>
            <p:spPr>
              <a:xfrm>
                <a:off x="1942949" y="689146"/>
                <a:ext cx="1760021" cy="9541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latin typeface="Karla" pitchFamily="2" charset="77"/>
                  </a:rPr>
                  <a:t>Dynamic Pricing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𝜖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→0</m:t>
                    </m:r>
                  </m:oMath>
                </a14:m>
                <a:r>
                  <a:rPr lang="en-US" dirty="0">
                    <a:latin typeface="Karla" pitchFamily="2" charset="77"/>
                  </a:rPr>
                  <a:t>  (magnitude)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𝜏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→∞</m:t>
                    </m:r>
                  </m:oMath>
                </a14:m>
                <a:r>
                  <a:rPr lang="en-US" dirty="0">
                    <a:latin typeface="Karla" pitchFamily="2" charset="77"/>
                  </a:rPr>
                  <a:t> (threshold)</a:t>
                </a:r>
              </a:p>
              <a:p>
                <a:endParaRPr lang="en-US" dirty="0">
                  <a:latin typeface="Karla" pitchFamily="2" charset="77"/>
                </a:endParaRPr>
              </a:p>
            </p:txBody>
          </p:sp>
        </mc:Choice>
        <mc:Fallback xmlns="">
          <p:sp>
            <p:nvSpPr>
              <p:cNvPr id="191" name="TextBox 190">
                <a:extLst>
                  <a:ext uri="{FF2B5EF4-FFF2-40B4-BE49-F238E27FC236}">
                    <a16:creationId xmlns:a16="http://schemas.microsoft.com/office/drawing/2014/main" id="{C8D1417A-2DC0-8BE2-9DC5-9C016DC39B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2949" y="689146"/>
                <a:ext cx="1760021" cy="954107"/>
              </a:xfrm>
              <a:prstGeom prst="rect">
                <a:avLst/>
              </a:prstGeom>
              <a:blipFill>
                <a:blip r:embed="rId3"/>
                <a:stretch>
                  <a:fillRect l="-1439" t="-1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2" name="Freeform 191">
            <a:extLst>
              <a:ext uri="{FF2B5EF4-FFF2-40B4-BE49-F238E27FC236}">
                <a16:creationId xmlns:a16="http://schemas.microsoft.com/office/drawing/2014/main" id="{CDB57B4A-A86C-B15F-D043-8FB200F2BC20}"/>
              </a:ext>
            </a:extLst>
          </p:cNvPr>
          <p:cNvSpPr/>
          <p:nvPr/>
        </p:nvSpPr>
        <p:spPr>
          <a:xfrm rot="5079038">
            <a:off x="1099485" y="2381713"/>
            <a:ext cx="5126809" cy="354260"/>
          </a:xfrm>
          <a:custGeom>
            <a:avLst/>
            <a:gdLst>
              <a:gd name="connsiteX0" fmla="*/ 0 w 5126809"/>
              <a:gd name="connsiteY0" fmla="*/ 0 h 354260"/>
              <a:gd name="connsiteX1" fmla="*/ 518377 w 5126809"/>
              <a:gd name="connsiteY1" fmla="*/ 35820 h 354260"/>
              <a:gd name="connsiteX2" fmla="*/ 934219 w 5126809"/>
              <a:gd name="connsiteY2" fmla="*/ 64554 h 354260"/>
              <a:gd name="connsiteX3" fmla="*/ 1606400 w 5126809"/>
              <a:gd name="connsiteY3" fmla="*/ 111001 h 354260"/>
              <a:gd name="connsiteX4" fmla="*/ 2124778 w 5126809"/>
              <a:gd name="connsiteY4" fmla="*/ 146821 h 354260"/>
              <a:gd name="connsiteX5" fmla="*/ 2643155 w 5126809"/>
              <a:gd name="connsiteY5" fmla="*/ 182641 h 354260"/>
              <a:gd name="connsiteX6" fmla="*/ 3315336 w 5126809"/>
              <a:gd name="connsiteY6" fmla="*/ 229088 h 354260"/>
              <a:gd name="connsiteX7" fmla="*/ 3782446 w 5126809"/>
              <a:gd name="connsiteY7" fmla="*/ 261365 h 354260"/>
              <a:gd name="connsiteX8" fmla="*/ 4454627 w 5126809"/>
              <a:gd name="connsiteY8" fmla="*/ 307813 h 354260"/>
              <a:gd name="connsiteX9" fmla="*/ 5126809 w 5126809"/>
              <a:gd name="connsiteY9" fmla="*/ 354260 h 354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26809" h="354260" extrusionOk="0">
                <a:moveTo>
                  <a:pt x="0" y="0"/>
                </a:moveTo>
                <a:cubicBezTo>
                  <a:pt x="151468" y="-22481"/>
                  <a:pt x="362685" y="36257"/>
                  <a:pt x="518377" y="35820"/>
                </a:cubicBezTo>
                <a:cubicBezTo>
                  <a:pt x="674069" y="35382"/>
                  <a:pt x="782510" y="55626"/>
                  <a:pt x="934219" y="64554"/>
                </a:cubicBezTo>
                <a:cubicBezTo>
                  <a:pt x="1085928" y="73483"/>
                  <a:pt x="1406349" y="157596"/>
                  <a:pt x="1606400" y="111001"/>
                </a:cubicBezTo>
                <a:cubicBezTo>
                  <a:pt x="1806451" y="64406"/>
                  <a:pt x="1999272" y="165545"/>
                  <a:pt x="2124778" y="146821"/>
                </a:cubicBezTo>
                <a:cubicBezTo>
                  <a:pt x="2250284" y="128097"/>
                  <a:pt x="2403144" y="169123"/>
                  <a:pt x="2643155" y="182641"/>
                </a:cubicBezTo>
                <a:cubicBezTo>
                  <a:pt x="2883166" y="196159"/>
                  <a:pt x="3026343" y="281640"/>
                  <a:pt x="3315336" y="229088"/>
                </a:cubicBezTo>
                <a:cubicBezTo>
                  <a:pt x="3604329" y="176536"/>
                  <a:pt x="3671535" y="300817"/>
                  <a:pt x="3782446" y="261365"/>
                </a:cubicBezTo>
                <a:cubicBezTo>
                  <a:pt x="3893357" y="221913"/>
                  <a:pt x="4140461" y="290622"/>
                  <a:pt x="4454627" y="307813"/>
                </a:cubicBezTo>
                <a:cubicBezTo>
                  <a:pt x="4768793" y="325004"/>
                  <a:pt x="4827997" y="394743"/>
                  <a:pt x="5126809" y="354260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107760B6-77A5-92A6-2B86-D749FBE97ACB}"/>
              </a:ext>
            </a:extLst>
          </p:cNvPr>
          <p:cNvSpPr txBox="1"/>
          <p:nvPr/>
        </p:nvSpPr>
        <p:spPr>
          <a:xfrm>
            <a:off x="3732562" y="867588"/>
            <a:ext cx="162401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Karla" pitchFamily="2" charset="77"/>
              </a:rPr>
              <a:t>Queue Evolution</a:t>
            </a:r>
          </a:p>
        </p:txBody>
      </p:sp>
      <p:sp>
        <p:nvSpPr>
          <p:cNvPr id="194" name="Freeform 193">
            <a:extLst>
              <a:ext uri="{FF2B5EF4-FFF2-40B4-BE49-F238E27FC236}">
                <a16:creationId xmlns:a16="http://schemas.microsoft.com/office/drawing/2014/main" id="{1C93A107-CA1D-49C2-8639-E490AC0EA7D5}"/>
              </a:ext>
            </a:extLst>
          </p:cNvPr>
          <p:cNvSpPr/>
          <p:nvPr/>
        </p:nvSpPr>
        <p:spPr>
          <a:xfrm rot="5079038">
            <a:off x="2869372" y="2363054"/>
            <a:ext cx="5099353" cy="354260"/>
          </a:xfrm>
          <a:custGeom>
            <a:avLst/>
            <a:gdLst>
              <a:gd name="connsiteX0" fmla="*/ 0 w 5099353"/>
              <a:gd name="connsiteY0" fmla="*/ 0 h 354260"/>
              <a:gd name="connsiteX1" fmla="*/ 515601 w 5099353"/>
              <a:gd name="connsiteY1" fmla="*/ 35820 h 354260"/>
              <a:gd name="connsiteX2" fmla="*/ 929215 w 5099353"/>
              <a:gd name="connsiteY2" fmla="*/ 64554 h 354260"/>
              <a:gd name="connsiteX3" fmla="*/ 1597797 w 5099353"/>
              <a:gd name="connsiteY3" fmla="*/ 111001 h 354260"/>
              <a:gd name="connsiteX4" fmla="*/ 2113399 w 5099353"/>
              <a:gd name="connsiteY4" fmla="*/ 146821 h 354260"/>
              <a:gd name="connsiteX5" fmla="*/ 2629000 w 5099353"/>
              <a:gd name="connsiteY5" fmla="*/ 182641 h 354260"/>
              <a:gd name="connsiteX6" fmla="*/ 3297582 w 5099353"/>
              <a:gd name="connsiteY6" fmla="*/ 229088 h 354260"/>
              <a:gd name="connsiteX7" fmla="*/ 3762189 w 5099353"/>
              <a:gd name="connsiteY7" fmla="*/ 261365 h 354260"/>
              <a:gd name="connsiteX8" fmla="*/ 4430771 w 5099353"/>
              <a:gd name="connsiteY8" fmla="*/ 307813 h 354260"/>
              <a:gd name="connsiteX9" fmla="*/ 5099353 w 5099353"/>
              <a:gd name="connsiteY9" fmla="*/ 354260 h 354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99353" h="354260" extrusionOk="0">
                <a:moveTo>
                  <a:pt x="0" y="0"/>
                </a:moveTo>
                <a:cubicBezTo>
                  <a:pt x="133057" y="-18346"/>
                  <a:pt x="302285" y="42823"/>
                  <a:pt x="515601" y="35820"/>
                </a:cubicBezTo>
                <a:cubicBezTo>
                  <a:pt x="728917" y="28817"/>
                  <a:pt x="803790" y="80105"/>
                  <a:pt x="929215" y="64554"/>
                </a:cubicBezTo>
                <a:cubicBezTo>
                  <a:pt x="1054640" y="49003"/>
                  <a:pt x="1312579" y="146782"/>
                  <a:pt x="1597797" y="111001"/>
                </a:cubicBezTo>
                <a:cubicBezTo>
                  <a:pt x="1883015" y="75220"/>
                  <a:pt x="1888064" y="153357"/>
                  <a:pt x="2113399" y="146821"/>
                </a:cubicBezTo>
                <a:cubicBezTo>
                  <a:pt x="2338734" y="140285"/>
                  <a:pt x="2403714" y="216080"/>
                  <a:pt x="2629000" y="182641"/>
                </a:cubicBezTo>
                <a:cubicBezTo>
                  <a:pt x="2854286" y="149202"/>
                  <a:pt x="2959570" y="275702"/>
                  <a:pt x="3297582" y="229088"/>
                </a:cubicBezTo>
                <a:cubicBezTo>
                  <a:pt x="3635594" y="182474"/>
                  <a:pt x="3606300" y="269857"/>
                  <a:pt x="3762189" y="261365"/>
                </a:cubicBezTo>
                <a:cubicBezTo>
                  <a:pt x="3918078" y="252873"/>
                  <a:pt x="4139643" y="329971"/>
                  <a:pt x="4430771" y="307813"/>
                </a:cubicBezTo>
                <a:cubicBezTo>
                  <a:pt x="4721899" y="285655"/>
                  <a:pt x="4779580" y="357921"/>
                  <a:pt x="5099353" y="354260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8A0E717C-946A-5B0A-EA52-AB938C854142}"/>
              </a:ext>
            </a:extLst>
          </p:cNvPr>
          <p:cNvSpPr txBox="1"/>
          <p:nvPr/>
        </p:nvSpPr>
        <p:spPr>
          <a:xfrm>
            <a:off x="5331301" y="762022"/>
            <a:ext cx="16240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Karla" pitchFamily="2" charset="77"/>
              </a:rPr>
              <a:t>Inverse Fourier Transforms</a:t>
            </a:r>
          </a:p>
        </p:txBody>
      </p:sp>
      <p:sp>
        <p:nvSpPr>
          <p:cNvPr id="196" name="Freeform 195">
            <a:extLst>
              <a:ext uri="{FF2B5EF4-FFF2-40B4-BE49-F238E27FC236}">
                <a16:creationId xmlns:a16="http://schemas.microsoft.com/office/drawing/2014/main" id="{D2E15B55-458B-C1E2-3523-8D41BF5840E3}"/>
              </a:ext>
            </a:extLst>
          </p:cNvPr>
          <p:cNvSpPr/>
          <p:nvPr/>
        </p:nvSpPr>
        <p:spPr>
          <a:xfrm rot="5079038">
            <a:off x="4404314" y="2414110"/>
            <a:ext cx="5138269" cy="354260"/>
          </a:xfrm>
          <a:custGeom>
            <a:avLst/>
            <a:gdLst>
              <a:gd name="connsiteX0" fmla="*/ 0 w 5138269"/>
              <a:gd name="connsiteY0" fmla="*/ 0 h 354260"/>
              <a:gd name="connsiteX1" fmla="*/ 519536 w 5138269"/>
              <a:gd name="connsiteY1" fmla="*/ 35820 h 354260"/>
              <a:gd name="connsiteX2" fmla="*/ 936307 w 5138269"/>
              <a:gd name="connsiteY2" fmla="*/ 64554 h 354260"/>
              <a:gd name="connsiteX3" fmla="*/ 1609991 w 5138269"/>
              <a:gd name="connsiteY3" fmla="*/ 111001 h 354260"/>
              <a:gd name="connsiteX4" fmla="*/ 2129527 w 5138269"/>
              <a:gd name="connsiteY4" fmla="*/ 146821 h 354260"/>
              <a:gd name="connsiteX5" fmla="*/ 2649063 w 5138269"/>
              <a:gd name="connsiteY5" fmla="*/ 182641 h 354260"/>
              <a:gd name="connsiteX6" fmla="*/ 3322747 w 5138269"/>
              <a:gd name="connsiteY6" fmla="*/ 229088 h 354260"/>
              <a:gd name="connsiteX7" fmla="*/ 3790901 w 5138269"/>
              <a:gd name="connsiteY7" fmla="*/ 261365 h 354260"/>
              <a:gd name="connsiteX8" fmla="*/ 4464585 w 5138269"/>
              <a:gd name="connsiteY8" fmla="*/ 307813 h 354260"/>
              <a:gd name="connsiteX9" fmla="*/ 5138269 w 5138269"/>
              <a:gd name="connsiteY9" fmla="*/ 354260 h 354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38269" h="354260" extrusionOk="0">
                <a:moveTo>
                  <a:pt x="0" y="0"/>
                </a:moveTo>
                <a:cubicBezTo>
                  <a:pt x="185938" y="1147"/>
                  <a:pt x="355543" y="38153"/>
                  <a:pt x="519536" y="35820"/>
                </a:cubicBezTo>
                <a:cubicBezTo>
                  <a:pt x="683529" y="33486"/>
                  <a:pt x="810774" y="63005"/>
                  <a:pt x="936307" y="64554"/>
                </a:cubicBezTo>
                <a:cubicBezTo>
                  <a:pt x="1061840" y="66104"/>
                  <a:pt x="1448254" y="141403"/>
                  <a:pt x="1609991" y="111001"/>
                </a:cubicBezTo>
                <a:cubicBezTo>
                  <a:pt x="1771728" y="80599"/>
                  <a:pt x="1938260" y="137268"/>
                  <a:pt x="2129527" y="146821"/>
                </a:cubicBezTo>
                <a:cubicBezTo>
                  <a:pt x="2320794" y="156374"/>
                  <a:pt x="2476344" y="213378"/>
                  <a:pt x="2649063" y="182641"/>
                </a:cubicBezTo>
                <a:cubicBezTo>
                  <a:pt x="2821782" y="151904"/>
                  <a:pt x="3162837" y="258432"/>
                  <a:pt x="3322747" y="229088"/>
                </a:cubicBezTo>
                <a:cubicBezTo>
                  <a:pt x="3482657" y="199744"/>
                  <a:pt x="3664153" y="300518"/>
                  <a:pt x="3790901" y="261365"/>
                </a:cubicBezTo>
                <a:cubicBezTo>
                  <a:pt x="3917649" y="222212"/>
                  <a:pt x="4324624" y="300762"/>
                  <a:pt x="4464585" y="307813"/>
                </a:cubicBezTo>
                <a:cubicBezTo>
                  <a:pt x="4604546" y="314864"/>
                  <a:pt x="4955001" y="354541"/>
                  <a:pt x="5138269" y="354260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3D0C778E-4299-4673-63BD-5E8AF7CA6F1F}"/>
              </a:ext>
            </a:extLst>
          </p:cNvPr>
          <p:cNvSpPr txBox="1"/>
          <p:nvPr/>
        </p:nvSpPr>
        <p:spPr>
          <a:xfrm>
            <a:off x="134767" y="1216678"/>
            <a:ext cx="162401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latin typeface="Karla" pitchFamily="2" charset="77"/>
              </a:rPr>
              <a:t>Matching Queue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F37E9A3C-4DBA-2AF9-FE14-CD5111670C39}"/>
              </a:ext>
            </a:extLst>
          </p:cNvPr>
          <p:cNvSpPr txBox="1"/>
          <p:nvPr/>
        </p:nvSpPr>
        <p:spPr>
          <a:xfrm>
            <a:off x="89665" y="3353078"/>
            <a:ext cx="162401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latin typeface="Karla" pitchFamily="2" charset="77"/>
              </a:rPr>
              <a:t>Load Balancing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C1F770E4-7D10-329D-6AAF-A5293189DF8E}"/>
              </a:ext>
            </a:extLst>
          </p:cNvPr>
          <p:cNvSpPr txBox="1"/>
          <p:nvPr/>
        </p:nvSpPr>
        <p:spPr>
          <a:xfrm>
            <a:off x="-83991" y="4822676"/>
            <a:ext cx="211395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latin typeface="Karla" pitchFamily="2" charset="77"/>
              </a:rPr>
              <a:t>Input Queued Switch</a:t>
            </a:r>
          </a:p>
        </p:txBody>
      </p:sp>
      <p:cxnSp>
        <p:nvCxnSpPr>
          <p:cNvPr id="204" name="Straight Connector 203">
            <a:extLst>
              <a:ext uri="{FF2B5EF4-FFF2-40B4-BE49-F238E27FC236}">
                <a16:creationId xmlns:a16="http://schemas.microsoft.com/office/drawing/2014/main" id="{0AB86E94-8BA9-71D6-4D5A-01D106FBCCD6}"/>
              </a:ext>
            </a:extLst>
          </p:cNvPr>
          <p:cNvCxnSpPr>
            <a:cxnSpLocks/>
          </p:cNvCxnSpPr>
          <p:nvPr/>
        </p:nvCxnSpPr>
        <p:spPr>
          <a:xfrm flipV="1">
            <a:off x="125623" y="1520309"/>
            <a:ext cx="8874466" cy="4146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43547CCE-691B-CC6D-8849-A8EDA6821425}"/>
              </a:ext>
            </a:extLst>
          </p:cNvPr>
          <p:cNvCxnSpPr>
            <a:cxnSpLocks/>
          </p:cNvCxnSpPr>
          <p:nvPr/>
        </p:nvCxnSpPr>
        <p:spPr>
          <a:xfrm flipV="1">
            <a:off x="129967" y="3831374"/>
            <a:ext cx="8874466" cy="4146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06">
            <a:extLst>
              <a:ext uri="{FF2B5EF4-FFF2-40B4-BE49-F238E27FC236}">
                <a16:creationId xmlns:a16="http://schemas.microsoft.com/office/drawing/2014/main" id="{2C379271-0125-5A0A-5979-98FB340681AE}"/>
              </a:ext>
            </a:extLst>
          </p:cNvPr>
          <p:cNvCxnSpPr>
            <a:cxnSpLocks/>
          </p:cNvCxnSpPr>
          <p:nvPr/>
        </p:nvCxnSpPr>
        <p:spPr>
          <a:xfrm>
            <a:off x="1941728" y="3036510"/>
            <a:ext cx="7036225" cy="0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>
            <a:extLst>
              <a:ext uri="{FF2B5EF4-FFF2-40B4-BE49-F238E27FC236}">
                <a16:creationId xmlns:a16="http://schemas.microsoft.com/office/drawing/2014/main" id="{CC281AA4-2EFF-4D77-EB5E-4E2F0A6C94BE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5441028" y="2250919"/>
            <a:ext cx="3518829" cy="0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2" name="TextBox 211">
                <a:extLst>
                  <a:ext uri="{FF2B5EF4-FFF2-40B4-BE49-F238E27FC236}">
                    <a16:creationId xmlns:a16="http://schemas.microsoft.com/office/drawing/2014/main" id="{AE4C8539-682C-1E44-EBDC-8F1F962DD20E}"/>
                  </a:ext>
                </a:extLst>
              </p:cNvPr>
              <p:cNvSpPr txBox="1"/>
              <p:nvPr/>
            </p:nvSpPr>
            <p:spPr>
              <a:xfrm>
                <a:off x="1902896" y="1914410"/>
                <a:ext cx="1760021" cy="7386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dirty="0">
                    <a:latin typeface="Karla" pitchFamily="2" charset="77"/>
                  </a:rPr>
                  <a:t>Many-Server-HT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</m:oMath>
                  </m:oMathPara>
                </a14:m>
                <a:endParaRPr lang="en-US" dirty="0">
                  <a:latin typeface="Karla" pitchFamily="2" charset="77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∈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1,∞</m:t>
                          </m:r>
                        </m:e>
                      </m:d>
                    </m:oMath>
                  </m:oMathPara>
                </a14:m>
                <a:endParaRPr lang="en-US" dirty="0">
                  <a:latin typeface="Karla" pitchFamily="2" charset="77"/>
                </a:endParaRPr>
              </a:p>
            </p:txBody>
          </p:sp>
        </mc:Choice>
        <mc:Fallback xmlns="">
          <p:sp>
            <p:nvSpPr>
              <p:cNvPr id="212" name="TextBox 211">
                <a:extLst>
                  <a:ext uri="{FF2B5EF4-FFF2-40B4-BE49-F238E27FC236}">
                    <a16:creationId xmlns:a16="http://schemas.microsoft.com/office/drawing/2014/main" id="{AE4C8539-682C-1E44-EBDC-8F1F962DD2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2896" y="1914410"/>
                <a:ext cx="1760021" cy="738664"/>
              </a:xfrm>
              <a:prstGeom prst="rect">
                <a:avLst/>
              </a:prstGeom>
              <a:blipFill>
                <a:blip r:embed="rId4"/>
                <a:stretch>
                  <a:fillRect t="-16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3" name="TextBox 212">
                <a:extLst>
                  <a:ext uri="{FF2B5EF4-FFF2-40B4-BE49-F238E27FC236}">
                    <a16:creationId xmlns:a16="http://schemas.microsoft.com/office/drawing/2014/main" id="{27875D78-87FC-8E97-5689-7398E4E9117A}"/>
                  </a:ext>
                </a:extLst>
              </p:cNvPr>
              <p:cNvSpPr txBox="1"/>
              <p:nvPr/>
            </p:nvSpPr>
            <p:spPr>
              <a:xfrm>
                <a:off x="1912954" y="3080803"/>
                <a:ext cx="1760021" cy="7386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dirty="0">
                    <a:latin typeface="Karla" pitchFamily="2" charset="77"/>
                  </a:rPr>
                  <a:t>Abandonments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𝛾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→0</m:t>
                      </m:r>
                    </m:oMath>
                  </m:oMathPara>
                </a14:m>
                <a:endParaRPr lang="en-US" dirty="0">
                  <a:latin typeface="Karla" pitchFamily="2" charset="77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/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→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−∞,∞</m:t>
                          </m:r>
                        </m:e>
                      </m:d>
                    </m:oMath>
                  </m:oMathPara>
                </a14:m>
                <a:endParaRPr lang="en-US" dirty="0">
                  <a:latin typeface="Karla" pitchFamily="2" charset="77"/>
                </a:endParaRPr>
              </a:p>
            </p:txBody>
          </p:sp>
        </mc:Choice>
        <mc:Fallback xmlns="">
          <p:sp>
            <p:nvSpPr>
              <p:cNvPr id="213" name="TextBox 212">
                <a:extLst>
                  <a:ext uri="{FF2B5EF4-FFF2-40B4-BE49-F238E27FC236}">
                    <a16:creationId xmlns:a16="http://schemas.microsoft.com/office/drawing/2014/main" id="{27875D78-87FC-8E97-5689-7398E4E911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2954" y="3080803"/>
                <a:ext cx="1760021" cy="738664"/>
              </a:xfrm>
              <a:prstGeom prst="rect">
                <a:avLst/>
              </a:prstGeom>
              <a:blipFill>
                <a:blip r:embed="rId5"/>
                <a:stretch>
                  <a:fillRect t="-1695" b="-33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5" name="TextBox 214">
                <a:extLst>
                  <a:ext uri="{FF2B5EF4-FFF2-40B4-BE49-F238E27FC236}">
                    <a16:creationId xmlns:a16="http://schemas.microsoft.com/office/drawing/2014/main" id="{4C152DB2-29DE-558D-19BA-E2E7E1006582}"/>
                  </a:ext>
                </a:extLst>
              </p:cNvPr>
              <p:cNvSpPr txBox="1"/>
              <p:nvPr/>
            </p:nvSpPr>
            <p:spPr>
              <a:xfrm>
                <a:off x="1912954" y="4050088"/>
                <a:ext cx="1760021" cy="7386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dirty="0">
                    <a:latin typeface="Karla" pitchFamily="2" charset="77"/>
                  </a:rPr>
                  <a:t>Large Deviations</a:t>
                </a:r>
              </a:p>
              <a:p>
                <a:pPr algn="ctr"/>
                <a:r>
                  <a:rPr lang="en-US" dirty="0">
                    <a:latin typeface="Karla" pitchFamily="2" charset="77"/>
                  </a:rPr>
                  <a:t>Super Slowdown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𝛼</m:t>
                          </m:r>
                        </m:sup>
                      </m:sSup>
                    </m:oMath>
                  </m:oMathPara>
                </a14:m>
                <a:endParaRPr lang="en-US" dirty="0">
                  <a:latin typeface="Karla" pitchFamily="2" charset="77"/>
                </a:endParaRPr>
              </a:p>
            </p:txBody>
          </p:sp>
        </mc:Choice>
        <mc:Fallback xmlns="">
          <p:sp>
            <p:nvSpPr>
              <p:cNvPr id="215" name="TextBox 214">
                <a:extLst>
                  <a:ext uri="{FF2B5EF4-FFF2-40B4-BE49-F238E27FC236}">
                    <a16:creationId xmlns:a16="http://schemas.microsoft.com/office/drawing/2014/main" id="{4C152DB2-29DE-558D-19BA-E2E7E10065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2954" y="4050088"/>
                <a:ext cx="1760021" cy="73866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6" name="TextBox 215">
            <a:extLst>
              <a:ext uri="{FF2B5EF4-FFF2-40B4-BE49-F238E27FC236}">
                <a16:creationId xmlns:a16="http://schemas.microsoft.com/office/drawing/2014/main" id="{99887469-E941-5E42-E87E-C6FB65807C33}"/>
              </a:ext>
            </a:extLst>
          </p:cNvPr>
          <p:cNvSpPr txBox="1"/>
          <p:nvPr/>
        </p:nvSpPr>
        <p:spPr>
          <a:xfrm>
            <a:off x="3702433" y="2059962"/>
            <a:ext cx="16240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Karla" pitchFamily="2" charset="77"/>
              </a:rPr>
              <a:t>1-D State Space Collapse</a:t>
            </a: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61D1DAC8-4036-0BD1-C6AC-55ECDDD419E5}"/>
              </a:ext>
            </a:extLst>
          </p:cNvPr>
          <p:cNvSpPr txBox="1"/>
          <p:nvPr/>
        </p:nvSpPr>
        <p:spPr>
          <a:xfrm>
            <a:off x="3709249" y="3171234"/>
            <a:ext cx="16240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Karla" pitchFamily="2" charset="77"/>
              </a:rPr>
              <a:t>1-D State Space Collapse (Weak)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8" name="TextBox 217">
                <a:extLst>
                  <a:ext uri="{FF2B5EF4-FFF2-40B4-BE49-F238E27FC236}">
                    <a16:creationId xmlns:a16="http://schemas.microsoft.com/office/drawing/2014/main" id="{DAD45302-BCE8-5D0B-AB4B-E645B7386338}"/>
                  </a:ext>
                </a:extLst>
              </p:cNvPr>
              <p:cNvSpPr txBox="1"/>
              <p:nvPr/>
            </p:nvSpPr>
            <p:spPr>
              <a:xfrm>
                <a:off x="3755194" y="4169763"/>
                <a:ext cx="162401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d>
                      <m:dPr>
                        <m:ctrlPr>
                          <a:rPr lang="en-US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b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b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r>
                  <a:rPr lang="en-US" b="1" dirty="0">
                    <a:solidFill>
                      <a:schemeClr val="accent4">
                        <a:lumMod val="75000"/>
                      </a:schemeClr>
                    </a:solidFill>
                    <a:latin typeface="Karla" pitchFamily="2" charset="77"/>
                  </a:rPr>
                  <a:t>-D State Space Collapse</a:t>
                </a:r>
              </a:p>
            </p:txBody>
          </p:sp>
        </mc:Choice>
        <mc:Fallback xmlns="">
          <p:sp>
            <p:nvSpPr>
              <p:cNvPr id="218" name="TextBox 217">
                <a:extLst>
                  <a:ext uri="{FF2B5EF4-FFF2-40B4-BE49-F238E27FC236}">
                    <a16:creationId xmlns:a16="http://schemas.microsoft.com/office/drawing/2014/main" id="{DAD45302-BCE8-5D0B-AB4B-E645B73863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5194" y="4169763"/>
                <a:ext cx="1624011" cy="523220"/>
              </a:xfrm>
              <a:prstGeom prst="rect">
                <a:avLst/>
              </a:prstGeom>
              <a:blipFill>
                <a:blip r:embed="rId7"/>
                <a:stretch>
                  <a:fillRect t="-2381" r="-775"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9" name="TextBox 218">
            <a:extLst>
              <a:ext uri="{FF2B5EF4-FFF2-40B4-BE49-F238E27FC236}">
                <a16:creationId xmlns:a16="http://schemas.microsoft.com/office/drawing/2014/main" id="{32F41597-6997-5C7F-0690-0E153226163D}"/>
              </a:ext>
            </a:extLst>
          </p:cNvPr>
          <p:cNvSpPr txBox="1"/>
          <p:nvPr/>
        </p:nvSpPr>
        <p:spPr>
          <a:xfrm>
            <a:off x="5303869" y="1712685"/>
            <a:ext cx="162401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Karla" pitchFamily="2" charset="77"/>
              </a:rPr>
              <a:t>Direct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AC6569A7-195F-FB5D-0384-97602623B0A6}"/>
              </a:ext>
            </a:extLst>
          </p:cNvPr>
          <p:cNvSpPr txBox="1"/>
          <p:nvPr/>
        </p:nvSpPr>
        <p:spPr>
          <a:xfrm>
            <a:off x="5387589" y="3184502"/>
            <a:ext cx="16240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Karla" pitchFamily="2" charset="77"/>
              </a:rPr>
              <a:t>Differential Equation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139E6A02-D96F-E72A-5966-092B09E61639}"/>
              </a:ext>
            </a:extLst>
          </p:cNvPr>
          <p:cNvSpPr txBox="1"/>
          <p:nvPr/>
        </p:nvSpPr>
        <p:spPr>
          <a:xfrm>
            <a:off x="5352530" y="2363158"/>
            <a:ext cx="16240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Karla" pitchFamily="2" charset="77"/>
              </a:rPr>
              <a:t>Tight Pre-limit analysis</a:t>
            </a:r>
          </a:p>
        </p:txBody>
      </p:sp>
      <p:sp>
        <p:nvSpPr>
          <p:cNvPr id="222" name="TextBox 221">
            <a:extLst>
              <a:ext uri="{FF2B5EF4-FFF2-40B4-BE49-F238E27FC236}">
                <a16:creationId xmlns:a16="http://schemas.microsoft.com/office/drawing/2014/main" id="{C4A31922-9F4B-1E58-5313-39299F01FD2F}"/>
              </a:ext>
            </a:extLst>
          </p:cNvPr>
          <p:cNvSpPr txBox="1"/>
          <p:nvPr/>
        </p:nvSpPr>
        <p:spPr>
          <a:xfrm>
            <a:off x="5417197" y="4043604"/>
            <a:ext cx="162401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Karla" pitchFamily="2" charset="77"/>
              </a:rPr>
              <a:t>Guess + Uniqueness [Conjecture]</a:t>
            </a:r>
          </a:p>
        </p:txBody>
      </p: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2574E7AA-D5CF-A027-3258-AABE1E1EC5E3}"/>
              </a:ext>
            </a:extLst>
          </p:cNvPr>
          <p:cNvGrpSpPr/>
          <p:nvPr/>
        </p:nvGrpSpPr>
        <p:grpSpPr>
          <a:xfrm>
            <a:off x="7629867" y="1658075"/>
            <a:ext cx="767050" cy="449886"/>
            <a:chOff x="12531842" y="4586879"/>
            <a:chExt cx="3518850" cy="1416075"/>
          </a:xfrm>
        </p:grpSpPr>
        <p:pic>
          <p:nvPicPr>
            <p:cNvPr id="224" name="Picture 223">
              <a:extLst>
                <a:ext uri="{FF2B5EF4-FFF2-40B4-BE49-F238E27FC236}">
                  <a16:creationId xmlns:a16="http://schemas.microsoft.com/office/drawing/2014/main" id="{80146A64-F375-E1EA-F02F-48EEF786CAB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flipH="1">
              <a:off x="12723180" y="4784787"/>
              <a:ext cx="3327512" cy="995991"/>
            </a:xfrm>
            <a:prstGeom prst="rect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cxnSp>
          <p:nvCxnSpPr>
            <p:cNvPr id="225" name="Straight Connector 224">
              <a:extLst>
                <a:ext uri="{FF2B5EF4-FFF2-40B4-BE49-F238E27FC236}">
                  <a16:creationId xmlns:a16="http://schemas.microsoft.com/office/drawing/2014/main" id="{50F50167-40B6-E703-F959-9BA6554A70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31842" y="4586879"/>
              <a:ext cx="3480038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>
              <a:extLst>
                <a:ext uri="{FF2B5EF4-FFF2-40B4-BE49-F238E27FC236}">
                  <a16:creationId xmlns:a16="http://schemas.microsoft.com/office/drawing/2014/main" id="{AF067CFC-2C50-3C6C-FD3C-BBEEB5FE0C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31842" y="4586879"/>
              <a:ext cx="0" cy="141607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>
              <a:extLst>
                <a:ext uri="{FF2B5EF4-FFF2-40B4-BE49-F238E27FC236}">
                  <a16:creationId xmlns:a16="http://schemas.microsoft.com/office/drawing/2014/main" id="{3AA1B7BE-FD0C-DE0C-3FA0-1500B79D40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31842" y="6002954"/>
              <a:ext cx="3480038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8" name="Group 227">
            <a:extLst>
              <a:ext uri="{FF2B5EF4-FFF2-40B4-BE49-F238E27FC236}">
                <a16:creationId xmlns:a16="http://schemas.microsoft.com/office/drawing/2014/main" id="{2763EE18-C2FF-BAE9-14B2-3506E8E2A7F4}"/>
              </a:ext>
            </a:extLst>
          </p:cNvPr>
          <p:cNvGrpSpPr/>
          <p:nvPr/>
        </p:nvGrpSpPr>
        <p:grpSpPr>
          <a:xfrm>
            <a:off x="7321147" y="3238750"/>
            <a:ext cx="1624011" cy="396788"/>
            <a:chOff x="6756660" y="7856870"/>
            <a:chExt cx="2964197" cy="410830"/>
          </a:xfrm>
        </p:grpSpPr>
        <p:grpSp>
          <p:nvGrpSpPr>
            <p:cNvPr id="229" name="Group 228">
              <a:extLst>
                <a:ext uri="{FF2B5EF4-FFF2-40B4-BE49-F238E27FC236}">
                  <a16:creationId xmlns:a16="http://schemas.microsoft.com/office/drawing/2014/main" id="{A3351203-61FD-DA67-046D-754288281C90}"/>
                </a:ext>
              </a:extLst>
            </p:cNvPr>
            <p:cNvGrpSpPr/>
            <p:nvPr/>
          </p:nvGrpSpPr>
          <p:grpSpPr>
            <a:xfrm>
              <a:off x="6756660" y="7857689"/>
              <a:ext cx="1396740" cy="410011"/>
              <a:chOff x="6996787" y="7397280"/>
              <a:chExt cx="3037127" cy="891544"/>
            </a:xfrm>
          </p:grpSpPr>
          <p:cxnSp>
            <p:nvCxnSpPr>
              <p:cNvPr id="235" name="Straight Connector 234">
                <a:extLst>
                  <a:ext uri="{FF2B5EF4-FFF2-40B4-BE49-F238E27FC236}">
                    <a16:creationId xmlns:a16="http://schemas.microsoft.com/office/drawing/2014/main" id="{F93B16F7-C305-8BDA-4051-577F05D7D84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96787" y="7397280"/>
                <a:ext cx="2959167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D6647C40-6F8A-EA7E-3098-99301CACDD9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96787" y="8288823"/>
                <a:ext cx="2959167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id="{76ECB041-0689-461B-2961-BF6C572BA6B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96787" y="7397280"/>
                <a:ext cx="0" cy="891544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38" name="Picture 237" descr="Shape, icon&#10;&#10;Description automatically generated">
                <a:extLst>
                  <a:ext uri="{FF2B5EF4-FFF2-40B4-BE49-F238E27FC236}">
                    <a16:creationId xmlns:a16="http://schemas.microsoft.com/office/drawing/2014/main" id="{7FBC9ED4-4ADC-34B0-C72D-A5A26591BDB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l="27570" b="5475"/>
              <a:stretch/>
            </p:blipFill>
            <p:spPr>
              <a:xfrm flipH="1">
                <a:off x="7143496" y="7476963"/>
                <a:ext cx="2890418" cy="707009"/>
              </a:xfrm>
              <a:prstGeom prst="rect">
                <a:avLst/>
              </a:prstGeom>
              <a:scene3d>
                <a:camera prst="orthographicFront">
                  <a:rot lat="0" lon="10800000" rev="0"/>
                </a:camera>
                <a:lightRig rig="threePt" dir="t"/>
              </a:scene3d>
            </p:spPr>
          </p:pic>
        </p:grpSp>
        <p:grpSp>
          <p:nvGrpSpPr>
            <p:cNvPr id="230" name="Group 229">
              <a:extLst>
                <a:ext uri="{FF2B5EF4-FFF2-40B4-BE49-F238E27FC236}">
                  <a16:creationId xmlns:a16="http://schemas.microsoft.com/office/drawing/2014/main" id="{7F42FEF0-21B5-7049-8C65-E2C4575D500B}"/>
                </a:ext>
              </a:extLst>
            </p:cNvPr>
            <p:cNvGrpSpPr/>
            <p:nvPr/>
          </p:nvGrpSpPr>
          <p:grpSpPr>
            <a:xfrm>
              <a:off x="8430617" y="7856870"/>
              <a:ext cx="1290240" cy="396232"/>
              <a:chOff x="14322592" y="3245368"/>
              <a:chExt cx="3087767" cy="948252"/>
            </a:xfrm>
          </p:grpSpPr>
          <p:pic>
            <p:nvPicPr>
              <p:cNvPr id="233" name="Picture 232">
                <a:extLst>
                  <a:ext uri="{FF2B5EF4-FFF2-40B4-BE49-F238E27FC236}">
                    <a16:creationId xmlns:a16="http://schemas.microsoft.com/office/drawing/2014/main" id="{E6A58C2F-C88B-88AB-E4C5-C3F61C3C4C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4322592" y="3245368"/>
                <a:ext cx="2898609" cy="867714"/>
              </a:xfrm>
              <a:prstGeom prst="rect">
                <a:avLst/>
              </a:prstGeom>
            </p:spPr>
          </p:pic>
          <p:cxnSp>
            <p:nvCxnSpPr>
              <p:cNvPr id="234" name="Straight Connector 233">
                <a:extLst>
                  <a:ext uri="{FF2B5EF4-FFF2-40B4-BE49-F238E27FC236}">
                    <a16:creationId xmlns:a16="http://schemas.microsoft.com/office/drawing/2014/main" id="{B7F6B26D-2302-1D70-C05D-C6B8206B44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344772" y="4193620"/>
                <a:ext cx="3065587" cy="0"/>
              </a:xfrm>
              <a:prstGeom prst="line">
                <a:avLst/>
              </a:prstGeom>
              <a:ln w="222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9" name="Group 238">
            <a:extLst>
              <a:ext uri="{FF2B5EF4-FFF2-40B4-BE49-F238E27FC236}">
                <a16:creationId xmlns:a16="http://schemas.microsoft.com/office/drawing/2014/main" id="{0B55E0EB-2A43-9A5F-CEE0-A998CFF2FE1F}"/>
              </a:ext>
            </a:extLst>
          </p:cNvPr>
          <p:cNvGrpSpPr/>
          <p:nvPr/>
        </p:nvGrpSpPr>
        <p:grpSpPr>
          <a:xfrm>
            <a:off x="7637041" y="2315127"/>
            <a:ext cx="815105" cy="646062"/>
            <a:chOff x="2819400" y="6829564"/>
            <a:chExt cx="4033918" cy="2805516"/>
          </a:xfrm>
        </p:grpSpPr>
        <p:pic>
          <p:nvPicPr>
            <p:cNvPr id="240" name="Picture 239" descr="A picture containing screenshot, line, design&#10;&#10;Description automatically generated">
              <a:extLst>
                <a:ext uri="{FF2B5EF4-FFF2-40B4-BE49-F238E27FC236}">
                  <a16:creationId xmlns:a16="http://schemas.microsoft.com/office/drawing/2014/main" id="{9B7A6C58-E9C1-7891-F6F9-1A1BE073E3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581"/>
            <a:stretch/>
          </p:blipFill>
          <p:spPr>
            <a:xfrm>
              <a:off x="2819400" y="6829564"/>
              <a:ext cx="4023250" cy="1742936"/>
            </a:xfrm>
            <a:prstGeom prst="rect">
              <a:avLst/>
            </a:prstGeom>
          </p:spPr>
        </p:pic>
        <p:cxnSp>
          <p:nvCxnSpPr>
            <p:cNvPr id="241" name="Straight Connector 240">
              <a:extLst>
                <a:ext uri="{FF2B5EF4-FFF2-40B4-BE49-F238E27FC236}">
                  <a16:creationId xmlns:a16="http://schemas.microsoft.com/office/drawing/2014/main" id="{E0B23AC0-C093-6FA6-888C-22EBBF618FBB}"/>
                </a:ext>
              </a:extLst>
            </p:cNvPr>
            <p:cNvCxnSpPr>
              <a:cxnSpLocks/>
            </p:cNvCxnSpPr>
            <p:nvPr/>
          </p:nvCxnSpPr>
          <p:spPr>
            <a:xfrm>
              <a:off x="2819400" y="8572500"/>
              <a:ext cx="4023250" cy="0"/>
            </a:xfrm>
            <a:prstGeom prst="line">
              <a:avLst/>
            </a:prstGeom>
            <a:ln w="38100">
              <a:solidFill>
                <a:srgbClr val="9437F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:a16="http://schemas.microsoft.com/office/drawing/2014/main" id="{CB4E77DC-4B62-3FFC-66F5-E86794C98D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30068" y="6829564"/>
              <a:ext cx="0" cy="2805516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:a16="http://schemas.microsoft.com/office/drawing/2014/main" id="{EDC3A4E5-A41A-8ACE-C87D-C6E8895C51BB}"/>
                </a:ext>
              </a:extLst>
            </p:cNvPr>
            <p:cNvCxnSpPr>
              <a:cxnSpLocks/>
            </p:cNvCxnSpPr>
            <p:nvPr/>
          </p:nvCxnSpPr>
          <p:spPr>
            <a:xfrm>
              <a:off x="2830068" y="9105900"/>
              <a:ext cx="4023250" cy="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4" name="Group 243">
            <a:extLst>
              <a:ext uri="{FF2B5EF4-FFF2-40B4-BE49-F238E27FC236}">
                <a16:creationId xmlns:a16="http://schemas.microsoft.com/office/drawing/2014/main" id="{4D80D62C-7EE3-9A6F-9B9D-A6E3D593A43D}"/>
              </a:ext>
            </a:extLst>
          </p:cNvPr>
          <p:cNvGrpSpPr/>
          <p:nvPr/>
        </p:nvGrpSpPr>
        <p:grpSpPr>
          <a:xfrm>
            <a:off x="7176155" y="4026559"/>
            <a:ext cx="1912954" cy="565503"/>
            <a:chOff x="3874857" y="4838700"/>
            <a:chExt cx="8091335" cy="2097187"/>
          </a:xfrm>
        </p:grpSpPr>
        <p:sp>
          <p:nvSpPr>
            <p:cNvPr id="245" name="Rounded Rectangle 244">
              <a:extLst>
                <a:ext uri="{FF2B5EF4-FFF2-40B4-BE49-F238E27FC236}">
                  <a16:creationId xmlns:a16="http://schemas.microsoft.com/office/drawing/2014/main" id="{CC62E947-F463-4403-51EF-943833A68E69}"/>
                </a:ext>
              </a:extLst>
            </p:cNvPr>
            <p:cNvSpPr/>
            <p:nvPr/>
          </p:nvSpPr>
          <p:spPr>
            <a:xfrm>
              <a:off x="9933076" y="5044124"/>
              <a:ext cx="1807871" cy="1692088"/>
            </a:xfrm>
            <a:prstGeom prst="roundRect">
              <a:avLst>
                <a:gd name="adj" fmla="val 5684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FDD0BA7C-27B6-FEF0-C621-48441B2774E2}"/>
                </a:ext>
              </a:extLst>
            </p:cNvPr>
            <p:cNvCxnSpPr/>
            <p:nvPr/>
          </p:nvCxnSpPr>
          <p:spPr>
            <a:xfrm flipH="1">
              <a:off x="3874857" y="4846573"/>
              <a:ext cx="36697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8C96AF2D-A314-3901-FD5E-BFDB6C7F2389}"/>
                </a:ext>
              </a:extLst>
            </p:cNvPr>
            <p:cNvCxnSpPr/>
            <p:nvPr/>
          </p:nvCxnSpPr>
          <p:spPr>
            <a:xfrm>
              <a:off x="3874857" y="4838700"/>
              <a:ext cx="0" cy="206858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808774FE-A7B9-E896-BF7C-B5875F571B23}"/>
                </a:ext>
              </a:extLst>
            </p:cNvPr>
            <p:cNvCxnSpPr/>
            <p:nvPr/>
          </p:nvCxnSpPr>
          <p:spPr>
            <a:xfrm flipH="1">
              <a:off x="3874857" y="6899407"/>
              <a:ext cx="36697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>
              <a:extLst>
                <a:ext uri="{FF2B5EF4-FFF2-40B4-BE49-F238E27FC236}">
                  <a16:creationId xmlns:a16="http://schemas.microsoft.com/office/drawing/2014/main" id="{988E0C9A-0C59-00FD-8F30-6775362FD120}"/>
                </a:ext>
              </a:extLst>
            </p:cNvPr>
            <p:cNvCxnSpPr/>
            <p:nvPr/>
          </p:nvCxnSpPr>
          <p:spPr>
            <a:xfrm rot="10800000" flipH="1">
              <a:off x="5762822" y="6905489"/>
              <a:ext cx="36695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>
              <a:extLst>
                <a:ext uri="{FF2B5EF4-FFF2-40B4-BE49-F238E27FC236}">
                  <a16:creationId xmlns:a16="http://schemas.microsoft.com/office/drawing/2014/main" id="{6E7C575E-7F44-4812-DE9F-6CAC22D28819}"/>
                </a:ext>
              </a:extLst>
            </p:cNvPr>
            <p:cNvCxnSpPr/>
            <p:nvPr/>
          </p:nvCxnSpPr>
          <p:spPr>
            <a:xfrm rot="10800000">
              <a:off x="6129778" y="4844782"/>
              <a:ext cx="0" cy="206858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>
              <a:extLst>
                <a:ext uri="{FF2B5EF4-FFF2-40B4-BE49-F238E27FC236}">
                  <a16:creationId xmlns:a16="http://schemas.microsoft.com/office/drawing/2014/main" id="{60573DF4-0EC3-5943-4EF4-D5F217539158}"/>
                </a:ext>
              </a:extLst>
            </p:cNvPr>
            <p:cNvCxnSpPr/>
            <p:nvPr/>
          </p:nvCxnSpPr>
          <p:spPr>
            <a:xfrm rot="10800000" flipH="1">
              <a:off x="5762822" y="4852655"/>
              <a:ext cx="36695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2" name="Rounded Rectangle 251">
              <a:extLst>
                <a:ext uri="{FF2B5EF4-FFF2-40B4-BE49-F238E27FC236}">
                  <a16:creationId xmlns:a16="http://schemas.microsoft.com/office/drawing/2014/main" id="{6DF444BF-B797-0E27-CE21-97927C12CA1C}"/>
                </a:ext>
              </a:extLst>
            </p:cNvPr>
            <p:cNvSpPr/>
            <p:nvPr/>
          </p:nvSpPr>
          <p:spPr>
            <a:xfrm>
              <a:off x="4068331" y="5024305"/>
              <a:ext cx="1807871" cy="484959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53" name="Rounded Rectangle 252">
              <a:extLst>
                <a:ext uri="{FF2B5EF4-FFF2-40B4-BE49-F238E27FC236}">
                  <a16:creationId xmlns:a16="http://schemas.microsoft.com/office/drawing/2014/main" id="{DA3F28D6-4641-F0AC-08D3-1CF6511C98C8}"/>
                </a:ext>
              </a:extLst>
            </p:cNvPr>
            <p:cNvSpPr/>
            <p:nvPr/>
          </p:nvSpPr>
          <p:spPr>
            <a:xfrm>
              <a:off x="4074677" y="5633475"/>
              <a:ext cx="1795178" cy="484959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54" name="Rounded Rectangle 253">
              <a:extLst>
                <a:ext uri="{FF2B5EF4-FFF2-40B4-BE49-F238E27FC236}">
                  <a16:creationId xmlns:a16="http://schemas.microsoft.com/office/drawing/2014/main" id="{9867E850-08DE-2B21-F95A-11DF3D8C791D}"/>
                </a:ext>
              </a:extLst>
            </p:cNvPr>
            <p:cNvSpPr/>
            <p:nvPr/>
          </p:nvSpPr>
          <p:spPr>
            <a:xfrm>
              <a:off x="4085248" y="6240009"/>
              <a:ext cx="1774036" cy="484959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cxnSp>
          <p:nvCxnSpPr>
            <p:cNvPr id="255" name="Straight Connector 254">
              <a:extLst>
                <a:ext uri="{FF2B5EF4-FFF2-40B4-BE49-F238E27FC236}">
                  <a16:creationId xmlns:a16="http://schemas.microsoft.com/office/drawing/2014/main" id="{C8779B2C-8DEE-8044-813D-C731D27DCEA2}"/>
                </a:ext>
              </a:extLst>
            </p:cNvPr>
            <p:cNvCxnSpPr/>
            <p:nvPr/>
          </p:nvCxnSpPr>
          <p:spPr>
            <a:xfrm flipH="1">
              <a:off x="6665483" y="4855144"/>
              <a:ext cx="36697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Straight Connector 255">
              <a:extLst>
                <a:ext uri="{FF2B5EF4-FFF2-40B4-BE49-F238E27FC236}">
                  <a16:creationId xmlns:a16="http://schemas.microsoft.com/office/drawing/2014/main" id="{A0187B36-FD0E-0D68-3253-4E4DC67FB939}"/>
                </a:ext>
              </a:extLst>
            </p:cNvPr>
            <p:cNvCxnSpPr/>
            <p:nvPr/>
          </p:nvCxnSpPr>
          <p:spPr>
            <a:xfrm>
              <a:off x="6665483" y="4847271"/>
              <a:ext cx="0" cy="206858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>
              <a:extLst>
                <a:ext uri="{FF2B5EF4-FFF2-40B4-BE49-F238E27FC236}">
                  <a16:creationId xmlns:a16="http://schemas.microsoft.com/office/drawing/2014/main" id="{BDAE0167-1BB5-F61C-E5E6-910F7F2B462E}"/>
                </a:ext>
              </a:extLst>
            </p:cNvPr>
            <p:cNvCxnSpPr/>
            <p:nvPr/>
          </p:nvCxnSpPr>
          <p:spPr>
            <a:xfrm flipH="1">
              <a:off x="6665483" y="6907978"/>
              <a:ext cx="36697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>
              <a:extLst>
                <a:ext uri="{FF2B5EF4-FFF2-40B4-BE49-F238E27FC236}">
                  <a16:creationId xmlns:a16="http://schemas.microsoft.com/office/drawing/2014/main" id="{FAF72374-3410-4253-AA61-36BBA0384A95}"/>
                </a:ext>
              </a:extLst>
            </p:cNvPr>
            <p:cNvCxnSpPr/>
            <p:nvPr/>
          </p:nvCxnSpPr>
          <p:spPr>
            <a:xfrm rot="10800000" flipH="1">
              <a:off x="8553447" y="6914059"/>
              <a:ext cx="36695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>
              <a:extLst>
                <a:ext uri="{FF2B5EF4-FFF2-40B4-BE49-F238E27FC236}">
                  <a16:creationId xmlns:a16="http://schemas.microsoft.com/office/drawing/2014/main" id="{5435183C-07F1-8F48-154D-2570019FBFD6}"/>
                </a:ext>
              </a:extLst>
            </p:cNvPr>
            <p:cNvCxnSpPr/>
            <p:nvPr/>
          </p:nvCxnSpPr>
          <p:spPr>
            <a:xfrm rot="10800000">
              <a:off x="8920404" y="4853352"/>
              <a:ext cx="0" cy="206858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>
              <a:extLst>
                <a:ext uri="{FF2B5EF4-FFF2-40B4-BE49-F238E27FC236}">
                  <a16:creationId xmlns:a16="http://schemas.microsoft.com/office/drawing/2014/main" id="{36ABF9BC-2A28-8B77-AEFB-991FEC30E355}"/>
                </a:ext>
              </a:extLst>
            </p:cNvPr>
            <p:cNvCxnSpPr/>
            <p:nvPr/>
          </p:nvCxnSpPr>
          <p:spPr>
            <a:xfrm rot="10800000" flipH="1">
              <a:off x="8553447" y="4861225"/>
              <a:ext cx="36695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1" name="Rounded Rectangle 260">
              <a:extLst>
                <a:ext uri="{FF2B5EF4-FFF2-40B4-BE49-F238E27FC236}">
                  <a16:creationId xmlns:a16="http://schemas.microsoft.com/office/drawing/2014/main" id="{AC1F9E68-9D1F-1F94-0429-599052B0FF8A}"/>
                </a:ext>
              </a:extLst>
            </p:cNvPr>
            <p:cNvSpPr/>
            <p:nvPr/>
          </p:nvSpPr>
          <p:spPr>
            <a:xfrm rot="5400000">
              <a:off x="6186900" y="5630967"/>
              <a:ext cx="1807871" cy="484959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62" name="Rounded Rectangle 261">
              <a:extLst>
                <a:ext uri="{FF2B5EF4-FFF2-40B4-BE49-F238E27FC236}">
                  <a16:creationId xmlns:a16="http://schemas.microsoft.com/office/drawing/2014/main" id="{36DCF360-4C09-B988-626B-CF026F8964D1}"/>
                </a:ext>
              </a:extLst>
            </p:cNvPr>
            <p:cNvSpPr/>
            <p:nvPr/>
          </p:nvSpPr>
          <p:spPr>
            <a:xfrm rot="5400000">
              <a:off x="6871647" y="5630967"/>
              <a:ext cx="1795179" cy="484959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63" name="Rounded Rectangle 262">
              <a:extLst>
                <a:ext uri="{FF2B5EF4-FFF2-40B4-BE49-F238E27FC236}">
                  <a16:creationId xmlns:a16="http://schemas.microsoft.com/office/drawing/2014/main" id="{38298420-D7C2-6711-3F9A-3FA0EDC630BC}"/>
                </a:ext>
              </a:extLst>
            </p:cNvPr>
            <p:cNvSpPr/>
            <p:nvPr/>
          </p:nvSpPr>
          <p:spPr>
            <a:xfrm rot="5400000">
              <a:off x="7565662" y="5630967"/>
              <a:ext cx="1774036" cy="484959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4" name="TextBox 263">
                  <a:extLst>
                    <a:ext uri="{FF2B5EF4-FFF2-40B4-BE49-F238E27FC236}">
                      <a16:creationId xmlns:a16="http://schemas.microsoft.com/office/drawing/2014/main" id="{6695A61B-B9C4-10EA-572E-51BC8012A146}"/>
                    </a:ext>
                  </a:extLst>
                </p:cNvPr>
                <p:cNvSpPr txBox="1"/>
                <p:nvPr/>
              </p:nvSpPr>
              <p:spPr>
                <a:xfrm>
                  <a:off x="6084500" y="5717311"/>
                  <a:ext cx="501743" cy="51362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900" i="1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en-US" sz="900" dirty="0"/>
                </a:p>
              </p:txBody>
            </p:sp>
          </mc:Choice>
          <mc:Fallback xmlns="">
            <p:sp>
              <p:nvSpPr>
                <p:cNvPr id="264" name="TextBox 263">
                  <a:extLst>
                    <a:ext uri="{FF2B5EF4-FFF2-40B4-BE49-F238E27FC236}">
                      <a16:creationId xmlns:a16="http://schemas.microsoft.com/office/drawing/2014/main" id="{6695A61B-B9C4-10EA-572E-51BC8012A14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84500" y="5717311"/>
                  <a:ext cx="501743" cy="513628"/>
                </a:xfrm>
                <a:prstGeom prst="rect">
                  <a:avLst/>
                </a:prstGeom>
                <a:blipFill>
                  <a:blip r:embed="rId12"/>
                  <a:stretch>
                    <a:fillRect l="-20000" r="-10000" b="-8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65" name="Straight Connector 264">
              <a:extLst>
                <a:ext uri="{FF2B5EF4-FFF2-40B4-BE49-F238E27FC236}">
                  <a16:creationId xmlns:a16="http://schemas.microsoft.com/office/drawing/2014/main" id="{570DE840-9C33-E1CA-3D76-3B110F569914}"/>
                </a:ext>
              </a:extLst>
            </p:cNvPr>
            <p:cNvCxnSpPr/>
            <p:nvPr/>
          </p:nvCxnSpPr>
          <p:spPr>
            <a:xfrm flipH="1">
              <a:off x="9711271" y="4869098"/>
              <a:ext cx="36697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>
              <a:extLst>
                <a:ext uri="{FF2B5EF4-FFF2-40B4-BE49-F238E27FC236}">
                  <a16:creationId xmlns:a16="http://schemas.microsoft.com/office/drawing/2014/main" id="{E4FC2273-759D-90C0-ADD6-D7CDAD2B9E16}"/>
                </a:ext>
              </a:extLst>
            </p:cNvPr>
            <p:cNvCxnSpPr/>
            <p:nvPr/>
          </p:nvCxnSpPr>
          <p:spPr>
            <a:xfrm>
              <a:off x="9711271" y="4861225"/>
              <a:ext cx="0" cy="206858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>
              <a:extLst>
                <a:ext uri="{FF2B5EF4-FFF2-40B4-BE49-F238E27FC236}">
                  <a16:creationId xmlns:a16="http://schemas.microsoft.com/office/drawing/2014/main" id="{06508151-AD1A-A99C-5D52-0A4734DADFBA}"/>
                </a:ext>
              </a:extLst>
            </p:cNvPr>
            <p:cNvCxnSpPr/>
            <p:nvPr/>
          </p:nvCxnSpPr>
          <p:spPr>
            <a:xfrm flipH="1">
              <a:off x="9711271" y="6921932"/>
              <a:ext cx="36697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>
              <a:extLst>
                <a:ext uri="{FF2B5EF4-FFF2-40B4-BE49-F238E27FC236}">
                  <a16:creationId xmlns:a16="http://schemas.microsoft.com/office/drawing/2014/main" id="{4D0B4DA4-BC76-9C09-8561-87F3E13CD65F}"/>
                </a:ext>
              </a:extLst>
            </p:cNvPr>
            <p:cNvCxnSpPr/>
            <p:nvPr/>
          </p:nvCxnSpPr>
          <p:spPr>
            <a:xfrm rot="10800000" flipH="1">
              <a:off x="11599235" y="6928014"/>
              <a:ext cx="36695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268">
              <a:extLst>
                <a:ext uri="{FF2B5EF4-FFF2-40B4-BE49-F238E27FC236}">
                  <a16:creationId xmlns:a16="http://schemas.microsoft.com/office/drawing/2014/main" id="{B6361EDD-E254-E676-9DF2-A7E77428BEF5}"/>
                </a:ext>
              </a:extLst>
            </p:cNvPr>
            <p:cNvCxnSpPr/>
            <p:nvPr/>
          </p:nvCxnSpPr>
          <p:spPr>
            <a:xfrm rot="10800000">
              <a:off x="11966192" y="4867307"/>
              <a:ext cx="0" cy="206858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>
              <a:extLst>
                <a:ext uri="{FF2B5EF4-FFF2-40B4-BE49-F238E27FC236}">
                  <a16:creationId xmlns:a16="http://schemas.microsoft.com/office/drawing/2014/main" id="{94E7F38D-C23B-8B54-D052-E04C707B163F}"/>
                </a:ext>
              </a:extLst>
            </p:cNvPr>
            <p:cNvCxnSpPr/>
            <p:nvPr/>
          </p:nvCxnSpPr>
          <p:spPr>
            <a:xfrm rot="10800000" flipH="1">
              <a:off x="11599235" y="4875180"/>
              <a:ext cx="36695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1" name="TextBox 270">
                  <a:extLst>
                    <a:ext uri="{FF2B5EF4-FFF2-40B4-BE49-F238E27FC236}">
                      <a16:creationId xmlns:a16="http://schemas.microsoft.com/office/drawing/2014/main" id="{B820FBC7-4418-EFCF-F827-510972BF2255}"/>
                    </a:ext>
                  </a:extLst>
                </p:cNvPr>
                <p:cNvSpPr txBox="1"/>
                <p:nvPr/>
              </p:nvSpPr>
              <p:spPr>
                <a:xfrm>
                  <a:off x="8941322" y="5678931"/>
                  <a:ext cx="772955" cy="51362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9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900">
                            <a:latin typeface="Cambria Math" panose="02040503050406030204" pitchFamily="18" charset="0"/>
                          </a:rPr>
                          <m:t>2</m:t>
                        </m:r>
                      </m:oMath>
                    </m:oMathPara>
                  </a14:m>
                  <a:endParaRPr lang="en-US" sz="900" dirty="0"/>
                </a:p>
              </p:txBody>
            </p:sp>
          </mc:Choice>
          <mc:Fallback xmlns="">
            <p:sp>
              <p:nvSpPr>
                <p:cNvPr id="271" name="TextBox 270">
                  <a:extLst>
                    <a:ext uri="{FF2B5EF4-FFF2-40B4-BE49-F238E27FC236}">
                      <a16:creationId xmlns:a16="http://schemas.microsoft.com/office/drawing/2014/main" id="{B820FBC7-4418-EFCF-F827-510972BF225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41322" y="5678931"/>
                  <a:ext cx="772955" cy="513628"/>
                </a:xfrm>
                <a:prstGeom prst="rect">
                  <a:avLst/>
                </a:prstGeom>
                <a:blipFill>
                  <a:blip r:embed="rId13"/>
                  <a:stretch>
                    <a:fillRect r="-13333" b="-181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72" name="TextBox 271">
            <a:extLst>
              <a:ext uri="{FF2B5EF4-FFF2-40B4-BE49-F238E27FC236}">
                <a16:creationId xmlns:a16="http://schemas.microsoft.com/office/drawing/2014/main" id="{FF1BDA29-14DD-4C7D-BAAC-41E633EBAD07}"/>
              </a:ext>
            </a:extLst>
          </p:cNvPr>
          <p:cNvSpPr txBox="1"/>
          <p:nvPr/>
        </p:nvSpPr>
        <p:spPr>
          <a:xfrm>
            <a:off x="6995160" y="4651982"/>
            <a:ext cx="22759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Karla" pitchFamily="2" charset="77"/>
              </a:rPr>
              <a:t>Non-Linear Combination of </a:t>
            </a:r>
            <a:r>
              <a:rPr lang="en-US" sz="1200" dirty="0" err="1">
                <a:latin typeface="Karla" pitchFamily="2" charset="77"/>
              </a:rPr>
              <a:t>i.i.d.</a:t>
            </a:r>
            <a:r>
              <a:rPr lang="en-US" sz="1200" dirty="0">
                <a:latin typeface="Karla" pitchFamily="2" charset="77"/>
              </a:rPr>
              <a:t> Exp</a:t>
            </a:r>
            <a:r>
              <a:rPr lang="en-US" sz="1000" dirty="0">
                <a:latin typeface="Montserrat SemiBold" pitchFamily="2" charset="77"/>
              </a:rPr>
              <a:t>.</a:t>
            </a:r>
          </a:p>
        </p:txBody>
      </p:sp>
      <p:cxnSp>
        <p:nvCxnSpPr>
          <p:cNvPr id="279" name="Straight Connector 278">
            <a:extLst>
              <a:ext uri="{FF2B5EF4-FFF2-40B4-BE49-F238E27FC236}">
                <a16:creationId xmlns:a16="http://schemas.microsoft.com/office/drawing/2014/main" id="{CA624BD3-2F27-9EF4-7B54-726EE8D617F7}"/>
              </a:ext>
            </a:extLst>
          </p:cNvPr>
          <p:cNvCxnSpPr>
            <a:cxnSpLocks/>
          </p:cNvCxnSpPr>
          <p:nvPr/>
        </p:nvCxnSpPr>
        <p:spPr>
          <a:xfrm flipV="1">
            <a:off x="130919" y="593544"/>
            <a:ext cx="8874466" cy="4146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1" name="TextBox 280">
            <a:extLst>
              <a:ext uri="{FF2B5EF4-FFF2-40B4-BE49-F238E27FC236}">
                <a16:creationId xmlns:a16="http://schemas.microsoft.com/office/drawing/2014/main" id="{ACB7B557-AD0D-3B9C-11A0-C8D5E7B05626}"/>
              </a:ext>
            </a:extLst>
          </p:cNvPr>
          <p:cNvSpPr txBox="1"/>
          <p:nvPr/>
        </p:nvSpPr>
        <p:spPr>
          <a:xfrm>
            <a:off x="3640132" y="-11719"/>
            <a:ext cx="17657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Step 1: Capturing System Dynamics</a:t>
            </a:r>
            <a:endParaRPr lang="en-US" sz="1600" dirty="0"/>
          </a:p>
        </p:txBody>
      </p:sp>
      <p:sp>
        <p:nvSpPr>
          <p:cNvPr id="282" name="TextBox 281">
            <a:extLst>
              <a:ext uri="{FF2B5EF4-FFF2-40B4-BE49-F238E27FC236}">
                <a16:creationId xmlns:a16="http://schemas.microsoft.com/office/drawing/2014/main" id="{7979C765-D5E5-127D-57ED-E3B7A1362910}"/>
              </a:ext>
            </a:extLst>
          </p:cNvPr>
          <p:cNvSpPr txBox="1"/>
          <p:nvPr/>
        </p:nvSpPr>
        <p:spPr>
          <a:xfrm>
            <a:off x="5236619" y="-15472"/>
            <a:ext cx="17657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Step 3: Solve functional eq.</a:t>
            </a:r>
            <a:endParaRPr lang="en-US" sz="1600" dirty="0"/>
          </a:p>
        </p:txBody>
      </p:sp>
      <p:sp>
        <p:nvSpPr>
          <p:cNvPr id="283" name="TextBox 282">
            <a:extLst>
              <a:ext uri="{FF2B5EF4-FFF2-40B4-BE49-F238E27FC236}">
                <a16:creationId xmlns:a16="http://schemas.microsoft.com/office/drawing/2014/main" id="{638EDAA9-B98E-987B-6ED7-76BCBB681F2A}"/>
              </a:ext>
            </a:extLst>
          </p:cNvPr>
          <p:cNvSpPr txBox="1"/>
          <p:nvPr/>
        </p:nvSpPr>
        <p:spPr>
          <a:xfrm>
            <a:off x="7100364" y="82848"/>
            <a:ext cx="17657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Result</a:t>
            </a:r>
            <a:endParaRPr lang="en-US" sz="1600" dirty="0"/>
          </a:p>
        </p:txBody>
      </p:sp>
      <p:sp>
        <p:nvSpPr>
          <p:cNvPr id="284" name="TextBox 283">
            <a:extLst>
              <a:ext uri="{FF2B5EF4-FFF2-40B4-BE49-F238E27FC236}">
                <a16:creationId xmlns:a16="http://schemas.microsoft.com/office/drawing/2014/main" id="{5BA74E2C-7DA0-4D7E-1E35-9CDD7F7A24A7}"/>
              </a:ext>
            </a:extLst>
          </p:cNvPr>
          <p:cNvSpPr txBox="1"/>
          <p:nvPr/>
        </p:nvSpPr>
        <p:spPr>
          <a:xfrm>
            <a:off x="1869400" y="107638"/>
            <a:ext cx="17657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Setting</a:t>
            </a:r>
            <a:endParaRPr lang="en-US" sz="1600" dirty="0"/>
          </a:p>
        </p:txBody>
      </p:sp>
      <p:sp>
        <p:nvSpPr>
          <p:cNvPr id="285" name="TextBox 284">
            <a:extLst>
              <a:ext uri="{FF2B5EF4-FFF2-40B4-BE49-F238E27FC236}">
                <a16:creationId xmlns:a16="http://schemas.microsoft.com/office/drawing/2014/main" id="{768E56FF-7FFF-B0DD-5292-D616F4AC722B}"/>
              </a:ext>
            </a:extLst>
          </p:cNvPr>
          <p:cNvSpPr txBox="1"/>
          <p:nvPr/>
        </p:nvSpPr>
        <p:spPr>
          <a:xfrm>
            <a:off x="109036" y="104258"/>
            <a:ext cx="17657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Model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878021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1EDFF-E71D-040A-7326-7F082B5D6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97553"/>
            <a:ext cx="7704000" cy="572700"/>
          </a:xfrm>
        </p:spPr>
        <p:txBody>
          <a:bodyPr/>
          <a:lstStyle/>
          <a:p>
            <a:pPr algn="ctr"/>
            <a:r>
              <a:rPr lang="en-US" dirty="0"/>
              <a:t>Other Methods: Diffusion Limits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1D75FA4-9D67-FB6C-5BFE-AC112F21328A}"/>
                  </a:ext>
                </a:extLst>
              </p:cNvPr>
              <p:cNvSpPr txBox="1"/>
              <p:nvPr/>
            </p:nvSpPr>
            <p:spPr>
              <a:xfrm>
                <a:off x="1877956" y="1381632"/>
                <a:ext cx="2688336" cy="4866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p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𝜖</m:t>
                              </m:r>
                            </m:e>
                          </m:d>
                        </m:sup>
                      </m:sSup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1D75FA4-9D67-FB6C-5BFE-AC112F2132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7956" y="1381632"/>
                <a:ext cx="2688336" cy="486672"/>
              </a:xfrm>
              <a:prstGeom prst="rect">
                <a:avLst/>
              </a:prstGeom>
              <a:blipFill>
                <a:blip r:embed="rId2"/>
                <a:stretch>
                  <a:fillRect b="-102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ight Arrow 4">
            <a:extLst>
              <a:ext uri="{FF2B5EF4-FFF2-40B4-BE49-F238E27FC236}">
                <a16:creationId xmlns:a16="http://schemas.microsoft.com/office/drawing/2014/main" id="{70D35FD4-7F1C-B46A-5E03-C64238FDE29B}"/>
              </a:ext>
            </a:extLst>
          </p:cNvPr>
          <p:cNvSpPr/>
          <p:nvPr/>
        </p:nvSpPr>
        <p:spPr>
          <a:xfrm>
            <a:off x="4083048" y="1508759"/>
            <a:ext cx="877824" cy="318031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8D9D403-433F-C429-ECBE-E182BC50C70B}"/>
              </a:ext>
            </a:extLst>
          </p:cNvPr>
          <p:cNvGrpSpPr/>
          <p:nvPr/>
        </p:nvGrpSpPr>
        <p:grpSpPr>
          <a:xfrm>
            <a:off x="4833186" y="1285308"/>
            <a:ext cx="2276856" cy="975791"/>
            <a:chOff x="4449136" y="1396895"/>
            <a:chExt cx="2276856" cy="97579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BB0D7551-41A1-BEE6-200F-C93B707793C4}"/>
                    </a:ext>
                  </a:extLst>
                </p:cNvPr>
                <p:cNvSpPr txBox="1"/>
                <p:nvPr/>
              </p:nvSpPr>
              <p:spPr>
                <a:xfrm>
                  <a:off x="4449136" y="1396895"/>
                  <a:ext cx="2276856" cy="4210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20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p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d>
                          </m:sup>
                        </m:sSup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d>
                      </m:oMath>
                    </m:oMathPara>
                  </a14:m>
                  <a:endParaRPr lang="en-US" sz="1600" dirty="0"/>
                </a:p>
              </p:txBody>
            </p:sp>
          </mc:Choice>
          <mc:Fallback xmlns="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BB0D7551-41A1-BEE6-200F-C93B707793C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49136" y="1396895"/>
                  <a:ext cx="2276856" cy="421013"/>
                </a:xfrm>
                <a:prstGeom prst="rect">
                  <a:avLst/>
                </a:prstGeom>
                <a:blipFill>
                  <a:blip r:embed="rId3"/>
                  <a:stretch>
                    <a:fillRect b="-882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FD4874A-F326-D12A-EA76-3D46BEF7D069}"/>
                </a:ext>
              </a:extLst>
            </p:cNvPr>
            <p:cNvSpPr txBox="1"/>
            <p:nvPr/>
          </p:nvSpPr>
          <p:spPr>
            <a:xfrm>
              <a:off x="4517136" y="1726355"/>
              <a:ext cx="218541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800" dirty="0">
                  <a:latin typeface="Karla" pitchFamily="2" charset="77"/>
                </a:rPr>
                <a:t>Reflected Brownian Motion</a:t>
              </a:r>
              <a:endParaRPr lang="en-US" sz="1800" dirty="0"/>
            </a:p>
          </p:txBody>
        </p:sp>
      </p:grpSp>
      <p:sp>
        <p:nvSpPr>
          <p:cNvPr id="9" name="Right Arrow 8">
            <a:extLst>
              <a:ext uri="{FF2B5EF4-FFF2-40B4-BE49-F238E27FC236}">
                <a16:creationId xmlns:a16="http://schemas.microsoft.com/office/drawing/2014/main" id="{360E5589-C9FC-C9E6-8D48-207FB1815B5B}"/>
              </a:ext>
            </a:extLst>
          </p:cNvPr>
          <p:cNvSpPr/>
          <p:nvPr/>
        </p:nvSpPr>
        <p:spPr>
          <a:xfrm rot="5400000">
            <a:off x="5566114" y="2627256"/>
            <a:ext cx="877824" cy="318031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4A22C22-1C2D-5678-17D8-E382292B0CCB}"/>
                  </a:ext>
                </a:extLst>
              </p:cNvPr>
              <p:cNvSpPr txBox="1"/>
              <p:nvPr/>
            </p:nvSpPr>
            <p:spPr>
              <a:xfrm>
                <a:off x="5505818" y="3371582"/>
                <a:ext cx="979411" cy="4210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p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d>
                        </m:sup>
                      </m:sSup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∞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4A22C22-1C2D-5678-17D8-E382292B0C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5818" y="3371582"/>
                <a:ext cx="979411" cy="421013"/>
              </a:xfrm>
              <a:prstGeom prst="rect">
                <a:avLst/>
              </a:prstGeom>
              <a:blipFill>
                <a:blip r:embed="rId4"/>
                <a:stretch>
                  <a:fillRect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8354E86-7027-90EF-0FEF-3728976B3955}"/>
                  </a:ext>
                </a:extLst>
              </p:cNvPr>
              <p:cNvSpPr txBox="1"/>
              <p:nvPr/>
            </p:nvSpPr>
            <p:spPr>
              <a:xfrm>
                <a:off x="2710692" y="3329598"/>
                <a:ext cx="979411" cy="4210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p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𝜖</m:t>
                              </m:r>
                            </m:e>
                          </m:d>
                        </m:sup>
                      </m:sSup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∞</m:t>
                          </m:r>
                        </m:e>
                      </m:d>
                    </m:oMath>
                  </m:oMathPara>
                </a14:m>
                <a:endParaRPr lang="en-US" sz="2000" b="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8354E86-7027-90EF-0FEF-3728976B39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0692" y="3329598"/>
                <a:ext cx="979411" cy="421013"/>
              </a:xfrm>
              <a:prstGeom prst="rect">
                <a:avLst/>
              </a:prstGeom>
              <a:blipFill>
                <a:blip r:embed="rId5"/>
                <a:stretch>
                  <a:fillRect l="-6410"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ight Arrow 11">
            <a:extLst>
              <a:ext uri="{FF2B5EF4-FFF2-40B4-BE49-F238E27FC236}">
                <a16:creationId xmlns:a16="http://schemas.microsoft.com/office/drawing/2014/main" id="{608DE68A-31DE-97E7-BC00-CE1EE35F9B7F}"/>
              </a:ext>
            </a:extLst>
          </p:cNvPr>
          <p:cNvSpPr/>
          <p:nvPr/>
        </p:nvSpPr>
        <p:spPr>
          <a:xfrm rot="5400000">
            <a:off x="2631961" y="2627256"/>
            <a:ext cx="877824" cy="318031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>
            <a:extLst>
              <a:ext uri="{FF2B5EF4-FFF2-40B4-BE49-F238E27FC236}">
                <a16:creationId xmlns:a16="http://schemas.microsoft.com/office/drawing/2014/main" id="{48CE86D6-8FFA-5F08-5523-EDC8B4175274}"/>
              </a:ext>
            </a:extLst>
          </p:cNvPr>
          <p:cNvSpPr/>
          <p:nvPr/>
        </p:nvSpPr>
        <p:spPr>
          <a:xfrm>
            <a:off x="4083048" y="3548440"/>
            <a:ext cx="877824" cy="318031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B7B265B-B8FE-7790-20B5-51019DCECEBB}"/>
                  </a:ext>
                </a:extLst>
              </p:cNvPr>
              <p:cNvSpPr txBox="1"/>
              <p:nvPr/>
            </p:nvSpPr>
            <p:spPr>
              <a:xfrm>
                <a:off x="3958596" y="1249367"/>
                <a:ext cx="97941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→0</m:t>
                      </m:r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B7B265B-B8FE-7790-20B5-51019DCECE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8596" y="1249367"/>
                <a:ext cx="979411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429A952-107A-40CC-013F-C81FA6787B4E}"/>
                  </a:ext>
                </a:extLst>
              </p:cNvPr>
              <p:cNvSpPr txBox="1"/>
              <p:nvPr/>
            </p:nvSpPr>
            <p:spPr>
              <a:xfrm>
                <a:off x="3990852" y="3752288"/>
                <a:ext cx="97941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→0</m:t>
                      </m:r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429A952-107A-40CC-013F-C81FA6787B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0852" y="3752288"/>
                <a:ext cx="979411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65177849-22CB-7D03-81FF-A0211D456C7C}"/>
                  </a:ext>
                </a:extLst>
              </p:cNvPr>
              <p:cNvSpPr txBox="1"/>
              <p:nvPr/>
            </p:nvSpPr>
            <p:spPr>
              <a:xfrm rot="5400000">
                <a:off x="2816116" y="2547985"/>
                <a:ext cx="97941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→∞</m:t>
                      </m:r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65177849-22CB-7D03-81FF-A0211D456C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5400000">
                <a:off x="2816116" y="2547985"/>
                <a:ext cx="979411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D5CD206-EB8B-2E3E-0E0D-638D0661FCE6}"/>
                  </a:ext>
                </a:extLst>
              </p:cNvPr>
              <p:cNvSpPr txBox="1"/>
              <p:nvPr/>
            </p:nvSpPr>
            <p:spPr>
              <a:xfrm rot="5400000">
                <a:off x="5812515" y="2550813"/>
                <a:ext cx="97941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→∞</m:t>
                      </m:r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D5CD206-EB8B-2E3E-0E0D-638D0661FC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5400000">
                <a:off x="5812515" y="2550813"/>
                <a:ext cx="979411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3" name="Group 32">
            <a:extLst>
              <a:ext uri="{FF2B5EF4-FFF2-40B4-BE49-F238E27FC236}">
                <a16:creationId xmlns:a16="http://schemas.microsoft.com/office/drawing/2014/main" id="{62AF960A-2C53-8EB8-3383-C89A01B0833B}"/>
              </a:ext>
            </a:extLst>
          </p:cNvPr>
          <p:cNvGrpSpPr/>
          <p:nvPr/>
        </p:nvGrpSpPr>
        <p:grpSpPr>
          <a:xfrm>
            <a:off x="1907606" y="1822815"/>
            <a:ext cx="4503878" cy="2673194"/>
            <a:chOff x="1907606" y="1822815"/>
            <a:chExt cx="4503878" cy="2673194"/>
          </a:xfrm>
        </p:grpSpPr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9A4FFED2-A66D-F2C1-64BD-0AB0F2061272}"/>
                </a:ext>
              </a:extLst>
            </p:cNvPr>
            <p:cNvSpPr/>
            <p:nvPr/>
          </p:nvSpPr>
          <p:spPr>
            <a:xfrm>
              <a:off x="2026654" y="1822815"/>
              <a:ext cx="4366379" cy="2673194"/>
            </a:xfrm>
            <a:custGeom>
              <a:avLst/>
              <a:gdLst>
                <a:gd name="connsiteX0" fmla="*/ 77843 w 4366379"/>
                <a:gd name="connsiteY0" fmla="*/ 0 h 2673194"/>
                <a:gd name="connsiteX1" fmla="*/ 4691 w 4366379"/>
                <a:gd name="connsiteY1" fmla="*/ 1051560 h 2673194"/>
                <a:gd name="connsiteX2" fmla="*/ 196715 w 4366379"/>
                <a:gd name="connsiteY2" fmla="*/ 2084832 h 2673194"/>
                <a:gd name="connsiteX3" fmla="*/ 1476875 w 4366379"/>
                <a:gd name="connsiteY3" fmla="*/ 2624328 h 2673194"/>
                <a:gd name="connsiteX4" fmla="*/ 3095363 w 4366379"/>
                <a:gd name="connsiteY4" fmla="*/ 2633472 h 2673194"/>
                <a:gd name="connsiteX5" fmla="*/ 4366379 w 4366379"/>
                <a:gd name="connsiteY5" fmla="*/ 2496312 h 267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6379" h="2673194">
                  <a:moveTo>
                    <a:pt x="77843" y="0"/>
                  </a:moveTo>
                  <a:cubicBezTo>
                    <a:pt x="31361" y="352044"/>
                    <a:pt x="-15121" y="704088"/>
                    <a:pt x="4691" y="1051560"/>
                  </a:cubicBezTo>
                  <a:cubicBezTo>
                    <a:pt x="24503" y="1399032"/>
                    <a:pt x="-48649" y="1822704"/>
                    <a:pt x="196715" y="2084832"/>
                  </a:cubicBezTo>
                  <a:cubicBezTo>
                    <a:pt x="442079" y="2346960"/>
                    <a:pt x="993767" y="2532888"/>
                    <a:pt x="1476875" y="2624328"/>
                  </a:cubicBezTo>
                  <a:cubicBezTo>
                    <a:pt x="1959983" y="2715768"/>
                    <a:pt x="2613779" y="2654808"/>
                    <a:pt x="3095363" y="2633472"/>
                  </a:cubicBezTo>
                  <a:cubicBezTo>
                    <a:pt x="3576947" y="2612136"/>
                    <a:pt x="3971663" y="2554224"/>
                    <a:pt x="4366379" y="2496312"/>
                  </a:cubicBezTo>
                </a:path>
              </a:pathLst>
            </a:custGeom>
            <a:noFill/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riangle 20">
              <a:extLst>
                <a:ext uri="{FF2B5EF4-FFF2-40B4-BE49-F238E27FC236}">
                  <a16:creationId xmlns:a16="http://schemas.microsoft.com/office/drawing/2014/main" id="{6D12DC15-B7D9-549D-50A0-75AB13A94484}"/>
                </a:ext>
              </a:extLst>
            </p:cNvPr>
            <p:cNvSpPr/>
            <p:nvPr/>
          </p:nvSpPr>
          <p:spPr>
            <a:xfrm rot="5106842">
              <a:off x="6140685" y="4196617"/>
              <a:ext cx="274320" cy="267278"/>
            </a:xfrm>
            <a:prstGeom prst="triangl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riangle 22">
              <a:extLst>
                <a:ext uri="{FF2B5EF4-FFF2-40B4-BE49-F238E27FC236}">
                  <a16:creationId xmlns:a16="http://schemas.microsoft.com/office/drawing/2014/main" id="{0D498943-157D-2103-5798-851FC8D6FF3E}"/>
                </a:ext>
              </a:extLst>
            </p:cNvPr>
            <p:cNvSpPr/>
            <p:nvPr/>
          </p:nvSpPr>
          <p:spPr>
            <a:xfrm rot="11151440">
              <a:off x="1907606" y="2146651"/>
              <a:ext cx="274320" cy="267278"/>
            </a:xfrm>
            <a:prstGeom prst="triangl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4B5C9222-6A13-1E1B-9258-45305B48AD86}"/>
              </a:ext>
            </a:extLst>
          </p:cNvPr>
          <p:cNvSpPr txBox="1"/>
          <p:nvPr/>
        </p:nvSpPr>
        <p:spPr>
          <a:xfrm>
            <a:off x="-20534" y="2738344"/>
            <a:ext cx="21028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Transform Method</a:t>
            </a:r>
            <a:endParaRPr lang="en-US" sz="1800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F3847FE-D94F-EE77-A544-82E47EDEFD9B}"/>
              </a:ext>
            </a:extLst>
          </p:cNvPr>
          <p:cNvGrpSpPr/>
          <p:nvPr/>
        </p:nvGrpSpPr>
        <p:grpSpPr>
          <a:xfrm>
            <a:off x="3192691" y="721494"/>
            <a:ext cx="4054511" cy="2787774"/>
            <a:chOff x="3192691" y="721494"/>
            <a:chExt cx="4054511" cy="2787774"/>
          </a:xfrm>
        </p:grpSpPr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5A875C8B-7F49-F7BD-BA4F-9B9898F61374}"/>
                </a:ext>
              </a:extLst>
            </p:cNvPr>
            <p:cNvSpPr/>
            <p:nvPr/>
          </p:nvSpPr>
          <p:spPr>
            <a:xfrm rot="10800000">
              <a:off x="3192691" y="816482"/>
              <a:ext cx="3976466" cy="2673194"/>
            </a:xfrm>
            <a:custGeom>
              <a:avLst/>
              <a:gdLst>
                <a:gd name="connsiteX0" fmla="*/ 77843 w 4366379"/>
                <a:gd name="connsiteY0" fmla="*/ 0 h 2673194"/>
                <a:gd name="connsiteX1" fmla="*/ 4691 w 4366379"/>
                <a:gd name="connsiteY1" fmla="*/ 1051560 h 2673194"/>
                <a:gd name="connsiteX2" fmla="*/ 196715 w 4366379"/>
                <a:gd name="connsiteY2" fmla="*/ 2084832 h 2673194"/>
                <a:gd name="connsiteX3" fmla="*/ 1476875 w 4366379"/>
                <a:gd name="connsiteY3" fmla="*/ 2624328 h 2673194"/>
                <a:gd name="connsiteX4" fmla="*/ 3095363 w 4366379"/>
                <a:gd name="connsiteY4" fmla="*/ 2633472 h 2673194"/>
                <a:gd name="connsiteX5" fmla="*/ 4366379 w 4366379"/>
                <a:gd name="connsiteY5" fmla="*/ 2496312 h 267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6379" h="2673194">
                  <a:moveTo>
                    <a:pt x="77843" y="0"/>
                  </a:moveTo>
                  <a:cubicBezTo>
                    <a:pt x="31361" y="352044"/>
                    <a:pt x="-15121" y="704088"/>
                    <a:pt x="4691" y="1051560"/>
                  </a:cubicBezTo>
                  <a:cubicBezTo>
                    <a:pt x="24503" y="1399032"/>
                    <a:pt x="-48649" y="1822704"/>
                    <a:pt x="196715" y="2084832"/>
                  </a:cubicBezTo>
                  <a:cubicBezTo>
                    <a:pt x="442079" y="2346960"/>
                    <a:pt x="993767" y="2532888"/>
                    <a:pt x="1476875" y="2624328"/>
                  </a:cubicBezTo>
                  <a:cubicBezTo>
                    <a:pt x="1959983" y="2715768"/>
                    <a:pt x="2613779" y="2654808"/>
                    <a:pt x="3095363" y="2633472"/>
                  </a:cubicBezTo>
                  <a:cubicBezTo>
                    <a:pt x="3576947" y="2612136"/>
                    <a:pt x="3971663" y="2554224"/>
                    <a:pt x="4366379" y="2496312"/>
                  </a:cubicBezTo>
                </a:path>
              </a:pathLst>
            </a:custGeom>
            <a:noFill/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riangle 26">
              <a:extLst>
                <a:ext uri="{FF2B5EF4-FFF2-40B4-BE49-F238E27FC236}">
                  <a16:creationId xmlns:a16="http://schemas.microsoft.com/office/drawing/2014/main" id="{5D0C37B9-DEC9-8D5B-CEBC-EAFA7D8BFD7B}"/>
                </a:ext>
              </a:extLst>
            </p:cNvPr>
            <p:cNvSpPr/>
            <p:nvPr/>
          </p:nvSpPr>
          <p:spPr>
            <a:xfrm rot="5151363">
              <a:off x="4339619" y="725015"/>
              <a:ext cx="274320" cy="267278"/>
            </a:xfrm>
            <a:prstGeom prst="triangl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riangle 27">
              <a:extLst>
                <a:ext uri="{FF2B5EF4-FFF2-40B4-BE49-F238E27FC236}">
                  <a16:creationId xmlns:a16="http://schemas.microsoft.com/office/drawing/2014/main" id="{8186E27B-F28A-AB22-BF1A-CEF727312160}"/>
                </a:ext>
              </a:extLst>
            </p:cNvPr>
            <p:cNvSpPr/>
            <p:nvPr/>
          </p:nvSpPr>
          <p:spPr>
            <a:xfrm rot="11454387">
              <a:off x="6972882" y="3241990"/>
              <a:ext cx="274320" cy="267278"/>
            </a:xfrm>
            <a:prstGeom prst="triangl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6805CA43-65ED-69E5-DC03-F827ACD1052D}"/>
              </a:ext>
            </a:extLst>
          </p:cNvPr>
          <p:cNvSpPr txBox="1"/>
          <p:nvPr/>
        </p:nvSpPr>
        <p:spPr>
          <a:xfrm>
            <a:off x="7040882" y="988753"/>
            <a:ext cx="21028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Diffusion Method</a:t>
            </a:r>
            <a:endParaRPr lang="en-US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054E993E-1823-398F-837E-DAAEC5DF291A}"/>
                  </a:ext>
                </a:extLst>
              </p:cNvPr>
              <p:cNvSpPr txBox="1"/>
              <p:nvPr/>
            </p:nvSpPr>
            <p:spPr>
              <a:xfrm>
                <a:off x="-38861" y="3107676"/>
                <a:ext cx="1781742" cy="10772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168275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Karla" pitchFamily="2" charset="77"/>
                  </a:rPr>
                  <a:t>Direct Method</a:t>
                </a:r>
              </a:p>
              <a:p>
                <a:pPr marL="285750" indent="-168275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Karla" pitchFamily="2" charset="77"/>
                  </a:rPr>
                  <a:t>Pre-limit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𝜖</m:t>
                        </m:r>
                      </m:e>
                    </m:d>
                  </m:oMath>
                </a14:m>
                <a:endParaRPr lang="en-US" sz="1600" dirty="0">
                  <a:latin typeface="Karla" pitchFamily="2" charset="77"/>
                </a:endParaRPr>
              </a:p>
              <a:p>
                <a:pPr marL="285750" indent="-168275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Karla" pitchFamily="2" charset="77"/>
                  </a:rPr>
                  <a:t>Tail Bounds</a:t>
                </a:r>
              </a:p>
              <a:p>
                <a:pPr marL="285750" indent="-168275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Karla" pitchFamily="2" charset="77"/>
                  </a:rPr>
                  <a:t>Easy to use</a:t>
                </a:r>
                <a:endParaRPr lang="en-US" sz="1600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054E993E-1823-398F-837E-DAAEC5DF29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8861" y="3107676"/>
                <a:ext cx="1781742" cy="1077218"/>
              </a:xfrm>
              <a:prstGeom prst="rect">
                <a:avLst/>
              </a:prstGeom>
              <a:blipFill>
                <a:blip r:embed="rId10"/>
                <a:stretch>
                  <a:fillRect t="-1163" r="-1418" b="-69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TextBox 31">
            <a:extLst>
              <a:ext uri="{FF2B5EF4-FFF2-40B4-BE49-F238E27FC236}">
                <a16:creationId xmlns:a16="http://schemas.microsoft.com/office/drawing/2014/main" id="{DB8650DD-8025-E0C1-DAA2-EE5F7ECCFA14}"/>
              </a:ext>
            </a:extLst>
          </p:cNvPr>
          <p:cNvSpPr txBox="1"/>
          <p:nvPr/>
        </p:nvSpPr>
        <p:spPr>
          <a:xfrm>
            <a:off x="7068313" y="1335617"/>
            <a:ext cx="205713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168275">
              <a:buFont typeface="Arial" panose="020B0604020202020204" pitchFamily="34" charset="0"/>
              <a:buChar char="•"/>
            </a:pPr>
            <a:r>
              <a:rPr lang="en-US" sz="1600" dirty="0">
                <a:latin typeface="Karla" pitchFamily="2" charset="77"/>
              </a:rPr>
              <a:t>Interchange of limits</a:t>
            </a:r>
          </a:p>
          <a:p>
            <a:pPr marL="285750" indent="-168275">
              <a:buFont typeface="Arial" panose="020B0604020202020204" pitchFamily="34" charset="0"/>
              <a:buChar char="•"/>
            </a:pPr>
            <a:r>
              <a:rPr lang="en-US" sz="1600" dirty="0">
                <a:latin typeface="Karla" pitchFamily="2" charset="77"/>
              </a:rPr>
              <a:t>Process level convergence</a:t>
            </a:r>
          </a:p>
        </p:txBody>
      </p:sp>
    </p:spTree>
    <p:extLst>
      <p:ext uri="{BB962C8B-B14F-4D97-AF65-F5344CB8AC3E}">
        <p14:creationId xmlns:p14="http://schemas.microsoft.com/office/powerpoint/2010/main" val="128529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9" grpId="0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94270-3C7E-5509-386A-0BA7868ED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-31440"/>
            <a:ext cx="7704000" cy="572700"/>
          </a:xfrm>
        </p:spPr>
        <p:txBody>
          <a:bodyPr/>
          <a:lstStyle/>
          <a:p>
            <a:pPr algn="ctr"/>
            <a:r>
              <a:rPr lang="en-US" dirty="0"/>
              <a:t>Other Direct Methods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8F0FFD-9767-B594-4DF4-B985896D6A88}"/>
              </a:ext>
            </a:extLst>
          </p:cNvPr>
          <p:cNvSpPr txBox="1"/>
          <p:nvPr/>
        </p:nvSpPr>
        <p:spPr>
          <a:xfrm>
            <a:off x="1211694" y="764161"/>
            <a:ext cx="21028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Stein’s Method</a:t>
            </a:r>
            <a:endParaRPr lang="en-US" sz="1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E2A0C5-5EBD-8214-1067-D9D4E9018C24}"/>
              </a:ext>
            </a:extLst>
          </p:cNvPr>
          <p:cNvSpPr txBox="1"/>
          <p:nvPr/>
        </p:nvSpPr>
        <p:spPr>
          <a:xfrm>
            <a:off x="3079059" y="754197"/>
            <a:ext cx="21028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Drift Method</a:t>
            </a:r>
            <a:endParaRPr lang="en-US" sz="1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2E094B-2EA0-F79E-6495-D2EDE4C3804B}"/>
              </a:ext>
            </a:extLst>
          </p:cNvPr>
          <p:cNvSpPr txBox="1"/>
          <p:nvPr/>
        </p:nvSpPr>
        <p:spPr>
          <a:xfrm>
            <a:off x="5545835" y="504143"/>
            <a:ext cx="28895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Transform Based-Methods</a:t>
            </a:r>
            <a:endParaRPr lang="en-US" sz="1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E91D59-F43F-0FA7-A288-2B278E55FAF1}"/>
              </a:ext>
            </a:extLst>
          </p:cNvPr>
          <p:cNvSpPr txBox="1"/>
          <p:nvPr/>
        </p:nvSpPr>
        <p:spPr>
          <a:xfrm>
            <a:off x="5512403" y="926966"/>
            <a:ext cx="10789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BAR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38A44D-EE62-3397-A3A8-0085E73B5C09}"/>
              </a:ext>
            </a:extLst>
          </p:cNvPr>
          <p:cNvSpPr txBox="1"/>
          <p:nvPr/>
        </p:nvSpPr>
        <p:spPr>
          <a:xfrm>
            <a:off x="7102512" y="898325"/>
            <a:ext cx="20414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Transform Method</a:t>
            </a:r>
            <a:endParaRPr lang="en-US" sz="1800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E0DF06A-0D85-D0A6-7DA7-DF6FE3B65ACB}"/>
              </a:ext>
            </a:extLst>
          </p:cNvPr>
          <p:cNvCxnSpPr>
            <a:cxnSpLocks/>
          </p:cNvCxnSpPr>
          <p:nvPr/>
        </p:nvCxnSpPr>
        <p:spPr>
          <a:xfrm>
            <a:off x="3275858" y="637762"/>
            <a:ext cx="9422" cy="450573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7586357-E793-AE2F-A277-D3964F46A72D}"/>
              </a:ext>
            </a:extLst>
          </p:cNvPr>
          <p:cNvCxnSpPr>
            <a:cxnSpLocks/>
          </p:cNvCxnSpPr>
          <p:nvPr/>
        </p:nvCxnSpPr>
        <p:spPr>
          <a:xfrm>
            <a:off x="7102512" y="974054"/>
            <a:ext cx="0" cy="1412530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DE9EFA6-DE21-76FA-69EC-8937B519EF17}"/>
              </a:ext>
            </a:extLst>
          </p:cNvPr>
          <p:cNvCxnSpPr>
            <a:cxnSpLocks/>
          </p:cNvCxnSpPr>
          <p:nvPr/>
        </p:nvCxnSpPr>
        <p:spPr>
          <a:xfrm>
            <a:off x="5070889" y="637762"/>
            <a:ext cx="0" cy="450573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2A4DE33-1D71-2488-7175-6E070506CF63}"/>
              </a:ext>
            </a:extLst>
          </p:cNvPr>
          <p:cNvCxnSpPr>
            <a:cxnSpLocks/>
          </p:cNvCxnSpPr>
          <p:nvPr/>
        </p:nvCxnSpPr>
        <p:spPr>
          <a:xfrm flipH="1" flipV="1">
            <a:off x="0" y="1307917"/>
            <a:ext cx="9144000" cy="14901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BB2687F-DC4B-F262-A2A2-C6F8FBC7381C}"/>
              </a:ext>
            </a:extLst>
          </p:cNvPr>
          <p:cNvCxnSpPr>
            <a:cxnSpLocks/>
          </p:cNvCxnSpPr>
          <p:nvPr/>
        </p:nvCxnSpPr>
        <p:spPr>
          <a:xfrm flipH="1">
            <a:off x="-46124" y="2386584"/>
            <a:ext cx="9190124" cy="0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67D3DD3-528A-B60D-1A4A-8CCBBC578C08}"/>
              </a:ext>
            </a:extLst>
          </p:cNvPr>
          <p:cNvCxnSpPr>
            <a:cxnSpLocks/>
          </p:cNvCxnSpPr>
          <p:nvPr/>
        </p:nvCxnSpPr>
        <p:spPr>
          <a:xfrm>
            <a:off x="1253515" y="637762"/>
            <a:ext cx="0" cy="450573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Group 66">
            <a:extLst>
              <a:ext uri="{FF2B5EF4-FFF2-40B4-BE49-F238E27FC236}">
                <a16:creationId xmlns:a16="http://schemas.microsoft.com/office/drawing/2014/main" id="{3D9CA3F8-3AAA-9684-5639-0ADDD0954EF0}"/>
              </a:ext>
            </a:extLst>
          </p:cNvPr>
          <p:cNvGrpSpPr/>
          <p:nvPr/>
        </p:nvGrpSpPr>
        <p:grpSpPr>
          <a:xfrm>
            <a:off x="-1211" y="2596101"/>
            <a:ext cx="8193459" cy="646331"/>
            <a:chOff x="-1211" y="2596101"/>
            <a:chExt cx="8193459" cy="646331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051A1BF-B02F-989C-290A-99584A4C8DB2}"/>
                </a:ext>
              </a:extLst>
            </p:cNvPr>
            <p:cNvSpPr txBox="1"/>
            <p:nvPr/>
          </p:nvSpPr>
          <p:spPr>
            <a:xfrm>
              <a:off x="1216755" y="2626878"/>
              <a:ext cx="205667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7475" algn="ctr"/>
              <a:r>
                <a:rPr lang="en-US" sz="1600" dirty="0">
                  <a:latin typeface="Karla" pitchFamily="2" charset="77"/>
                </a:rPr>
                <a:t>Wasserstein distance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99343CD-761C-DC41-22C9-4D58177C4A2F}"/>
                </a:ext>
              </a:extLst>
            </p:cNvPr>
            <p:cNvSpPr txBox="1"/>
            <p:nvPr/>
          </p:nvSpPr>
          <p:spPr>
            <a:xfrm>
              <a:off x="3014594" y="2749988"/>
              <a:ext cx="221341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7475" algn="ctr"/>
              <a:r>
                <a:rPr lang="en-US" sz="1600" dirty="0">
                  <a:latin typeface="Karla" pitchFamily="2" charset="77"/>
                </a:rPr>
                <a:t>All moments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2083398-EA11-C22A-23F3-ABE5E0598606}"/>
                </a:ext>
              </a:extLst>
            </p:cNvPr>
            <p:cNvSpPr txBox="1"/>
            <p:nvPr/>
          </p:nvSpPr>
          <p:spPr>
            <a:xfrm>
              <a:off x="5978829" y="2626079"/>
              <a:ext cx="221341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7475" algn="ctr"/>
              <a:r>
                <a:rPr lang="en-US" sz="1600" dirty="0">
                  <a:latin typeface="Karla" pitchFamily="2" charset="77"/>
                </a:rPr>
                <a:t>Pre-limit Tail bounds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A338DEC-1D08-6BD7-AE89-E019EAB231E9}"/>
                </a:ext>
              </a:extLst>
            </p:cNvPr>
            <p:cNvSpPr txBox="1"/>
            <p:nvPr/>
          </p:nvSpPr>
          <p:spPr>
            <a:xfrm>
              <a:off x="-1211" y="2596101"/>
              <a:ext cx="124544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800" b="1" dirty="0">
                  <a:solidFill>
                    <a:schemeClr val="accent2"/>
                  </a:solidFill>
                  <a:latin typeface="Gantari"/>
                  <a:sym typeface="Wingdings" panose="05000000000000000000" pitchFamily="2" charset="2"/>
                </a:rPr>
                <a:t>Pre-limit bound</a:t>
              </a:r>
              <a:endParaRPr lang="en-US" sz="1800" dirty="0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765CC92C-795F-300B-E393-64FB53580E0E}"/>
              </a:ext>
            </a:extLst>
          </p:cNvPr>
          <p:cNvGrpSpPr/>
          <p:nvPr/>
        </p:nvGrpSpPr>
        <p:grpSpPr>
          <a:xfrm>
            <a:off x="91894" y="1423397"/>
            <a:ext cx="9086954" cy="836088"/>
            <a:chOff x="91894" y="1423397"/>
            <a:chExt cx="9086954" cy="836088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C7C5400-1C1A-22EE-3E3B-02F2FF4599F6}"/>
                </a:ext>
              </a:extLst>
            </p:cNvPr>
            <p:cNvSpPr txBox="1"/>
            <p:nvPr/>
          </p:nvSpPr>
          <p:spPr>
            <a:xfrm>
              <a:off x="1099996" y="1542667"/>
              <a:ext cx="221341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7475" algn="ctr"/>
              <a:r>
                <a:rPr lang="en-US" sz="1600" dirty="0">
                  <a:latin typeface="Karla" pitchFamily="2" charset="77"/>
                </a:rPr>
                <a:t>An entire family of test functions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A3F018F-4C3B-1806-2704-9580817280F6}"/>
                </a:ext>
              </a:extLst>
            </p:cNvPr>
            <p:cNvSpPr txBox="1"/>
            <p:nvPr/>
          </p:nvSpPr>
          <p:spPr>
            <a:xfrm>
              <a:off x="3278374" y="1546507"/>
              <a:ext cx="167374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7475" algn="ctr"/>
              <a:r>
                <a:rPr lang="en-US" sz="1600" dirty="0">
                  <a:latin typeface="Karla" pitchFamily="2" charset="77"/>
                </a:rPr>
                <a:t>Polynomial test functions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6B06764-54CD-0036-A395-2BA56159C280}"/>
                </a:ext>
              </a:extLst>
            </p:cNvPr>
            <p:cNvSpPr txBox="1"/>
            <p:nvPr/>
          </p:nvSpPr>
          <p:spPr>
            <a:xfrm>
              <a:off x="4908613" y="1428488"/>
              <a:ext cx="2213419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7475" algn="ctr"/>
              <a:r>
                <a:rPr lang="en-US" sz="1600" dirty="0">
                  <a:latin typeface="Karla" pitchFamily="2" charset="77"/>
                </a:rPr>
                <a:t>Exponential test function (continuous time)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89A3744-F52E-E0E4-F849-20C3387BF25E}"/>
                </a:ext>
              </a:extLst>
            </p:cNvPr>
            <p:cNvSpPr txBox="1"/>
            <p:nvPr/>
          </p:nvSpPr>
          <p:spPr>
            <a:xfrm>
              <a:off x="91894" y="1654379"/>
              <a:ext cx="9694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800" b="1" dirty="0">
                  <a:solidFill>
                    <a:schemeClr val="accent2"/>
                  </a:solidFill>
                  <a:latin typeface="Gantari"/>
                  <a:sym typeface="Wingdings" panose="05000000000000000000" pitchFamily="2" charset="2"/>
                </a:rPr>
                <a:t>Idea</a:t>
              </a:r>
              <a:endParaRPr lang="en-US" sz="1800" dirty="0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A27DBFF-F195-3B6A-D801-C58F046DB5AE}"/>
                </a:ext>
              </a:extLst>
            </p:cNvPr>
            <p:cNvSpPr txBox="1"/>
            <p:nvPr/>
          </p:nvSpPr>
          <p:spPr>
            <a:xfrm>
              <a:off x="6965429" y="1423397"/>
              <a:ext cx="2213419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7475" algn="ctr"/>
              <a:r>
                <a:rPr lang="en-US" sz="1600" dirty="0">
                  <a:latin typeface="Karla" pitchFamily="2" charset="77"/>
                </a:rPr>
                <a:t>Exponential test function (discrete time)</a:t>
              </a:r>
            </a:p>
          </p:txBody>
        </p:sp>
      </p:grp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E43D9BA-BD68-5BAF-1698-EF299AF19EBD}"/>
              </a:ext>
            </a:extLst>
          </p:cNvPr>
          <p:cNvCxnSpPr>
            <a:cxnSpLocks/>
          </p:cNvCxnSpPr>
          <p:nvPr/>
        </p:nvCxnSpPr>
        <p:spPr>
          <a:xfrm flipH="1">
            <a:off x="0" y="3517392"/>
            <a:ext cx="9144000" cy="0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67">
            <a:extLst>
              <a:ext uri="{FF2B5EF4-FFF2-40B4-BE49-F238E27FC236}">
                <a16:creationId xmlns:a16="http://schemas.microsoft.com/office/drawing/2014/main" id="{FB8EF48A-B2DB-3A92-D149-9F21449C0A2A}"/>
              </a:ext>
            </a:extLst>
          </p:cNvPr>
          <p:cNvGrpSpPr/>
          <p:nvPr/>
        </p:nvGrpSpPr>
        <p:grpSpPr>
          <a:xfrm>
            <a:off x="-82700" y="3712018"/>
            <a:ext cx="9226700" cy="1077218"/>
            <a:chOff x="-82700" y="3712018"/>
            <a:chExt cx="9226700" cy="1077218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F48D67F-9AFF-363B-23BF-46AE50A5A720}"/>
                </a:ext>
              </a:extLst>
            </p:cNvPr>
            <p:cNvSpPr txBox="1"/>
            <p:nvPr/>
          </p:nvSpPr>
          <p:spPr>
            <a:xfrm>
              <a:off x="-82700" y="4053964"/>
              <a:ext cx="141802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800" b="1" dirty="0">
                  <a:solidFill>
                    <a:schemeClr val="accent2"/>
                  </a:solidFill>
                  <a:latin typeface="Gantari"/>
                  <a:sym typeface="Wingdings" panose="05000000000000000000" pitchFamily="2" charset="2"/>
                </a:rPr>
                <a:t>Applicability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47DA2778-A2F0-E38A-9B62-B4559CEE86C1}"/>
                </a:ext>
              </a:extLst>
            </p:cNvPr>
            <p:cNvSpPr txBox="1"/>
            <p:nvPr/>
          </p:nvSpPr>
          <p:spPr>
            <a:xfrm>
              <a:off x="1099997" y="3829869"/>
              <a:ext cx="2213419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7475" algn="ctr"/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latin typeface="Karla" pitchFamily="2" charset="77"/>
                </a:rPr>
                <a:t>Need information about the target distribution</a:t>
              </a:r>
              <a:endParaRPr lang="en-US" sz="1600" dirty="0">
                <a:latin typeface="Karla" pitchFamily="2" charset="77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3323BF4B-3D36-3DA7-DC97-6CB4A826EDC3}"/>
                </a:ext>
              </a:extLst>
            </p:cNvPr>
            <p:cNvSpPr txBox="1"/>
            <p:nvPr/>
          </p:nvSpPr>
          <p:spPr>
            <a:xfrm>
              <a:off x="7085539" y="3823132"/>
              <a:ext cx="2058461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7475" algn="ctr"/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latin typeface="Karla" pitchFamily="2" charset="77"/>
                </a:rPr>
                <a:t>Markovian queueing systems (simpler)</a:t>
              </a:r>
              <a:endParaRPr lang="en-US" sz="1600" dirty="0">
                <a:latin typeface="Karla" pitchFamily="2" charset="77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96F2547B-21DF-F113-4BE3-923E3BFE11F0}"/>
                </a:ext>
              </a:extLst>
            </p:cNvPr>
            <p:cNvSpPr txBox="1"/>
            <p:nvPr/>
          </p:nvSpPr>
          <p:spPr>
            <a:xfrm>
              <a:off x="3023778" y="3829869"/>
              <a:ext cx="2213419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7475" algn="ctr"/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latin typeface="Karla" pitchFamily="2" charset="77"/>
                </a:rPr>
                <a:t>Simple systems (mean and higher moments)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553A7C32-68A3-A8D0-9496-1C64877A3AAF}"/>
                </a:ext>
              </a:extLst>
            </p:cNvPr>
            <p:cNvSpPr txBox="1"/>
            <p:nvPr/>
          </p:nvSpPr>
          <p:spPr>
            <a:xfrm>
              <a:off x="4915096" y="3712018"/>
              <a:ext cx="2213419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7475" algn="ctr"/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latin typeface="Karla" pitchFamily="2" charset="77"/>
                </a:rPr>
                <a:t>General interarrival and service distributions</a:t>
              </a:r>
            </a:p>
            <a:p>
              <a:pPr marL="117475" algn="ctr"/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latin typeface="Karla" pitchFamily="2" charset="77"/>
                </a:rPr>
                <a:t>(more involved)</a:t>
              </a:r>
            </a:p>
          </p:txBody>
        </p:sp>
      </p:grp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977A7902-2444-9DD4-5C09-BFC8FBC35C6B}"/>
              </a:ext>
            </a:extLst>
          </p:cNvPr>
          <p:cNvCxnSpPr>
            <a:cxnSpLocks/>
          </p:cNvCxnSpPr>
          <p:nvPr/>
        </p:nvCxnSpPr>
        <p:spPr>
          <a:xfrm>
            <a:off x="7108995" y="3499220"/>
            <a:ext cx="0" cy="1644280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898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94270-3C7E-5509-386A-0BA7868ED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-31440"/>
            <a:ext cx="7704000" cy="572700"/>
          </a:xfrm>
        </p:spPr>
        <p:txBody>
          <a:bodyPr/>
          <a:lstStyle/>
          <a:p>
            <a:pPr algn="ctr"/>
            <a:r>
              <a:rPr lang="en-US" dirty="0"/>
              <a:t>Other Direct Methods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8F0FFD-9767-B594-4DF4-B985896D6A88}"/>
              </a:ext>
            </a:extLst>
          </p:cNvPr>
          <p:cNvSpPr txBox="1"/>
          <p:nvPr/>
        </p:nvSpPr>
        <p:spPr>
          <a:xfrm>
            <a:off x="1211694" y="764161"/>
            <a:ext cx="21028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Stein’s Method</a:t>
            </a:r>
            <a:endParaRPr lang="en-US" sz="1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E2A0C5-5EBD-8214-1067-D9D4E9018C24}"/>
              </a:ext>
            </a:extLst>
          </p:cNvPr>
          <p:cNvSpPr txBox="1"/>
          <p:nvPr/>
        </p:nvSpPr>
        <p:spPr>
          <a:xfrm>
            <a:off x="3079059" y="754197"/>
            <a:ext cx="21028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Drift Method</a:t>
            </a:r>
            <a:endParaRPr lang="en-US" sz="1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2E094B-2EA0-F79E-6495-D2EDE4C3804B}"/>
              </a:ext>
            </a:extLst>
          </p:cNvPr>
          <p:cNvSpPr txBox="1"/>
          <p:nvPr/>
        </p:nvSpPr>
        <p:spPr>
          <a:xfrm>
            <a:off x="5545835" y="504143"/>
            <a:ext cx="28895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Transform Based-Methods</a:t>
            </a:r>
            <a:endParaRPr lang="en-US" sz="1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E91D59-F43F-0FA7-A288-2B278E55FAF1}"/>
              </a:ext>
            </a:extLst>
          </p:cNvPr>
          <p:cNvSpPr txBox="1"/>
          <p:nvPr/>
        </p:nvSpPr>
        <p:spPr>
          <a:xfrm>
            <a:off x="5512403" y="926966"/>
            <a:ext cx="10789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BAR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38A44D-EE62-3397-A3A8-0085E73B5C09}"/>
              </a:ext>
            </a:extLst>
          </p:cNvPr>
          <p:cNvSpPr txBox="1"/>
          <p:nvPr/>
        </p:nvSpPr>
        <p:spPr>
          <a:xfrm>
            <a:off x="7102512" y="898325"/>
            <a:ext cx="20414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Transform Method</a:t>
            </a:r>
            <a:endParaRPr lang="en-US" sz="1800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E0DF06A-0D85-D0A6-7DA7-DF6FE3B65ACB}"/>
              </a:ext>
            </a:extLst>
          </p:cNvPr>
          <p:cNvCxnSpPr>
            <a:cxnSpLocks/>
          </p:cNvCxnSpPr>
          <p:nvPr/>
        </p:nvCxnSpPr>
        <p:spPr>
          <a:xfrm>
            <a:off x="3275858" y="637762"/>
            <a:ext cx="9422" cy="450573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7586357-E793-AE2F-A277-D3964F46A72D}"/>
              </a:ext>
            </a:extLst>
          </p:cNvPr>
          <p:cNvCxnSpPr>
            <a:cxnSpLocks/>
          </p:cNvCxnSpPr>
          <p:nvPr/>
        </p:nvCxnSpPr>
        <p:spPr>
          <a:xfrm>
            <a:off x="7102512" y="974054"/>
            <a:ext cx="0" cy="4169446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DE9EFA6-DE21-76FA-69EC-8937B519EF17}"/>
              </a:ext>
            </a:extLst>
          </p:cNvPr>
          <p:cNvCxnSpPr>
            <a:cxnSpLocks/>
          </p:cNvCxnSpPr>
          <p:nvPr/>
        </p:nvCxnSpPr>
        <p:spPr>
          <a:xfrm>
            <a:off x="5070889" y="637762"/>
            <a:ext cx="0" cy="450573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2A4DE33-1D71-2488-7175-6E070506CF63}"/>
              </a:ext>
            </a:extLst>
          </p:cNvPr>
          <p:cNvCxnSpPr>
            <a:cxnSpLocks/>
          </p:cNvCxnSpPr>
          <p:nvPr/>
        </p:nvCxnSpPr>
        <p:spPr>
          <a:xfrm flipH="1" flipV="1">
            <a:off x="0" y="1307917"/>
            <a:ext cx="9144000" cy="14901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67D3DD3-528A-B60D-1A4A-8CCBBC578C08}"/>
              </a:ext>
            </a:extLst>
          </p:cNvPr>
          <p:cNvCxnSpPr>
            <a:cxnSpLocks/>
          </p:cNvCxnSpPr>
          <p:nvPr/>
        </p:nvCxnSpPr>
        <p:spPr>
          <a:xfrm>
            <a:off x="1253515" y="637762"/>
            <a:ext cx="0" cy="450573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0FBE8114-CF47-298A-3DF1-86FD987B3B34}"/>
              </a:ext>
            </a:extLst>
          </p:cNvPr>
          <p:cNvSpPr txBox="1"/>
          <p:nvPr/>
        </p:nvSpPr>
        <p:spPr>
          <a:xfrm>
            <a:off x="1243651" y="1338492"/>
            <a:ext cx="205039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Karla" pitchFamily="2" charset="77"/>
              </a:rPr>
              <a:t>[Ying (2017)]</a:t>
            </a:r>
          </a:p>
          <a:p>
            <a:pPr algn="ctr"/>
            <a:endParaRPr lang="en-US" sz="1200" dirty="0">
              <a:latin typeface="Karla" pitchFamily="2" charset="77"/>
            </a:endParaRPr>
          </a:p>
          <a:p>
            <a:pPr algn="ctr"/>
            <a:r>
              <a:rPr lang="en-US" sz="1200" dirty="0">
                <a:latin typeface="Karla" pitchFamily="2" charset="77"/>
              </a:rPr>
              <a:t>[Braverman, Dai (2017)]</a:t>
            </a:r>
          </a:p>
          <a:p>
            <a:pPr algn="ctr"/>
            <a:endParaRPr lang="en-US" sz="1200" dirty="0">
              <a:latin typeface="Karla" pitchFamily="2" charset="77"/>
            </a:endParaRPr>
          </a:p>
          <a:p>
            <a:pPr algn="ctr"/>
            <a:r>
              <a:rPr lang="en-US" sz="1200" dirty="0">
                <a:latin typeface="Karla" pitchFamily="2" charset="77"/>
              </a:rPr>
              <a:t> [Braverman, Dai, Feng (2017)]</a:t>
            </a:r>
          </a:p>
          <a:p>
            <a:pPr algn="ctr"/>
            <a:endParaRPr lang="en-US" sz="1200" dirty="0">
              <a:latin typeface="Karla" pitchFamily="2" charset="77"/>
            </a:endParaRPr>
          </a:p>
          <a:p>
            <a:pPr algn="ctr"/>
            <a:r>
              <a:rPr lang="en-US" sz="1200" dirty="0">
                <a:latin typeface="Karla" pitchFamily="2" charset="77"/>
              </a:rPr>
              <a:t>[Gaunt, Walton (2020)]</a:t>
            </a:r>
          </a:p>
          <a:p>
            <a:pPr algn="ctr"/>
            <a:endParaRPr lang="en-US" sz="1200" dirty="0">
              <a:latin typeface="Karla" pitchFamily="2" charset="77"/>
            </a:endParaRPr>
          </a:p>
          <a:p>
            <a:pPr algn="ctr"/>
            <a:r>
              <a:rPr lang="en-US" sz="1200" dirty="0">
                <a:latin typeface="Karla" pitchFamily="2" charset="77"/>
              </a:rPr>
              <a:t>[Hurtado-Lange, Maguluri (2021)]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DF14B33-BCA2-0079-60FC-F46D657E19EA}"/>
              </a:ext>
            </a:extLst>
          </p:cNvPr>
          <p:cNvSpPr txBox="1"/>
          <p:nvPr/>
        </p:nvSpPr>
        <p:spPr>
          <a:xfrm>
            <a:off x="3275992" y="1335839"/>
            <a:ext cx="1785029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Karla" pitchFamily="2" charset="77"/>
              </a:rPr>
              <a:t>[</a:t>
            </a:r>
            <a:r>
              <a:rPr lang="en-US" sz="1200" dirty="0" err="1">
                <a:latin typeface="Karla" pitchFamily="2" charset="77"/>
              </a:rPr>
              <a:t>Eryilmaz</a:t>
            </a:r>
            <a:r>
              <a:rPr lang="en-US" sz="1200" dirty="0">
                <a:latin typeface="Karla" pitchFamily="2" charset="77"/>
              </a:rPr>
              <a:t> Srikant (2012)] </a:t>
            </a:r>
          </a:p>
          <a:p>
            <a:pPr algn="ctr"/>
            <a:endParaRPr lang="en-US" sz="1200" dirty="0">
              <a:latin typeface="Karla" pitchFamily="2" charset="77"/>
            </a:endParaRPr>
          </a:p>
          <a:p>
            <a:pPr algn="ctr"/>
            <a:r>
              <a:rPr lang="en-US" sz="1200" dirty="0">
                <a:latin typeface="Karla" pitchFamily="2" charset="77"/>
              </a:rPr>
              <a:t>[Maguluri, Srikant (2016)]</a:t>
            </a:r>
          </a:p>
          <a:p>
            <a:pPr algn="ctr"/>
            <a:endParaRPr lang="en-US" sz="1200" dirty="0">
              <a:latin typeface="Karla" pitchFamily="2" charset="77"/>
            </a:endParaRPr>
          </a:p>
          <a:p>
            <a:pPr algn="ctr"/>
            <a:r>
              <a:rPr lang="en-US" sz="1200" dirty="0">
                <a:latin typeface="Karla" pitchFamily="2" charset="77"/>
              </a:rPr>
              <a:t>[Hurtado-Lange, Maguluri (2022)]</a:t>
            </a:r>
          </a:p>
          <a:p>
            <a:pPr algn="ctr"/>
            <a:endParaRPr lang="en-US" sz="1200" dirty="0">
              <a:latin typeface="Karla" pitchFamily="2" charset="77"/>
            </a:endParaRPr>
          </a:p>
          <a:p>
            <a:pPr algn="ctr"/>
            <a:r>
              <a:rPr lang="en-US" sz="1200" dirty="0">
                <a:latin typeface="Karla" pitchFamily="2" charset="77"/>
              </a:rPr>
              <a:t>[Hurtado-Lange, Varma, Maguluri (2022)]</a:t>
            </a:r>
          </a:p>
          <a:p>
            <a:pPr algn="ctr"/>
            <a:endParaRPr lang="en-US" sz="1200" dirty="0">
              <a:latin typeface="Karla" pitchFamily="2" charset="77"/>
            </a:endParaRPr>
          </a:p>
          <a:p>
            <a:pPr algn="ctr"/>
            <a:r>
              <a:rPr lang="en-US" sz="1200" dirty="0">
                <a:latin typeface="Karla" pitchFamily="2" charset="77"/>
              </a:rPr>
              <a:t>[</a:t>
            </a:r>
            <a:r>
              <a:rPr lang="en-US" sz="1200" dirty="0" err="1">
                <a:latin typeface="Karla" pitchFamily="2" charset="77"/>
              </a:rPr>
              <a:t>Grosof</a:t>
            </a:r>
            <a:r>
              <a:rPr lang="en-US" sz="1200" dirty="0">
                <a:latin typeface="Karla" pitchFamily="2" charset="77"/>
              </a:rPr>
              <a:t>, Hong, </a:t>
            </a:r>
            <a:r>
              <a:rPr lang="en-US" sz="1200" dirty="0" err="1">
                <a:latin typeface="Karla" pitchFamily="2" charset="77"/>
              </a:rPr>
              <a:t>Harchol</a:t>
            </a:r>
            <a:r>
              <a:rPr lang="en-US" sz="1200" dirty="0">
                <a:latin typeface="Karla" pitchFamily="2" charset="77"/>
              </a:rPr>
              <a:t>-Balter (2024)]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9C51169-6542-CBC7-621A-E7C910307006}"/>
              </a:ext>
            </a:extLst>
          </p:cNvPr>
          <p:cNvSpPr txBox="1"/>
          <p:nvPr/>
        </p:nvSpPr>
        <p:spPr>
          <a:xfrm>
            <a:off x="5070889" y="1307917"/>
            <a:ext cx="2031619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/>
            <a:r>
              <a:rPr lang="en-US" sz="1200" dirty="0">
                <a:latin typeface="Karla" pitchFamily="2" charset="77"/>
              </a:rPr>
              <a:t>[Braverman, Dai, Miyazawa (2017)]</a:t>
            </a:r>
          </a:p>
          <a:p>
            <a:pPr lvl="1" algn="ctr"/>
            <a:endParaRPr lang="en-US" sz="1200" dirty="0">
              <a:latin typeface="Karla" pitchFamily="2" charset="77"/>
            </a:endParaRPr>
          </a:p>
          <a:p>
            <a:pPr lvl="1" algn="ctr"/>
            <a:r>
              <a:rPr lang="en-US" sz="1200" dirty="0">
                <a:latin typeface="Karla" pitchFamily="2" charset="77"/>
              </a:rPr>
              <a:t>[Braverman, Dai, Miyazawa (2023)]</a:t>
            </a:r>
          </a:p>
          <a:p>
            <a:pPr lvl="1" algn="ctr"/>
            <a:endParaRPr lang="en-US" sz="1200" dirty="0">
              <a:latin typeface="Karla" pitchFamily="2" charset="77"/>
            </a:endParaRPr>
          </a:p>
          <a:p>
            <a:pPr lvl="1" algn="ctr"/>
            <a:r>
              <a:rPr lang="en-US" sz="1200" dirty="0">
                <a:latin typeface="Karla" pitchFamily="2" charset="77"/>
              </a:rPr>
              <a:t>[Dai, Glynn, Xu (2023)]</a:t>
            </a:r>
          </a:p>
          <a:p>
            <a:pPr lvl="1" algn="ctr"/>
            <a:endParaRPr lang="en-US" sz="1200" dirty="0">
              <a:latin typeface="Karla" pitchFamily="2" charset="77"/>
            </a:endParaRPr>
          </a:p>
          <a:p>
            <a:pPr lvl="1" algn="ctr"/>
            <a:r>
              <a:rPr lang="en-US" sz="1200" dirty="0">
                <a:latin typeface="Karla" pitchFamily="2" charset="77"/>
              </a:rPr>
              <a:t>[Guang, Chen, Dai (2024)] </a:t>
            </a:r>
          </a:p>
          <a:p>
            <a:pPr lvl="1" algn="ctr"/>
            <a:endParaRPr lang="en-US" sz="1200" dirty="0">
              <a:latin typeface="Karla" pitchFamily="2" charset="77"/>
            </a:endParaRPr>
          </a:p>
          <a:p>
            <a:pPr lvl="1" algn="ctr"/>
            <a:r>
              <a:rPr lang="en-US" sz="1200" dirty="0">
                <a:latin typeface="Karla" pitchFamily="2" charset="77"/>
              </a:rPr>
              <a:t>[Dai, Guang, Xu (2024)]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666617-14A8-2926-B44B-EFFF0A259D5D}"/>
              </a:ext>
            </a:extLst>
          </p:cNvPr>
          <p:cNvSpPr txBox="1"/>
          <p:nvPr/>
        </p:nvSpPr>
        <p:spPr>
          <a:xfrm>
            <a:off x="7102508" y="1313674"/>
            <a:ext cx="2031619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/>
            <a:r>
              <a:rPr lang="en-US" sz="1200" dirty="0">
                <a:solidFill>
                  <a:schemeClr val="accent4">
                    <a:lumMod val="75000"/>
                  </a:schemeClr>
                </a:solidFill>
                <a:latin typeface="Karla" pitchFamily="2" charset="77"/>
              </a:rPr>
              <a:t>[Hurtado-Lange Maguluri (2020)]</a:t>
            </a:r>
          </a:p>
          <a:p>
            <a:pPr lvl="1" algn="ctr"/>
            <a:endParaRPr lang="en-US" sz="1200" dirty="0">
              <a:solidFill>
                <a:schemeClr val="accent4">
                  <a:lumMod val="75000"/>
                </a:schemeClr>
              </a:solidFill>
              <a:latin typeface="Karla" pitchFamily="2" charset="77"/>
            </a:endParaRPr>
          </a:p>
          <a:p>
            <a:pPr lvl="1" algn="ctr"/>
            <a:r>
              <a:rPr lang="en-US" sz="1200" dirty="0">
                <a:solidFill>
                  <a:schemeClr val="accent4">
                    <a:lumMod val="75000"/>
                  </a:schemeClr>
                </a:solidFill>
                <a:latin typeface="Karla" pitchFamily="2" charset="77"/>
              </a:rPr>
              <a:t>[Hurtado-Lange, Maguluri (2022)]</a:t>
            </a:r>
          </a:p>
          <a:p>
            <a:pPr lvl="1" algn="ctr"/>
            <a:endParaRPr lang="en-US" sz="1200" dirty="0">
              <a:solidFill>
                <a:schemeClr val="accent4">
                  <a:lumMod val="75000"/>
                </a:schemeClr>
              </a:solidFill>
              <a:latin typeface="Karla" pitchFamily="2" charset="77"/>
            </a:endParaRPr>
          </a:p>
          <a:p>
            <a:pPr lvl="1" algn="ctr"/>
            <a:r>
              <a:rPr lang="en-US" sz="1200" dirty="0">
                <a:solidFill>
                  <a:schemeClr val="accent4">
                    <a:lumMod val="75000"/>
                  </a:schemeClr>
                </a:solidFill>
                <a:latin typeface="Karla" pitchFamily="2" charset="77"/>
              </a:rPr>
              <a:t>[Jhunjhunwala, Maguluri (2022)]</a:t>
            </a:r>
          </a:p>
          <a:p>
            <a:pPr lvl="1" algn="ctr"/>
            <a:endParaRPr lang="en-US" sz="1200" dirty="0">
              <a:solidFill>
                <a:schemeClr val="accent4">
                  <a:lumMod val="75000"/>
                </a:schemeClr>
              </a:solidFill>
              <a:latin typeface="Karla" pitchFamily="2" charset="77"/>
            </a:endParaRPr>
          </a:p>
          <a:p>
            <a:pPr lvl="1" algn="ctr"/>
            <a:r>
              <a:rPr lang="en-US" sz="1200" dirty="0">
                <a:solidFill>
                  <a:schemeClr val="accent4">
                    <a:lumMod val="75000"/>
                  </a:schemeClr>
                </a:solidFill>
                <a:latin typeface="Karla" pitchFamily="2" charset="77"/>
              </a:rPr>
              <a:t>[Jhunjhunwala, </a:t>
            </a:r>
            <a:r>
              <a:rPr lang="en-US" sz="1200" dirty="0" err="1">
                <a:solidFill>
                  <a:schemeClr val="accent4">
                    <a:lumMod val="75000"/>
                  </a:schemeClr>
                </a:solidFill>
                <a:latin typeface="Karla" pitchFamily="2" charset="77"/>
              </a:rPr>
              <a:t>Zubeldia</a:t>
            </a:r>
            <a:r>
              <a:rPr lang="en-US" sz="1200" dirty="0">
                <a:solidFill>
                  <a:schemeClr val="accent4">
                    <a:lumMod val="75000"/>
                  </a:schemeClr>
                </a:solidFill>
                <a:latin typeface="Karla" pitchFamily="2" charset="77"/>
              </a:rPr>
              <a:t>, Maguluri (2022)] </a:t>
            </a:r>
          </a:p>
          <a:p>
            <a:pPr lvl="1" algn="ctr"/>
            <a:endParaRPr lang="en-US" sz="1200" dirty="0">
              <a:solidFill>
                <a:schemeClr val="accent4">
                  <a:lumMod val="75000"/>
                </a:schemeClr>
              </a:solidFill>
              <a:latin typeface="Karla" pitchFamily="2" charset="77"/>
            </a:endParaRPr>
          </a:p>
          <a:p>
            <a:pPr lvl="1" algn="ctr"/>
            <a:r>
              <a:rPr lang="en-US" sz="1200" dirty="0">
                <a:solidFill>
                  <a:schemeClr val="accent4">
                    <a:lumMod val="75000"/>
                  </a:schemeClr>
                </a:solidFill>
                <a:latin typeface="Karla" pitchFamily="2" charset="77"/>
              </a:rPr>
              <a:t>[Varma, Maguluri (2022)]</a:t>
            </a:r>
          </a:p>
          <a:p>
            <a:pPr lvl="1" algn="ctr"/>
            <a:endParaRPr lang="en-US" sz="1200" dirty="0">
              <a:solidFill>
                <a:schemeClr val="accent4">
                  <a:lumMod val="75000"/>
                </a:schemeClr>
              </a:solidFill>
              <a:latin typeface="Karla" pitchFamily="2" charset="77"/>
            </a:endParaRPr>
          </a:p>
          <a:p>
            <a:pPr lvl="1" algn="ctr"/>
            <a:r>
              <a:rPr lang="en-US" sz="1200" dirty="0">
                <a:solidFill>
                  <a:schemeClr val="accent4">
                    <a:lumMod val="75000"/>
                  </a:schemeClr>
                </a:solidFill>
                <a:latin typeface="Karla" pitchFamily="2" charset="77"/>
              </a:rPr>
              <a:t>[Jhunjhunwala, Hurtado-Lange, Maguluri (2024)]</a:t>
            </a:r>
          </a:p>
          <a:p>
            <a:pPr lvl="1" algn="ctr"/>
            <a:endParaRPr lang="en-US" sz="1200" dirty="0">
              <a:latin typeface="Karla" pitchFamily="2" charset="77"/>
            </a:endParaRPr>
          </a:p>
          <a:p>
            <a:pPr lvl="1" algn="ctr"/>
            <a:r>
              <a:rPr lang="en-US" sz="1200" dirty="0">
                <a:latin typeface="Karla" pitchFamily="2" charset="77"/>
              </a:rPr>
              <a:t>[Mou, Maguluri (2020)]</a:t>
            </a:r>
          </a:p>
          <a:p>
            <a:pPr lvl="1" algn="ctr"/>
            <a:endParaRPr lang="en-US" sz="1200" dirty="0">
              <a:latin typeface="Karla" pitchFamily="2" charset="77"/>
            </a:endParaRPr>
          </a:p>
          <a:p>
            <a:pPr lvl="1" algn="ctr"/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3FCE9FF-1607-8902-E8BE-48C625BED3F7}"/>
              </a:ext>
            </a:extLst>
          </p:cNvPr>
          <p:cNvGrpSpPr/>
          <p:nvPr/>
        </p:nvGrpSpPr>
        <p:grpSpPr>
          <a:xfrm>
            <a:off x="2220556" y="3643323"/>
            <a:ext cx="97537" cy="439668"/>
            <a:chOff x="2133598" y="3639312"/>
            <a:chExt cx="97537" cy="439668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E01F383A-B122-FF40-2AFB-671462033C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9695" y="3639312"/>
              <a:ext cx="91440" cy="9144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10B7266-DD87-6943-6A8E-D66B56518F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6646" y="3816474"/>
              <a:ext cx="91440" cy="9144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D77C98B6-6CDC-F011-D444-7A104B1B8A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3598" y="3987540"/>
              <a:ext cx="91440" cy="9144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EF73E42-59C0-C12C-4695-A7E46A5B3C1F}"/>
              </a:ext>
            </a:extLst>
          </p:cNvPr>
          <p:cNvGrpSpPr/>
          <p:nvPr/>
        </p:nvGrpSpPr>
        <p:grpSpPr>
          <a:xfrm>
            <a:off x="4119737" y="4342479"/>
            <a:ext cx="97537" cy="439668"/>
            <a:chOff x="2133598" y="3639312"/>
            <a:chExt cx="97537" cy="439668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E325C416-0EB0-362F-AC75-10C12D675E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9695" y="3639312"/>
              <a:ext cx="91440" cy="9144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DF517FF2-B2EF-FA70-CC4F-808B1C73E4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6646" y="3816474"/>
              <a:ext cx="91440" cy="9144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0B02F622-B140-78BD-84B0-159F23DFAA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3598" y="3987540"/>
              <a:ext cx="91440" cy="9144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3D10175-3962-A9C8-03B2-319DD9B218F7}"/>
              </a:ext>
            </a:extLst>
          </p:cNvPr>
          <p:cNvGrpSpPr/>
          <p:nvPr/>
        </p:nvGrpSpPr>
        <p:grpSpPr>
          <a:xfrm>
            <a:off x="6007081" y="3574182"/>
            <a:ext cx="97537" cy="439668"/>
            <a:chOff x="2133598" y="3639312"/>
            <a:chExt cx="97537" cy="439668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C708A568-0DAA-AB18-16E0-8CB57096E34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9695" y="3639312"/>
              <a:ext cx="91440" cy="9144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E14DBB4D-57D5-FD12-2B61-73368CBECD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6646" y="3816474"/>
              <a:ext cx="91440" cy="9144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4491E9F0-F582-84CE-5513-F40F0EADE6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3598" y="3987540"/>
              <a:ext cx="91440" cy="9144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4A81DC66-F1D7-454C-6F02-1E9DAC79A266}"/>
              </a:ext>
            </a:extLst>
          </p:cNvPr>
          <p:cNvGrpSpPr/>
          <p:nvPr/>
        </p:nvGrpSpPr>
        <p:grpSpPr>
          <a:xfrm>
            <a:off x="8074485" y="4703832"/>
            <a:ext cx="97537" cy="439668"/>
            <a:chOff x="2133598" y="3639312"/>
            <a:chExt cx="97537" cy="439668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80367E06-BE5F-E38C-3093-782ECFCB92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9695" y="3639312"/>
              <a:ext cx="91440" cy="9144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257FBF38-099B-07F4-6AB1-1F4B9312EE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6646" y="3816474"/>
              <a:ext cx="91440" cy="9144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E9D8E44D-D499-4BE1-1E94-CC75DE1189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3598" y="3987540"/>
              <a:ext cx="91440" cy="9144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591158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019200-0273-2ADC-87EE-97B87E3A8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88409"/>
            <a:ext cx="7704000" cy="572700"/>
          </a:xfrm>
        </p:spPr>
        <p:txBody>
          <a:bodyPr/>
          <a:lstStyle/>
          <a:p>
            <a:pPr algn="ctr"/>
            <a:r>
              <a:rPr lang="en-US" dirty="0"/>
              <a:t>Other Methods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2">
                <a:extLst>
                  <a:ext uri="{FF2B5EF4-FFF2-40B4-BE49-F238E27FC236}">
                    <a16:creationId xmlns:a16="http://schemas.microsoft.com/office/drawing/2014/main" id="{13C819D4-FD36-85AF-EDF2-C02C373944C1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134784" y="895846"/>
                <a:ext cx="3969278" cy="1948751"/>
              </a:xfrm>
            </p:spPr>
            <p:txBody>
              <a:bodyPr/>
              <a:lstStyle/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/>
                          <a:sym typeface="Arial"/>
                        </a:rPr>
                        <m:t>𝔼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𝜖𝜃</m:t>
                              </m:r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𝑞</m:t>
                              </m:r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 </m:t>
                              </m:r>
                            </m:sup>
                          </m:sSup>
                        </m:e>
                      </m:d>
                      <m:r>
                        <a:rPr lang="en-US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/>
                              <a:sym typeface="Arial"/>
                            </a:rPr>
                            <m:t>𝑖</m:t>
                          </m:r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/>
                              <a:sym typeface="Arial"/>
                            </a:rPr>
                            <m:t>=0</m:t>
                          </m:r>
                        </m:sub>
                        <m:sup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/>
                              <a:sym typeface="Arial"/>
                            </a:rPr>
                            <m:t>∞</m:t>
                          </m:r>
                        </m:sup>
                        <m:e>
                          <m:sSup>
                            <m:sSupPr>
                              <m:ctrlP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𝜃𝜖</m:t>
                              </m:r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𝑖</m:t>
                              </m:r>
                            </m:sup>
                          </m:sSup>
                        </m:e>
                      </m:nary>
                      <m:sSub>
                        <m:sSubPr>
                          <m:ctrlP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/>
                              <a:sym typeface="Arial"/>
                            </a:rPr>
                            <m:t>𝜋</m:t>
                          </m:r>
                        </m:e>
                        <m:sub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/>
                              <a:sym typeface="Arial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sz="1800" b="0" dirty="0">
                  <a:solidFill>
                    <a:srgbClr val="000000"/>
                  </a:solidFill>
                  <a:latin typeface="Karla" pitchFamily="2" charset="77"/>
                  <a:ea typeface="Cambria Math" panose="02040503050406030204" pitchFamily="18" charset="0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6" name="Text Placeholder 2">
                <a:extLst>
                  <a:ext uri="{FF2B5EF4-FFF2-40B4-BE49-F238E27FC236}">
                    <a16:creationId xmlns:a16="http://schemas.microsoft.com/office/drawing/2014/main" id="{13C819D4-FD36-85AF-EDF2-C02C373944C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34784" y="895846"/>
                <a:ext cx="3969278" cy="1948751"/>
              </a:xfrm>
              <a:blipFill>
                <a:blip r:embed="rId2"/>
                <a:stretch>
                  <a:fillRect t="-35484" b="-187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DAC9A97A-E525-A5AF-CB8A-C2CBBD5310BC}"/>
              </a:ext>
            </a:extLst>
          </p:cNvPr>
          <p:cNvSpPr txBox="1"/>
          <p:nvPr/>
        </p:nvSpPr>
        <p:spPr>
          <a:xfrm>
            <a:off x="641173" y="1959322"/>
            <a:ext cx="2956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Karla" pitchFamily="2" charset="77"/>
              </a:rPr>
              <a:t>M/M/1 setting we had access to pre-limit transform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7B0FA2D-7D72-1024-3031-CA589944E95C}"/>
                  </a:ext>
                </a:extLst>
              </p:cNvPr>
              <p:cNvSpPr txBox="1"/>
              <p:nvPr/>
            </p:nvSpPr>
            <p:spPr>
              <a:xfrm>
                <a:off x="641173" y="2738158"/>
                <a:ext cx="29565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latin typeface="Karla" pitchFamily="2" charset="77"/>
                  </a:rPr>
                  <a:t>Then we took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𝜖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→0</m:t>
                    </m:r>
                  </m:oMath>
                </a14:m>
                <a:r>
                  <a:rPr lang="en-US" sz="1600" dirty="0">
                    <a:latin typeface="Karla" pitchFamily="2" charset="77"/>
                  </a:rPr>
                  <a:t> to get the heavy-traffic distribution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7B0FA2D-7D72-1024-3031-CA589944E9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173" y="2738158"/>
                <a:ext cx="2956500" cy="584775"/>
              </a:xfrm>
              <a:prstGeom prst="rect">
                <a:avLst/>
              </a:prstGeom>
              <a:blipFill>
                <a:blip r:embed="rId3"/>
                <a:stretch>
                  <a:fillRect t="-2128" r="-1282" b="-106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8C444C72-9C91-915E-F12F-F58780B8CAC4}"/>
              </a:ext>
            </a:extLst>
          </p:cNvPr>
          <p:cNvSpPr txBox="1"/>
          <p:nvPr/>
        </p:nvSpPr>
        <p:spPr>
          <a:xfrm>
            <a:off x="5297845" y="2615048"/>
            <a:ext cx="3328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Karla" pitchFamily="2" charset="77"/>
              </a:rPr>
              <a:t>We set the drift of exponential test function to zero -&gt; naturally leading to the transform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499C4B3-EC41-54E2-D12E-3E2E3BEA900F}"/>
              </a:ext>
            </a:extLst>
          </p:cNvPr>
          <p:cNvSpPr/>
          <p:nvPr/>
        </p:nvSpPr>
        <p:spPr>
          <a:xfrm>
            <a:off x="813816" y="1014984"/>
            <a:ext cx="2423160" cy="944337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C91189C-44FB-BA4A-1178-E8CD0A93A0F7}"/>
              </a:ext>
            </a:extLst>
          </p:cNvPr>
          <p:cNvGrpSpPr/>
          <p:nvPr/>
        </p:nvGrpSpPr>
        <p:grpSpPr>
          <a:xfrm>
            <a:off x="3846157" y="1005840"/>
            <a:ext cx="4780104" cy="1630588"/>
            <a:chOff x="3846157" y="1005840"/>
            <a:chExt cx="4780104" cy="163058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D886230-CEB0-2788-EDD4-E8C283C2EEDC}"/>
                </a:ext>
              </a:extLst>
            </p:cNvPr>
            <p:cNvSpPr txBox="1"/>
            <p:nvPr/>
          </p:nvSpPr>
          <p:spPr>
            <a:xfrm>
              <a:off x="3846157" y="2051653"/>
              <a:ext cx="11937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accent4">
                      <a:lumMod val="75000"/>
                    </a:schemeClr>
                  </a:solidFill>
                  <a:latin typeface="Karla" pitchFamily="2" charset="77"/>
                </a:rPr>
                <a:t>v/s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39492A6D-6933-5219-7707-90EA8A332E83}"/>
                    </a:ext>
                  </a:extLst>
                </p:cNvPr>
                <p:cNvSpPr txBox="1"/>
                <p:nvPr/>
              </p:nvSpPr>
              <p:spPr>
                <a:xfrm>
                  <a:off x="5297845" y="1287279"/>
                  <a:ext cx="3328416" cy="4101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800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𝔼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𝜃𝜖</m:t>
                                </m:r>
                                <m: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𝑞</m:t>
                                </m:r>
                                <m: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+1)</m:t>
                                </m:r>
                              </m:sup>
                            </m:sSup>
                          </m:e>
                        </m:d>
                        <m: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sz="1800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𝔼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1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𝜃𝜖</m:t>
                                </m:r>
                                <m:r>
                                  <a:rPr lang="en-US" sz="1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𝑞</m:t>
                                </m:r>
                                <m:d>
                                  <m:dPr>
                                    <m:ctrlPr>
                                      <a:rPr lang="en-US" sz="18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</m:d>
                              </m:sup>
                            </m:sSup>
                          </m:e>
                        </m:d>
                      </m:oMath>
                    </m:oMathPara>
                  </a14:m>
                  <a:endParaRPr lang="en-US" sz="1800" dirty="0"/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39492A6D-6933-5219-7707-90EA8A332E8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97845" y="1287279"/>
                  <a:ext cx="3328416" cy="410177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FBC1816-6E0F-998D-4ADD-C44A4D5C7891}"/>
                </a:ext>
              </a:extLst>
            </p:cNvPr>
            <p:cNvSpPr txBox="1"/>
            <p:nvPr/>
          </p:nvSpPr>
          <p:spPr>
            <a:xfrm>
              <a:off x="5387244" y="1959321"/>
              <a:ext cx="31496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Karla" pitchFamily="2" charset="77"/>
                </a:rPr>
                <a:t>Transform method does not require the pre-limit transform</a:t>
              </a:r>
            </a:p>
          </p:txBody>
        </p: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E313EEA2-CA03-9E57-D785-AF9466A807E9}"/>
                </a:ext>
              </a:extLst>
            </p:cNvPr>
            <p:cNvSpPr/>
            <p:nvPr/>
          </p:nvSpPr>
          <p:spPr>
            <a:xfrm>
              <a:off x="5559552" y="1005840"/>
              <a:ext cx="2770632" cy="944337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95BEF0DC-0D81-09C5-586F-1E953D405C09}"/>
              </a:ext>
            </a:extLst>
          </p:cNvPr>
          <p:cNvSpPr txBox="1"/>
          <p:nvPr/>
        </p:nvSpPr>
        <p:spPr>
          <a:xfrm>
            <a:off x="336343" y="3651462"/>
            <a:ext cx="356616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accent4">
                    <a:lumMod val="75000"/>
                  </a:schemeClr>
                </a:solidFill>
              </a:rPr>
              <a:t>[Kingman (1961)]</a:t>
            </a:r>
          </a:p>
          <a:p>
            <a:pPr algn="ctr"/>
            <a:r>
              <a:rPr lang="en-US" sz="1400" dirty="0">
                <a:solidFill>
                  <a:schemeClr val="accent4">
                    <a:lumMod val="75000"/>
                  </a:schemeClr>
                </a:solidFill>
              </a:rPr>
              <a:t>[</a:t>
            </a:r>
            <a:r>
              <a:rPr lang="en-US" sz="1400" dirty="0" err="1">
                <a:solidFill>
                  <a:schemeClr val="accent4">
                    <a:lumMod val="75000"/>
                  </a:schemeClr>
                </a:solidFill>
              </a:rPr>
              <a:t>Boxma</a:t>
            </a:r>
            <a:r>
              <a:rPr lang="en-US" sz="1400" dirty="0">
                <a:solidFill>
                  <a:schemeClr val="accent4">
                    <a:lumMod val="75000"/>
                  </a:schemeClr>
                </a:solidFill>
              </a:rPr>
              <a:t> Cohen (1999)]</a:t>
            </a:r>
          </a:p>
          <a:p>
            <a:pPr algn="ctr"/>
            <a:r>
              <a:rPr lang="en-US" sz="1400" dirty="0">
                <a:solidFill>
                  <a:schemeClr val="accent4">
                    <a:lumMod val="75000"/>
                  </a:schemeClr>
                </a:solidFill>
              </a:rPr>
              <a:t>[Boon, Janssen, </a:t>
            </a:r>
            <a:r>
              <a:rPr lang="en-US" sz="1400" dirty="0" err="1">
                <a:solidFill>
                  <a:schemeClr val="accent4">
                    <a:lumMod val="75000"/>
                  </a:schemeClr>
                </a:solidFill>
              </a:rPr>
              <a:t>Leeuwaarden</a:t>
            </a:r>
            <a:r>
              <a:rPr lang="en-US" sz="1400" dirty="0">
                <a:solidFill>
                  <a:schemeClr val="accent4">
                    <a:lumMod val="75000"/>
                  </a:schemeClr>
                </a:solidFill>
              </a:rPr>
              <a:t> (2023)]</a:t>
            </a:r>
          </a:p>
          <a:p>
            <a:pPr algn="ctr"/>
            <a:r>
              <a:rPr lang="en-US" sz="1400" dirty="0">
                <a:solidFill>
                  <a:schemeClr val="accent4">
                    <a:lumMod val="75000"/>
                  </a:schemeClr>
                </a:solidFill>
              </a:rPr>
              <a:t>[</a:t>
            </a:r>
            <a:r>
              <a:rPr lang="en-US" sz="1400" dirty="0" err="1">
                <a:solidFill>
                  <a:schemeClr val="accent4">
                    <a:lumMod val="75000"/>
                  </a:schemeClr>
                </a:solidFill>
              </a:rPr>
              <a:t>Cardinaels</a:t>
            </a:r>
            <a:r>
              <a:rPr lang="en-US" sz="1400" dirty="0">
                <a:solidFill>
                  <a:schemeClr val="accent4">
                    <a:lumMod val="75000"/>
                  </a:schemeClr>
                </a:solidFill>
              </a:rPr>
              <a:t> Borst </a:t>
            </a:r>
            <a:r>
              <a:rPr lang="en-US" sz="1400" dirty="0" err="1">
                <a:solidFill>
                  <a:schemeClr val="accent4">
                    <a:lumMod val="75000"/>
                  </a:schemeClr>
                </a:solidFill>
              </a:rPr>
              <a:t>Leeuwaarden</a:t>
            </a:r>
            <a:r>
              <a:rPr lang="en-US" sz="1400" dirty="0">
                <a:solidFill>
                  <a:schemeClr val="accent4">
                    <a:lumMod val="75000"/>
                  </a:schemeClr>
                </a:solidFill>
              </a:rPr>
              <a:t> (2024)] (Session 1A) 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75C112F-EBD3-D96D-9BEF-48D5E9E17E3F}"/>
              </a:ext>
            </a:extLst>
          </p:cNvPr>
          <p:cNvSpPr txBox="1"/>
          <p:nvPr/>
        </p:nvSpPr>
        <p:spPr>
          <a:xfrm>
            <a:off x="5161788" y="3943849"/>
            <a:ext cx="35661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This Tutorial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46293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8" grpId="0"/>
      <p:bldP spid="13" grpId="0"/>
      <p:bldP spid="14" grpId="0" animBg="1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!!Matching Queue">
            <a:extLst>
              <a:ext uri="{FF2B5EF4-FFF2-40B4-BE49-F238E27FC236}">
                <a16:creationId xmlns:a16="http://schemas.microsoft.com/office/drawing/2014/main" id="{41F07AFE-1A10-D9C3-5A72-FC0386123415}"/>
              </a:ext>
            </a:extLst>
          </p:cNvPr>
          <p:cNvGrpSpPr/>
          <p:nvPr/>
        </p:nvGrpSpPr>
        <p:grpSpPr>
          <a:xfrm>
            <a:off x="212719" y="886118"/>
            <a:ext cx="1383032" cy="307730"/>
            <a:chOff x="768116" y="1363333"/>
            <a:chExt cx="2189615" cy="39535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CBF446D-34C4-1E27-B7C5-A1D16EA793AC}"/>
                </a:ext>
              </a:extLst>
            </p:cNvPr>
            <p:cNvGrpSpPr/>
            <p:nvPr/>
          </p:nvGrpSpPr>
          <p:grpSpPr>
            <a:xfrm>
              <a:off x="768116" y="1363333"/>
              <a:ext cx="782110" cy="395351"/>
              <a:chOff x="2231136" y="3202816"/>
              <a:chExt cx="2242010" cy="832332"/>
            </a:xfrm>
            <a:solidFill>
              <a:schemeClr val="tx2"/>
            </a:solidFill>
          </p:grpSpPr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1E444B0D-F1F3-819A-1F65-C3586FF52713}"/>
                  </a:ext>
                </a:extLst>
              </p:cNvPr>
              <p:cNvCxnSpPr/>
              <p:nvPr/>
            </p:nvCxnSpPr>
            <p:spPr>
              <a:xfrm>
                <a:off x="2231136" y="3212756"/>
                <a:ext cx="2242010" cy="0"/>
              </a:xfrm>
              <a:prstGeom prst="line">
                <a:avLst/>
              </a:prstGeom>
              <a:grpFill/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20DC1B06-60E0-2F59-4A27-D18B08DB11BC}"/>
                  </a:ext>
                </a:extLst>
              </p:cNvPr>
              <p:cNvCxnSpPr/>
              <p:nvPr/>
            </p:nvCxnSpPr>
            <p:spPr>
              <a:xfrm>
                <a:off x="2231136" y="4007708"/>
                <a:ext cx="2242010" cy="0"/>
              </a:xfrm>
              <a:prstGeom prst="line">
                <a:avLst/>
              </a:prstGeom>
              <a:grpFill/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CB25CCAA-DA51-6CD8-58CD-2D29EBA6BC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41180" y="3202816"/>
                <a:ext cx="0" cy="832332"/>
              </a:xfrm>
              <a:prstGeom prst="line">
                <a:avLst/>
              </a:prstGeom>
              <a:grpFill/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A2FA940-B358-09E8-B9B9-71FF3D9FCB81}"/>
                </a:ext>
              </a:extLst>
            </p:cNvPr>
            <p:cNvGrpSpPr/>
            <p:nvPr/>
          </p:nvGrpSpPr>
          <p:grpSpPr>
            <a:xfrm>
              <a:off x="2175621" y="1364233"/>
              <a:ext cx="782110" cy="390629"/>
              <a:chOff x="5929925" y="3163527"/>
              <a:chExt cx="2242010" cy="822391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58FAE8E7-67DD-C7D5-6CF4-3355EB51D35E}"/>
                  </a:ext>
                </a:extLst>
              </p:cNvPr>
              <p:cNvCxnSpPr/>
              <p:nvPr/>
            </p:nvCxnSpPr>
            <p:spPr>
              <a:xfrm>
                <a:off x="5929925" y="3171567"/>
                <a:ext cx="2242010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5E0E3FA6-C8B7-419D-FFA9-C92EDF1D0605}"/>
                  </a:ext>
                </a:extLst>
              </p:cNvPr>
              <p:cNvCxnSpPr/>
              <p:nvPr/>
            </p:nvCxnSpPr>
            <p:spPr>
              <a:xfrm>
                <a:off x="5929925" y="3966519"/>
                <a:ext cx="2242010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0B586577-FBCC-4E6B-456C-C3523444C8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56824" y="3163527"/>
                <a:ext cx="0" cy="822391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2DF9272C-2322-99AD-BC5A-6DDB501EDCCC}"/>
                </a:ext>
              </a:extLst>
            </p:cNvPr>
            <p:cNvCxnSpPr>
              <a:cxnSpLocks/>
            </p:cNvCxnSpPr>
            <p:nvPr/>
          </p:nvCxnSpPr>
          <p:spPr>
            <a:xfrm>
              <a:off x="1589558" y="1569422"/>
              <a:ext cx="552181" cy="0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78E84A3F-D2DF-239A-B3D8-F4EE254B657D}"/>
              </a:ext>
            </a:extLst>
          </p:cNvPr>
          <p:cNvGrpSpPr/>
          <p:nvPr/>
        </p:nvGrpSpPr>
        <p:grpSpPr>
          <a:xfrm>
            <a:off x="52430" y="1885247"/>
            <a:ext cx="1621520" cy="1353501"/>
            <a:chOff x="449090" y="1852469"/>
            <a:chExt cx="2101458" cy="1689007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9D021020-2EF1-4D89-0CF8-E92995B7849D}"/>
                </a:ext>
              </a:extLst>
            </p:cNvPr>
            <p:cNvGrpSpPr/>
            <p:nvPr/>
          </p:nvGrpSpPr>
          <p:grpSpPr>
            <a:xfrm>
              <a:off x="1350464" y="1873843"/>
              <a:ext cx="777599" cy="369776"/>
              <a:chOff x="1316777" y="2118419"/>
              <a:chExt cx="777599" cy="369776"/>
            </a:xfrm>
          </p:grpSpPr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F06A7892-6CE5-6287-D161-160603DE5C16}"/>
                  </a:ext>
                </a:extLst>
              </p:cNvPr>
              <p:cNvCxnSpPr/>
              <p:nvPr/>
            </p:nvCxnSpPr>
            <p:spPr>
              <a:xfrm>
                <a:off x="1316777" y="2122835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A1781DE1-B654-169B-891C-9A125007BF07}"/>
                  </a:ext>
                </a:extLst>
              </p:cNvPr>
              <p:cNvCxnSpPr/>
              <p:nvPr/>
            </p:nvCxnSpPr>
            <p:spPr>
              <a:xfrm>
                <a:off x="1316777" y="2476004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33FA605A-C798-592A-E6CA-CBA050D0BA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3289" y="2118419"/>
                <a:ext cx="0" cy="369776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C629E833-1C32-3E14-736E-F67D1A259BED}"/>
                </a:ext>
              </a:extLst>
            </p:cNvPr>
            <p:cNvGrpSpPr/>
            <p:nvPr/>
          </p:nvGrpSpPr>
          <p:grpSpPr>
            <a:xfrm>
              <a:off x="1348436" y="2370306"/>
              <a:ext cx="777599" cy="369776"/>
              <a:chOff x="1316777" y="2118419"/>
              <a:chExt cx="777599" cy="369776"/>
            </a:xfrm>
          </p:grpSpPr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8FE64FF6-145F-6243-5FD9-732F61DF0F2B}"/>
                  </a:ext>
                </a:extLst>
              </p:cNvPr>
              <p:cNvCxnSpPr/>
              <p:nvPr/>
            </p:nvCxnSpPr>
            <p:spPr>
              <a:xfrm>
                <a:off x="1316777" y="2122835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6BB6B059-DFDE-EB15-2A9C-BBF85A71280A}"/>
                  </a:ext>
                </a:extLst>
              </p:cNvPr>
              <p:cNvCxnSpPr/>
              <p:nvPr/>
            </p:nvCxnSpPr>
            <p:spPr>
              <a:xfrm>
                <a:off x="1316777" y="2476004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CF228711-9447-3D30-1938-32A6C3619B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3289" y="2118419"/>
                <a:ext cx="0" cy="369776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7337245F-3B13-4E2E-45A1-722674F89CBF}"/>
                </a:ext>
              </a:extLst>
            </p:cNvPr>
            <p:cNvGrpSpPr/>
            <p:nvPr/>
          </p:nvGrpSpPr>
          <p:grpSpPr>
            <a:xfrm>
              <a:off x="1348436" y="3171700"/>
              <a:ext cx="777599" cy="369776"/>
              <a:chOff x="1316777" y="2118419"/>
              <a:chExt cx="777599" cy="369776"/>
            </a:xfrm>
          </p:grpSpPr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EAF99276-63F8-9373-854E-57780B44BF30}"/>
                  </a:ext>
                </a:extLst>
              </p:cNvPr>
              <p:cNvCxnSpPr/>
              <p:nvPr/>
            </p:nvCxnSpPr>
            <p:spPr>
              <a:xfrm>
                <a:off x="1316777" y="2122835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8D77164A-E3EC-C7AB-2713-23E0345C95A8}"/>
                  </a:ext>
                </a:extLst>
              </p:cNvPr>
              <p:cNvCxnSpPr/>
              <p:nvPr/>
            </p:nvCxnSpPr>
            <p:spPr>
              <a:xfrm>
                <a:off x="1316777" y="2476004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12188835-22F9-A4C7-BE39-71BD4DADF2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3289" y="2118419"/>
                <a:ext cx="0" cy="369776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2DD0434D-49DA-C012-B63D-53C4AF5879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1750" y="1852469"/>
              <a:ext cx="388798" cy="3887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7136BD06-0F18-B3B8-441F-BD1744928CB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1748" y="2360337"/>
              <a:ext cx="388798" cy="3887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14B3F9A6-F703-9F06-169A-C1BDD39C3E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1750" y="3149733"/>
              <a:ext cx="388798" cy="3887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1806207A-BAD6-E011-B4AB-DB0E402A03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4231" y="2794825"/>
              <a:ext cx="82492" cy="82492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C935AFAA-651E-35F9-EC93-B2213DCB98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4231" y="2910918"/>
              <a:ext cx="82492" cy="82492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BD1FA78E-6EF6-2F45-504C-B777D34377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4231" y="3027010"/>
              <a:ext cx="82492" cy="82492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6" name="Straight Arrow Connector 95">
              <a:extLst>
                <a:ext uri="{FF2B5EF4-FFF2-40B4-BE49-F238E27FC236}">
                  <a16:creationId xmlns:a16="http://schemas.microsoft.com/office/drawing/2014/main" id="{C7D3BA30-79F2-D039-5695-58B5BF1D6A65}"/>
                </a:ext>
              </a:extLst>
            </p:cNvPr>
            <p:cNvCxnSpPr/>
            <p:nvPr/>
          </p:nvCxnSpPr>
          <p:spPr>
            <a:xfrm>
              <a:off x="449090" y="2750220"/>
              <a:ext cx="371192" cy="9053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Arrow Connector 96">
              <a:extLst>
                <a:ext uri="{FF2B5EF4-FFF2-40B4-BE49-F238E27FC236}">
                  <a16:creationId xmlns:a16="http://schemas.microsoft.com/office/drawing/2014/main" id="{1F59F34F-97CF-F580-1D0C-8F50CB38EF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7381" y="2046868"/>
              <a:ext cx="581054" cy="723329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Arrow Connector 98">
              <a:extLst>
                <a:ext uri="{FF2B5EF4-FFF2-40B4-BE49-F238E27FC236}">
                  <a16:creationId xmlns:a16="http://schemas.microsoft.com/office/drawing/2014/main" id="{C3BD821A-020D-ED22-CE9E-4D7E0FC13D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1441" y="2554736"/>
              <a:ext cx="560659" cy="200010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Arrow Connector 101">
              <a:extLst>
                <a:ext uri="{FF2B5EF4-FFF2-40B4-BE49-F238E27FC236}">
                  <a16:creationId xmlns:a16="http://schemas.microsoft.com/office/drawing/2014/main" id="{1F10FCA9-046D-1BED-6B9F-06D03C3F73BC}"/>
                </a:ext>
              </a:extLst>
            </p:cNvPr>
            <p:cNvCxnSpPr>
              <a:cxnSpLocks/>
            </p:cNvCxnSpPr>
            <p:nvPr/>
          </p:nvCxnSpPr>
          <p:spPr>
            <a:xfrm>
              <a:off x="798910" y="2770196"/>
              <a:ext cx="547499" cy="611379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A0C3BB80-47CE-141C-D2EE-97E17E9690A9}"/>
              </a:ext>
            </a:extLst>
          </p:cNvPr>
          <p:cNvGrpSpPr/>
          <p:nvPr/>
        </p:nvGrpSpPr>
        <p:grpSpPr>
          <a:xfrm>
            <a:off x="82765" y="3936897"/>
            <a:ext cx="1728014" cy="842982"/>
            <a:chOff x="1054459" y="1662601"/>
            <a:chExt cx="4100526" cy="1805626"/>
          </a:xfrm>
        </p:grpSpPr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DB7AEA5E-A3D7-0067-56FE-1E72DA7949A0}"/>
                </a:ext>
              </a:extLst>
            </p:cNvPr>
            <p:cNvGrpSpPr/>
            <p:nvPr/>
          </p:nvGrpSpPr>
          <p:grpSpPr>
            <a:xfrm>
              <a:off x="1215099" y="1817587"/>
              <a:ext cx="981634" cy="289277"/>
              <a:chOff x="3400425" y="2328863"/>
              <a:chExt cx="1793882" cy="528637"/>
            </a:xfrm>
          </p:grpSpPr>
          <p:sp>
            <p:nvSpPr>
              <p:cNvPr id="179" name="Oval 178">
                <a:extLst>
                  <a:ext uri="{FF2B5EF4-FFF2-40B4-BE49-F238E27FC236}">
                    <a16:creationId xmlns:a16="http://schemas.microsoft.com/office/drawing/2014/main" id="{796CC067-766D-4223-BC05-A6D33022F99C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490F04ED-3545-D842-B6FC-9F0E4AE437FB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FBC4CF26-4217-E4C7-DC93-62762490DB42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810896D6-9E61-E624-FA00-8A90DBCA6DAC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8D3E0C11-C874-794B-86E0-DD7D9F83FE48}"/>
                </a:ext>
              </a:extLst>
            </p:cNvPr>
            <p:cNvGrpSpPr/>
            <p:nvPr/>
          </p:nvGrpSpPr>
          <p:grpSpPr>
            <a:xfrm>
              <a:off x="1215099" y="2427667"/>
              <a:ext cx="981634" cy="289277"/>
              <a:chOff x="3400425" y="2328863"/>
              <a:chExt cx="1793882" cy="528637"/>
            </a:xfrm>
          </p:grpSpPr>
          <p:sp>
            <p:nvSpPr>
              <p:cNvPr id="175" name="Oval 174">
                <a:extLst>
                  <a:ext uri="{FF2B5EF4-FFF2-40B4-BE49-F238E27FC236}">
                    <a16:creationId xmlns:a16="http://schemas.microsoft.com/office/drawing/2014/main" id="{2442B3C4-11B5-D451-0C87-A0F771416DF8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CB644F66-92AF-B316-EF27-F1143006CEFE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>
                <a:extLst>
                  <a:ext uri="{FF2B5EF4-FFF2-40B4-BE49-F238E27FC236}">
                    <a16:creationId xmlns:a16="http://schemas.microsoft.com/office/drawing/2014/main" id="{FF4DAA00-216C-C68F-A3DD-D232EAEFD2C6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4B451826-2C11-F1AF-6189-2AEA6BB153EF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ED38CB03-24A2-58AA-6F6B-81BC09463A8F}"/>
                </a:ext>
              </a:extLst>
            </p:cNvPr>
            <p:cNvGrpSpPr/>
            <p:nvPr/>
          </p:nvGrpSpPr>
          <p:grpSpPr>
            <a:xfrm>
              <a:off x="1215099" y="3037746"/>
              <a:ext cx="981634" cy="289277"/>
              <a:chOff x="3400425" y="2328863"/>
              <a:chExt cx="1793882" cy="528637"/>
            </a:xfrm>
          </p:grpSpPr>
          <p:sp>
            <p:nvSpPr>
              <p:cNvPr id="171" name="Oval 170">
                <a:extLst>
                  <a:ext uri="{FF2B5EF4-FFF2-40B4-BE49-F238E27FC236}">
                    <a16:creationId xmlns:a16="http://schemas.microsoft.com/office/drawing/2014/main" id="{5D21F858-27A3-9995-767F-2C50945600E3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1E4FFEA9-5544-80AE-75F8-8D9DFBB618E3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63A41208-8010-FE2D-766A-EF00EB544C24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>
                <a:extLst>
                  <a:ext uri="{FF2B5EF4-FFF2-40B4-BE49-F238E27FC236}">
                    <a16:creationId xmlns:a16="http://schemas.microsoft.com/office/drawing/2014/main" id="{6642D5CF-881B-924D-98EF-B533E3EC6235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4" name="Rounded Rectangle 113">
              <a:extLst>
                <a:ext uri="{FF2B5EF4-FFF2-40B4-BE49-F238E27FC236}">
                  <a16:creationId xmlns:a16="http://schemas.microsoft.com/office/drawing/2014/main" id="{F55F05A2-5D1E-08B2-6E36-9A4C97B71B89}"/>
                </a:ext>
              </a:extLst>
            </p:cNvPr>
            <p:cNvSpPr/>
            <p:nvPr/>
          </p:nvSpPr>
          <p:spPr>
            <a:xfrm>
              <a:off x="1779586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15" name="Rounded Rectangle 114">
              <a:extLst>
                <a:ext uri="{FF2B5EF4-FFF2-40B4-BE49-F238E27FC236}">
                  <a16:creationId xmlns:a16="http://schemas.microsoft.com/office/drawing/2014/main" id="{D4C9F1E5-8F68-34AA-F021-6A7D350B14A6}"/>
                </a:ext>
              </a:extLst>
            </p:cNvPr>
            <p:cNvSpPr/>
            <p:nvPr/>
          </p:nvSpPr>
          <p:spPr>
            <a:xfrm>
              <a:off x="1680879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16" name="Rounded Rectangle 115">
              <a:extLst>
                <a:ext uri="{FF2B5EF4-FFF2-40B4-BE49-F238E27FC236}">
                  <a16:creationId xmlns:a16="http://schemas.microsoft.com/office/drawing/2014/main" id="{D78E6C63-DCD8-F709-E9E5-AAC51DDDA96B}"/>
                </a:ext>
              </a:extLst>
            </p:cNvPr>
            <p:cNvSpPr/>
            <p:nvPr/>
          </p:nvSpPr>
          <p:spPr>
            <a:xfrm>
              <a:off x="1588099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3700E134-0F14-9EAF-18F9-48EA342DDC04}"/>
                </a:ext>
              </a:extLst>
            </p:cNvPr>
            <p:cNvGrpSpPr/>
            <p:nvPr/>
          </p:nvGrpSpPr>
          <p:grpSpPr>
            <a:xfrm>
              <a:off x="2599311" y="1817587"/>
              <a:ext cx="981634" cy="289277"/>
              <a:chOff x="3400425" y="2328863"/>
              <a:chExt cx="1793882" cy="528637"/>
            </a:xfrm>
          </p:grpSpPr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id="{DDAD97B7-4C21-7290-4EEC-AD65885B0E17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5477D1A1-85EE-3E22-6C09-89A76F524A19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E3140D3A-9B60-DF5F-6874-C68D9A0BFB97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21FB27F6-9D93-6612-B14B-A8466238CA8B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6BB25494-81DB-A404-75BE-37DE531213B2}"/>
                </a:ext>
              </a:extLst>
            </p:cNvPr>
            <p:cNvGrpSpPr/>
            <p:nvPr/>
          </p:nvGrpSpPr>
          <p:grpSpPr>
            <a:xfrm>
              <a:off x="2599311" y="2427667"/>
              <a:ext cx="981634" cy="289277"/>
              <a:chOff x="3400425" y="2328863"/>
              <a:chExt cx="1793882" cy="528637"/>
            </a:xfrm>
          </p:grpSpPr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id="{2E68CCF3-730E-BD39-1268-F4ECDF2BA60A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EBEB85E6-6591-8755-A8A8-7864011C94BB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AD10844D-1BF7-12F8-C483-7F90CA9CF003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704D436E-3F2C-1ABC-FEA7-15FB33375377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0543F687-ABE6-CD4F-00EC-45652F6232C2}"/>
                </a:ext>
              </a:extLst>
            </p:cNvPr>
            <p:cNvGrpSpPr/>
            <p:nvPr/>
          </p:nvGrpSpPr>
          <p:grpSpPr>
            <a:xfrm>
              <a:off x="2599311" y="3037746"/>
              <a:ext cx="981634" cy="289277"/>
              <a:chOff x="3400425" y="2328863"/>
              <a:chExt cx="1793882" cy="528637"/>
            </a:xfrm>
          </p:grpSpPr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7E9D7A50-0CE3-3562-C254-9DC30AE7DD71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C7A513E6-8F4A-2FA2-D68C-58A18E4864D8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352EBFDC-21A0-A4F8-C5A0-EE14CBC5102D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60557D9E-F30A-B3E7-276F-857993365560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0" name="Rounded Rectangle 119">
              <a:extLst>
                <a:ext uri="{FF2B5EF4-FFF2-40B4-BE49-F238E27FC236}">
                  <a16:creationId xmlns:a16="http://schemas.microsoft.com/office/drawing/2014/main" id="{5CA5C0F5-B514-6144-114F-A167E0484BF8}"/>
                </a:ext>
              </a:extLst>
            </p:cNvPr>
            <p:cNvSpPr/>
            <p:nvPr/>
          </p:nvSpPr>
          <p:spPr>
            <a:xfrm>
              <a:off x="3163798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21" name="Rounded Rectangle 120">
              <a:extLst>
                <a:ext uri="{FF2B5EF4-FFF2-40B4-BE49-F238E27FC236}">
                  <a16:creationId xmlns:a16="http://schemas.microsoft.com/office/drawing/2014/main" id="{4EBDC565-E807-A005-7F03-7426B1C06CF0}"/>
                </a:ext>
              </a:extLst>
            </p:cNvPr>
            <p:cNvSpPr/>
            <p:nvPr/>
          </p:nvSpPr>
          <p:spPr>
            <a:xfrm>
              <a:off x="3065091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76452EF4-CA44-6386-0CD3-527B726FEAFF}"/>
                </a:ext>
              </a:extLst>
            </p:cNvPr>
            <p:cNvGrpSpPr/>
            <p:nvPr/>
          </p:nvGrpSpPr>
          <p:grpSpPr>
            <a:xfrm>
              <a:off x="3983523" y="1817587"/>
              <a:ext cx="981634" cy="289277"/>
              <a:chOff x="3400425" y="2328863"/>
              <a:chExt cx="1793882" cy="528637"/>
            </a:xfrm>
          </p:grpSpPr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id="{1462C179-E155-1CB8-7AF1-48F2F038B473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BA1BB1D5-8DFE-1819-0742-F3764180518F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35ACF9E6-2DDE-742D-36D4-FE6D6E159F1C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4C4A8CD7-F8BD-8163-D662-76E6421E9CB5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A882C1DE-6100-6C0C-7464-511D0E56E686}"/>
                </a:ext>
              </a:extLst>
            </p:cNvPr>
            <p:cNvGrpSpPr/>
            <p:nvPr/>
          </p:nvGrpSpPr>
          <p:grpSpPr>
            <a:xfrm>
              <a:off x="3983523" y="2427667"/>
              <a:ext cx="981634" cy="289277"/>
              <a:chOff x="3400425" y="2328863"/>
              <a:chExt cx="1793882" cy="528637"/>
            </a:xfrm>
          </p:grpSpPr>
          <p:sp>
            <p:nvSpPr>
              <p:cNvPr id="151" name="Oval 150">
                <a:extLst>
                  <a:ext uri="{FF2B5EF4-FFF2-40B4-BE49-F238E27FC236}">
                    <a16:creationId xmlns:a16="http://schemas.microsoft.com/office/drawing/2014/main" id="{C571FE16-FBF4-7E1C-7855-CE35A778BEE6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22C10313-2D37-C89C-2C99-B175C7E006E3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BC3814CE-C105-5144-14FA-A2430ABE6AA7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DC05841B-8F05-A7C8-BEB7-359EA42890C9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556DFB73-8AB8-F32F-C99F-D054CF938904}"/>
                </a:ext>
              </a:extLst>
            </p:cNvPr>
            <p:cNvGrpSpPr/>
            <p:nvPr/>
          </p:nvGrpSpPr>
          <p:grpSpPr>
            <a:xfrm>
              <a:off x="3983523" y="3037746"/>
              <a:ext cx="981634" cy="289277"/>
              <a:chOff x="3400425" y="2328863"/>
              <a:chExt cx="1793882" cy="528637"/>
            </a:xfrm>
          </p:grpSpPr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716C13F8-1272-9F98-D04F-E546BF92B1F2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8" name="Straight Connector 147">
                <a:extLst>
                  <a:ext uri="{FF2B5EF4-FFF2-40B4-BE49-F238E27FC236}">
                    <a16:creationId xmlns:a16="http://schemas.microsoft.com/office/drawing/2014/main" id="{E5C5F65F-66FB-37DE-E7F0-44BE92A4B43D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>
                <a:extLst>
                  <a:ext uri="{FF2B5EF4-FFF2-40B4-BE49-F238E27FC236}">
                    <a16:creationId xmlns:a16="http://schemas.microsoft.com/office/drawing/2014/main" id="{FE4BAC70-9384-80B2-C209-1DD5C823F746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525EDC95-515D-CBEA-73BE-639359F3BE79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5" name="Rounded Rectangle 124">
              <a:extLst>
                <a:ext uri="{FF2B5EF4-FFF2-40B4-BE49-F238E27FC236}">
                  <a16:creationId xmlns:a16="http://schemas.microsoft.com/office/drawing/2014/main" id="{410836D8-3539-1AEB-4327-FF2FD9A50E0C}"/>
                </a:ext>
              </a:extLst>
            </p:cNvPr>
            <p:cNvSpPr/>
            <p:nvPr/>
          </p:nvSpPr>
          <p:spPr>
            <a:xfrm>
              <a:off x="4548010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26" name="Rounded Rectangle 125">
              <a:extLst>
                <a:ext uri="{FF2B5EF4-FFF2-40B4-BE49-F238E27FC236}">
                  <a16:creationId xmlns:a16="http://schemas.microsoft.com/office/drawing/2014/main" id="{429ED044-1E32-4F54-BED4-CC2A58D99B1F}"/>
                </a:ext>
              </a:extLst>
            </p:cNvPr>
            <p:cNvSpPr/>
            <p:nvPr/>
          </p:nvSpPr>
          <p:spPr>
            <a:xfrm>
              <a:off x="1779586" y="2464801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27" name="Rounded Rectangle 126">
              <a:extLst>
                <a:ext uri="{FF2B5EF4-FFF2-40B4-BE49-F238E27FC236}">
                  <a16:creationId xmlns:a16="http://schemas.microsoft.com/office/drawing/2014/main" id="{2985A0C8-B30C-CA9D-B752-C7C77A9B4583}"/>
                </a:ext>
              </a:extLst>
            </p:cNvPr>
            <p:cNvSpPr/>
            <p:nvPr/>
          </p:nvSpPr>
          <p:spPr>
            <a:xfrm>
              <a:off x="3162561" y="246363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28" name="Rounded Rectangle 127">
              <a:extLst>
                <a:ext uri="{FF2B5EF4-FFF2-40B4-BE49-F238E27FC236}">
                  <a16:creationId xmlns:a16="http://schemas.microsoft.com/office/drawing/2014/main" id="{E51BEF50-D430-0099-CA94-15AE05990C4B}"/>
                </a:ext>
              </a:extLst>
            </p:cNvPr>
            <p:cNvSpPr/>
            <p:nvPr/>
          </p:nvSpPr>
          <p:spPr>
            <a:xfrm>
              <a:off x="3063853" y="246363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29" name="Rounded Rectangle 128">
              <a:extLst>
                <a:ext uri="{FF2B5EF4-FFF2-40B4-BE49-F238E27FC236}">
                  <a16:creationId xmlns:a16="http://schemas.microsoft.com/office/drawing/2014/main" id="{A00050BA-8B50-89BD-038D-A9ADB12AC259}"/>
                </a:ext>
              </a:extLst>
            </p:cNvPr>
            <p:cNvSpPr/>
            <p:nvPr/>
          </p:nvSpPr>
          <p:spPr>
            <a:xfrm>
              <a:off x="2971074" y="246363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0" name="Rounded Rectangle 129">
              <a:extLst>
                <a:ext uri="{FF2B5EF4-FFF2-40B4-BE49-F238E27FC236}">
                  <a16:creationId xmlns:a16="http://schemas.microsoft.com/office/drawing/2014/main" id="{0F68C8A0-24C1-AAAE-D6F0-6D09B3FDEF50}"/>
                </a:ext>
              </a:extLst>
            </p:cNvPr>
            <p:cNvSpPr/>
            <p:nvPr/>
          </p:nvSpPr>
          <p:spPr>
            <a:xfrm>
              <a:off x="4550222" y="2465264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1" name="Rounded Rectangle 130">
              <a:extLst>
                <a:ext uri="{FF2B5EF4-FFF2-40B4-BE49-F238E27FC236}">
                  <a16:creationId xmlns:a16="http://schemas.microsoft.com/office/drawing/2014/main" id="{8D5F05D9-1839-464B-61CD-5BA1F847F5D4}"/>
                </a:ext>
              </a:extLst>
            </p:cNvPr>
            <p:cNvSpPr/>
            <p:nvPr/>
          </p:nvSpPr>
          <p:spPr>
            <a:xfrm>
              <a:off x="4449303" y="2464801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2" name="Rounded Rectangle 131">
              <a:extLst>
                <a:ext uri="{FF2B5EF4-FFF2-40B4-BE49-F238E27FC236}">
                  <a16:creationId xmlns:a16="http://schemas.microsoft.com/office/drawing/2014/main" id="{DFF87679-58B2-40EA-3D59-402E2F0CB41C}"/>
                </a:ext>
              </a:extLst>
            </p:cNvPr>
            <p:cNvSpPr/>
            <p:nvPr/>
          </p:nvSpPr>
          <p:spPr>
            <a:xfrm>
              <a:off x="4356524" y="2464801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3" name="Rounded Rectangle 132">
              <a:extLst>
                <a:ext uri="{FF2B5EF4-FFF2-40B4-BE49-F238E27FC236}">
                  <a16:creationId xmlns:a16="http://schemas.microsoft.com/office/drawing/2014/main" id="{DFA1F27D-E9C1-0A86-BAF6-DCF982967B08}"/>
                </a:ext>
              </a:extLst>
            </p:cNvPr>
            <p:cNvSpPr/>
            <p:nvPr/>
          </p:nvSpPr>
          <p:spPr>
            <a:xfrm>
              <a:off x="1779586" y="307371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4" name="Rounded Rectangle 133">
              <a:extLst>
                <a:ext uri="{FF2B5EF4-FFF2-40B4-BE49-F238E27FC236}">
                  <a16:creationId xmlns:a16="http://schemas.microsoft.com/office/drawing/2014/main" id="{3B6ADCDC-B3BD-675C-3549-2B35159832F0}"/>
                </a:ext>
              </a:extLst>
            </p:cNvPr>
            <p:cNvSpPr/>
            <p:nvPr/>
          </p:nvSpPr>
          <p:spPr>
            <a:xfrm>
              <a:off x="1680879" y="307371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5" name="Rounded Rectangle 134">
              <a:extLst>
                <a:ext uri="{FF2B5EF4-FFF2-40B4-BE49-F238E27FC236}">
                  <a16:creationId xmlns:a16="http://schemas.microsoft.com/office/drawing/2014/main" id="{7982110D-09A8-2372-D0E4-4C9A64DBFA0B}"/>
                </a:ext>
              </a:extLst>
            </p:cNvPr>
            <p:cNvSpPr/>
            <p:nvPr/>
          </p:nvSpPr>
          <p:spPr>
            <a:xfrm>
              <a:off x="4546244" y="307209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6" name="Rounded Rectangle 135">
              <a:extLst>
                <a:ext uri="{FF2B5EF4-FFF2-40B4-BE49-F238E27FC236}">
                  <a16:creationId xmlns:a16="http://schemas.microsoft.com/office/drawing/2014/main" id="{D8D630AB-42F3-92BD-C721-7C23FFB0A8FD}"/>
                </a:ext>
              </a:extLst>
            </p:cNvPr>
            <p:cNvSpPr/>
            <p:nvPr/>
          </p:nvSpPr>
          <p:spPr>
            <a:xfrm>
              <a:off x="4447536" y="307209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7" name="Rounded Rectangle 136">
              <a:extLst>
                <a:ext uri="{FF2B5EF4-FFF2-40B4-BE49-F238E27FC236}">
                  <a16:creationId xmlns:a16="http://schemas.microsoft.com/office/drawing/2014/main" id="{9D5597B0-EB31-9AE5-8F66-F71A50B60265}"/>
                </a:ext>
              </a:extLst>
            </p:cNvPr>
            <p:cNvSpPr/>
            <p:nvPr/>
          </p:nvSpPr>
          <p:spPr>
            <a:xfrm>
              <a:off x="4354757" y="307209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38" name="Rounded Rectangle 137">
              <a:extLst>
                <a:ext uri="{FF2B5EF4-FFF2-40B4-BE49-F238E27FC236}">
                  <a16:creationId xmlns:a16="http://schemas.microsoft.com/office/drawing/2014/main" id="{EAE6B486-B93B-2050-DD39-321EA2A57CF2}"/>
                </a:ext>
              </a:extLst>
            </p:cNvPr>
            <p:cNvSpPr/>
            <p:nvPr/>
          </p:nvSpPr>
          <p:spPr>
            <a:xfrm>
              <a:off x="2870174" y="2463005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DACAC900-A80C-1CE6-FE26-3C3B1E5D6177}"/>
                </a:ext>
              </a:extLst>
            </p:cNvPr>
            <p:cNvGrpSpPr/>
            <p:nvPr/>
          </p:nvGrpSpPr>
          <p:grpSpPr>
            <a:xfrm>
              <a:off x="1054459" y="1662601"/>
              <a:ext cx="160640" cy="1798779"/>
              <a:chOff x="4986338" y="3259367"/>
              <a:chExt cx="249449" cy="2793217"/>
            </a:xfrm>
          </p:grpSpPr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E42A90E1-5DDC-F22D-DB2A-05CB1ECC9212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97BBA400-14C1-42AD-4E2B-1DAA828EC882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B83815E7-96C4-86AF-51E6-3C8F1A25CB67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AF96BCEC-D1B4-3AB1-B585-A7B55979C91A}"/>
                </a:ext>
              </a:extLst>
            </p:cNvPr>
            <p:cNvGrpSpPr/>
            <p:nvPr/>
          </p:nvGrpSpPr>
          <p:grpSpPr>
            <a:xfrm rot="10800000">
              <a:off x="4994345" y="1669448"/>
              <a:ext cx="160640" cy="1798779"/>
              <a:chOff x="4986338" y="3259367"/>
              <a:chExt cx="249449" cy="2793217"/>
            </a:xfrm>
          </p:grpSpPr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6A037957-282C-6F85-4AA2-93C9176995F3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493835EF-EED9-F90F-C6EC-F4CBDEA701C2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84349641-536A-E907-B3E1-9317071FD75A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9" name="Freeform 188">
            <a:extLst>
              <a:ext uri="{FF2B5EF4-FFF2-40B4-BE49-F238E27FC236}">
                <a16:creationId xmlns:a16="http://schemas.microsoft.com/office/drawing/2014/main" id="{61BDE516-90F4-16B2-4F21-309B97CE28D0}"/>
              </a:ext>
            </a:extLst>
          </p:cNvPr>
          <p:cNvSpPr/>
          <p:nvPr/>
        </p:nvSpPr>
        <p:spPr>
          <a:xfrm rot="5079038">
            <a:off x="-619894" y="2365210"/>
            <a:ext cx="5065341" cy="354260"/>
          </a:xfrm>
          <a:custGeom>
            <a:avLst/>
            <a:gdLst>
              <a:gd name="connsiteX0" fmla="*/ 0 w 5065341"/>
              <a:gd name="connsiteY0" fmla="*/ 0 h 354260"/>
              <a:gd name="connsiteX1" fmla="*/ 512162 w 5065341"/>
              <a:gd name="connsiteY1" fmla="*/ 35820 h 354260"/>
              <a:gd name="connsiteX2" fmla="*/ 923018 w 5065341"/>
              <a:gd name="connsiteY2" fmla="*/ 64554 h 354260"/>
              <a:gd name="connsiteX3" fmla="*/ 1587140 w 5065341"/>
              <a:gd name="connsiteY3" fmla="*/ 111001 h 354260"/>
              <a:gd name="connsiteX4" fmla="*/ 2099302 w 5065341"/>
              <a:gd name="connsiteY4" fmla="*/ 146821 h 354260"/>
              <a:gd name="connsiteX5" fmla="*/ 2611465 w 5065341"/>
              <a:gd name="connsiteY5" fmla="*/ 182641 h 354260"/>
              <a:gd name="connsiteX6" fmla="*/ 3275587 w 5065341"/>
              <a:gd name="connsiteY6" fmla="*/ 229088 h 354260"/>
              <a:gd name="connsiteX7" fmla="*/ 3737096 w 5065341"/>
              <a:gd name="connsiteY7" fmla="*/ 261365 h 354260"/>
              <a:gd name="connsiteX8" fmla="*/ 4401219 w 5065341"/>
              <a:gd name="connsiteY8" fmla="*/ 307813 h 354260"/>
              <a:gd name="connsiteX9" fmla="*/ 5065341 w 5065341"/>
              <a:gd name="connsiteY9" fmla="*/ 354260 h 354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65341" h="354260" extrusionOk="0">
                <a:moveTo>
                  <a:pt x="0" y="0"/>
                </a:moveTo>
                <a:cubicBezTo>
                  <a:pt x="249327" y="10511"/>
                  <a:pt x="259305" y="59935"/>
                  <a:pt x="512162" y="35820"/>
                </a:cubicBezTo>
                <a:cubicBezTo>
                  <a:pt x="765019" y="11704"/>
                  <a:pt x="786168" y="88496"/>
                  <a:pt x="923018" y="64554"/>
                </a:cubicBezTo>
                <a:cubicBezTo>
                  <a:pt x="1059868" y="40612"/>
                  <a:pt x="1279163" y="154010"/>
                  <a:pt x="1587140" y="111001"/>
                </a:cubicBezTo>
                <a:cubicBezTo>
                  <a:pt x="1895117" y="67993"/>
                  <a:pt x="1857688" y="161357"/>
                  <a:pt x="2099302" y="146821"/>
                </a:cubicBezTo>
                <a:cubicBezTo>
                  <a:pt x="2340916" y="132285"/>
                  <a:pt x="2390548" y="181844"/>
                  <a:pt x="2611465" y="182641"/>
                </a:cubicBezTo>
                <a:cubicBezTo>
                  <a:pt x="2832382" y="183437"/>
                  <a:pt x="2953665" y="218199"/>
                  <a:pt x="3275587" y="229088"/>
                </a:cubicBezTo>
                <a:cubicBezTo>
                  <a:pt x="3597509" y="239977"/>
                  <a:pt x="3579273" y="279739"/>
                  <a:pt x="3737096" y="261365"/>
                </a:cubicBezTo>
                <a:cubicBezTo>
                  <a:pt x="3894919" y="242992"/>
                  <a:pt x="4149485" y="340084"/>
                  <a:pt x="4401219" y="307813"/>
                </a:cubicBezTo>
                <a:cubicBezTo>
                  <a:pt x="4652953" y="275542"/>
                  <a:pt x="4890322" y="401085"/>
                  <a:pt x="5065341" y="354260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Freeform 191">
            <a:extLst>
              <a:ext uri="{FF2B5EF4-FFF2-40B4-BE49-F238E27FC236}">
                <a16:creationId xmlns:a16="http://schemas.microsoft.com/office/drawing/2014/main" id="{CDB57B4A-A86C-B15F-D043-8FB200F2BC20}"/>
              </a:ext>
            </a:extLst>
          </p:cNvPr>
          <p:cNvSpPr/>
          <p:nvPr/>
        </p:nvSpPr>
        <p:spPr>
          <a:xfrm rot="5079038">
            <a:off x="1099485" y="2381713"/>
            <a:ext cx="5126809" cy="354260"/>
          </a:xfrm>
          <a:custGeom>
            <a:avLst/>
            <a:gdLst>
              <a:gd name="connsiteX0" fmla="*/ 0 w 5126809"/>
              <a:gd name="connsiteY0" fmla="*/ 0 h 354260"/>
              <a:gd name="connsiteX1" fmla="*/ 518377 w 5126809"/>
              <a:gd name="connsiteY1" fmla="*/ 35820 h 354260"/>
              <a:gd name="connsiteX2" fmla="*/ 934219 w 5126809"/>
              <a:gd name="connsiteY2" fmla="*/ 64554 h 354260"/>
              <a:gd name="connsiteX3" fmla="*/ 1606400 w 5126809"/>
              <a:gd name="connsiteY3" fmla="*/ 111001 h 354260"/>
              <a:gd name="connsiteX4" fmla="*/ 2124778 w 5126809"/>
              <a:gd name="connsiteY4" fmla="*/ 146821 h 354260"/>
              <a:gd name="connsiteX5" fmla="*/ 2643155 w 5126809"/>
              <a:gd name="connsiteY5" fmla="*/ 182641 h 354260"/>
              <a:gd name="connsiteX6" fmla="*/ 3315336 w 5126809"/>
              <a:gd name="connsiteY6" fmla="*/ 229088 h 354260"/>
              <a:gd name="connsiteX7" fmla="*/ 3782446 w 5126809"/>
              <a:gd name="connsiteY7" fmla="*/ 261365 h 354260"/>
              <a:gd name="connsiteX8" fmla="*/ 4454627 w 5126809"/>
              <a:gd name="connsiteY8" fmla="*/ 307813 h 354260"/>
              <a:gd name="connsiteX9" fmla="*/ 5126809 w 5126809"/>
              <a:gd name="connsiteY9" fmla="*/ 354260 h 354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26809" h="354260" extrusionOk="0">
                <a:moveTo>
                  <a:pt x="0" y="0"/>
                </a:moveTo>
                <a:cubicBezTo>
                  <a:pt x="151468" y="-22481"/>
                  <a:pt x="362685" y="36257"/>
                  <a:pt x="518377" y="35820"/>
                </a:cubicBezTo>
                <a:cubicBezTo>
                  <a:pt x="674069" y="35382"/>
                  <a:pt x="782510" y="55626"/>
                  <a:pt x="934219" y="64554"/>
                </a:cubicBezTo>
                <a:cubicBezTo>
                  <a:pt x="1085928" y="73483"/>
                  <a:pt x="1406349" y="157596"/>
                  <a:pt x="1606400" y="111001"/>
                </a:cubicBezTo>
                <a:cubicBezTo>
                  <a:pt x="1806451" y="64406"/>
                  <a:pt x="1999272" y="165545"/>
                  <a:pt x="2124778" y="146821"/>
                </a:cubicBezTo>
                <a:cubicBezTo>
                  <a:pt x="2250284" y="128097"/>
                  <a:pt x="2403144" y="169123"/>
                  <a:pt x="2643155" y="182641"/>
                </a:cubicBezTo>
                <a:cubicBezTo>
                  <a:pt x="2883166" y="196159"/>
                  <a:pt x="3026343" y="281640"/>
                  <a:pt x="3315336" y="229088"/>
                </a:cubicBezTo>
                <a:cubicBezTo>
                  <a:pt x="3604329" y="176536"/>
                  <a:pt x="3671535" y="300817"/>
                  <a:pt x="3782446" y="261365"/>
                </a:cubicBezTo>
                <a:cubicBezTo>
                  <a:pt x="3893357" y="221913"/>
                  <a:pt x="4140461" y="290622"/>
                  <a:pt x="4454627" y="307813"/>
                </a:cubicBezTo>
                <a:cubicBezTo>
                  <a:pt x="4768793" y="325004"/>
                  <a:pt x="4827997" y="394743"/>
                  <a:pt x="5126809" y="354260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>
            <a:extLst>
              <a:ext uri="{FF2B5EF4-FFF2-40B4-BE49-F238E27FC236}">
                <a16:creationId xmlns:a16="http://schemas.microsoft.com/office/drawing/2014/main" id="{1C93A107-CA1D-49C2-8639-E490AC0EA7D5}"/>
              </a:ext>
            </a:extLst>
          </p:cNvPr>
          <p:cNvSpPr/>
          <p:nvPr/>
        </p:nvSpPr>
        <p:spPr>
          <a:xfrm rot="5079038">
            <a:off x="2869372" y="2363054"/>
            <a:ext cx="5099353" cy="354260"/>
          </a:xfrm>
          <a:custGeom>
            <a:avLst/>
            <a:gdLst>
              <a:gd name="connsiteX0" fmla="*/ 0 w 5099353"/>
              <a:gd name="connsiteY0" fmla="*/ 0 h 354260"/>
              <a:gd name="connsiteX1" fmla="*/ 515601 w 5099353"/>
              <a:gd name="connsiteY1" fmla="*/ 35820 h 354260"/>
              <a:gd name="connsiteX2" fmla="*/ 929215 w 5099353"/>
              <a:gd name="connsiteY2" fmla="*/ 64554 h 354260"/>
              <a:gd name="connsiteX3" fmla="*/ 1597797 w 5099353"/>
              <a:gd name="connsiteY3" fmla="*/ 111001 h 354260"/>
              <a:gd name="connsiteX4" fmla="*/ 2113399 w 5099353"/>
              <a:gd name="connsiteY4" fmla="*/ 146821 h 354260"/>
              <a:gd name="connsiteX5" fmla="*/ 2629000 w 5099353"/>
              <a:gd name="connsiteY5" fmla="*/ 182641 h 354260"/>
              <a:gd name="connsiteX6" fmla="*/ 3297582 w 5099353"/>
              <a:gd name="connsiteY6" fmla="*/ 229088 h 354260"/>
              <a:gd name="connsiteX7" fmla="*/ 3762189 w 5099353"/>
              <a:gd name="connsiteY7" fmla="*/ 261365 h 354260"/>
              <a:gd name="connsiteX8" fmla="*/ 4430771 w 5099353"/>
              <a:gd name="connsiteY8" fmla="*/ 307813 h 354260"/>
              <a:gd name="connsiteX9" fmla="*/ 5099353 w 5099353"/>
              <a:gd name="connsiteY9" fmla="*/ 354260 h 354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99353" h="354260" extrusionOk="0">
                <a:moveTo>
                  <a:pt x="0" y="0"/>
                </a:moveTo>
                <a:cubicBezTo>
                  <a:pt x="133057" y="-18346"/>
                  <a:pt x="302285" y="42823"/>
                  <a:pt x="515601" y="35820"/>
                </a:cubicBezTo>
                <a:cubicBezTo>
                  <a:pt x="728917" y="28817"/>
                  <a:pt x="803790" y="80105"/>
                  <a:pt x="929215" y="64554"/>
                </a:cubicBezTo>
                <a:cubicBezTo>
                  <a:pt x="1054640" y="49003"/>
                  <a:pt x="1312579" y="146782"/>
                  <a:pt x="1597797" y="111001"/>
                </a:cubicBezTo>
                <a:cubicBezTo>
                  <a:pt x="1883015" y="75220"/>
                  <a:pt x="1888064" y="153357"/>
                  <a:pt x="2113399" y="146821"/>
                </a:cubicBezTo>
                <a:cubicBezTo>
                  <a:pt x="2338734" y="140285"/>
                  <a:pt x="2403714" y="216080"/>
                  <a:pt x="2629000" y="182641"/>
                </a:cubicBezTo>
                <a:cubicBezTo>
                  <a:pt x="2854286" y="149202"/>
                  <a:pt x="2959570" y="275702"/>
                  <a:pt x="3297582" y="229088"/>
                </a:cubicBezTo>
                <a:cubicBezTo>
                  <a:pt x="3635594" y="182474"/>
                  <a:pt x="3606300" y="269857"/>
                  <a:pt x="3762189" y="261365"/>
                </a:cubicBezTo>
                <a:cubicBezTo>
                  <a:pt x="3918078" y="252873"/>
                  <a:pt x="4139643" y="329971"/>
                  <a:pt x="4430771" y="307813"/>
                </a:cubicBezTo>
                <a:cubicBezTo>
                  <a:pt x="4721899" y="285655"/>
                  <a:pt x="4779580" y="357921"/>
                  <a:pt x="5099353" y="354260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Freeform 195">
            <a:extLst>
              <a:ext uri="{FF2B5EF4-FFF2-40B4-BE49-F238E27FC236}">
                <a16:creationId xmlns:a16="http://schemas.microsoft.com/office/drawing/2014/main" id="{D2E15B55-458B-C1E2-3523-8D41BF5840E3}"/>
              </a:ext>
            </a:extLst>
          </p:cNvPr>
          <p:cNvSpPr/>
          <p:nvPr/>
        </p:nvSpPr>
        <p:spPr>
          <a:xfrm rot="5079038">
            <a:off x="4404314" y="2414110"/>
            <a:ext cx="5138269" cy="354260"/>
          </a:xfrm>
          <a:custGeom>
            <a:avLst/>
            <a:gdLst>
              <a:gd name="connsiteX0" fmla="*/ 0 w 5138269"/>
              <a:gd name="connsiteY0" fmla="*/ 0 h 354260"/>
              <a:gd name="connsiteX1" fmla="*/ 519536 w 5138269"/>
              <a:gd name="connsiteY1" fmla="*/ 35820 h 354260"/>
              <a:gd name="connsiteX2" fmla="*/ 936307 w 5138269"/>
              <a:gd name="connsiteY2" fmla="*/ 64554 h 354260"/>
              <a:gd name="connsiteX3" fmla="*/ 1609991 w 5138269"/>
              <a:gd name="connsiteY3" fmla="*/ 111001 h 354260"/>
              <a:gd name="connsiteX4" fmla="*/ 2129527 w 5138269"/>
              <a:gd name="connsiteY4" fmla="*/ 146821 h 354260"/>
              <a:gd name="connsiteX5" fmla="*/ 2649063 w 5138269"/>
              <a:gd name="connsiteY5" fmla="*/ 182641 h 354260"/>
              <a:gd name="connsiteX6" fmla="*/ 3322747 w 5138269"/>
              <a:gd name="connsiteY6" fmla="*/ 229088 h 354260"/>
              <a:gd name="connsiteX7" fmla="*/ 3790901 w 5138269"/>
              <a:gd name="connsiteY7" fmla="*/ 261365 h 354260"/>
              <a:gd name="connsiteX8" fmla="*/ 4464585 w 5138269"/>
              <a:gd name="connsiteY8" fmla="*/ 307813 h 354260"/>
              <a:gd name="connsiteX9" fmla="*/ 5138269 w 5138269"/>
              <a:gd name="connsiteY9" fmla="*/ 354260 h 354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38269" h="354260" extrusionOk="0">
                <a:moveTo>
                  <a:pt x="0" y="0"/>
                </a:moveTo>
                <a:cubicBezTo>
                  <a:pt x="185938" y="1147"/>
                  <a:pt x="355543" y="38153"/>
                  <a:pt x="519536" y="35820"/>
                </a:cubicBezTo>
                <a:cubicBezTo>
                  <a:pt x="683529" y="33486"/>
                  <a:pt x="810774" y="63005"/>
                  <a:pt x="936307" y="64554"/>
                </a:cubicBezTo>
                <a:cubicBezTo>
                  <a:pt x="1061840" y="66104"/>
                  <a:pt x="1448254" y="141403"/>
                  <a:pt x="1609991" y="111001"/>
                </a:cubicBezTo>
                <a:cubicBezTo>
                  <a:pt x="1771728" y="80599"/>
                  <a:pt x="1938260" y="137268"/>
                  <a:pt x="2129527" y="146821"/>
                </a:cubicBezTo>
                <a:cubicBezTo>
                  <a:pt x="2320794" y="156374"/>
                  <a:pt x="2476344" y="213378"/>
                  <a:pt x="2649063" y="182641"/>
                </a:cubicBezTo>
                <a:cubicBezTo>
                  <a:pt x="2821782" y="151904"/>
                  <a:pt x="3162837" y="258432"/>
                  <a:pt x="3322747" y="229088"/>
                </a:cubicBezTo>
                <a:cubicBezTo>
                  <a:pt x="3482657" y="199744"/>
                  <a:pt x="3664153" y="300518"/>
                  <a:pt x="3790901" y="261365"/>
                </a:cubicBezTo>
                <a:cubicBezTo>
                  <a:pt x="3917649" y="222212"/>
                  <a:pt x="4324624" y="300762"/>
                  <a:pt x="4464585" y="307813"/>
                </a:cubicBezTo>
                <a:cubicBezTo>
                  <a:pt x="4604546" y="314864"/>
                  <a:pt x="4955001" y="354541"/>
                  <a:pt x="5138269" y="354260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3D0C778E-4299-4673-63BD-5E8AF7CA6F1F}"/>
              </a:ext>
            </a:extLst>
          </p:cNvPr>
          <p:cNvSpPr txBox="1"/>
          <p:nvPr/>
        </p:nvSpPr>
        <p:spPr>
          <a:xfrm>
            <a:off x="134767" y="1216678"/>
            <a:ext cx="162401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latin typeface="Karla" pitchFamily="2" charset="77"/>
              </a:rPr>
              <a:t>Matching Queue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F37E9A3C-4DBA-2AF9-FE14-CD5111670C39}"/>
              </a:ext>
            </a:extLst>
          </p:cNvPr>
          <p:cNvSpPr txBox="1"/>
          <p:nvPr/>
        </p:nvSpPr>
        <p:spPr>
          <a:xfrm>
            <a:off x="89665" y="3353078"/>
            <a:ext cx="162401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latin typeface="Karla" pitchFamily="2" charset="77"/>
              </a:rPr>
              <a:t>Load Balancing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C1F770E4-7D10-329D-6AAF-A5293189DF8E}"/>
              </a:ext>
            </a:extLst>
          </p:cNvPr>
          <p:cNvSpPr txBox="1"/>
          <p:nvPr/>
        </p:nvSpPr>
        <p:spPr>
          <a:xfrm>
            <a:off x="-83991" y="4822676"/>
            <a:ext cx="211395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latin typeface="Karla" pitchFamily="2" charset="77"/>
              </a:rPr>
              <a:t>Input Queued Switch</a:t>
            </a:r>
          </a:p>
        </p:txBody>
      </p:sp>
      <p:cxnSp>
        <p:nvCxnSpPr>
          <p:cNvPr id="204" name="Straight Connector 203">
            <a:extLst>
              <a:ext uri="{FF2B5EF4-FFF2-40B4-BE49-F238E27FC236}">
                <a16:creationId xmlns:a16="http://schemas.microsoft.com/office/drawing/2014/main" id="{0AB86E94-8BA9-71D6-4D5A-01D106FBCCD6}"/>
              </a:ext>
            </a:extLst>
          </p:cNvPr>
          <p:cNvCxnSpPr>
            <a:cxnSpLocks/>
          </p:cNvCxnSpPr>
          <p:nvPr/>
        </p:nvCxnSpPr>
        <p:spPr>
          <a:xfrm flipV="1">
            <a:off x="125623" y="1520309"/>
            <a:ext cx="8874466" cy="4146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43547CCE-691B-CC6D-8849-A8EDA6821425}"/>
              </a:ext>
            </a:extLst>
          </p:cNvPr>
          <p:cNvCxnSpPr>
            <a:cxnSpLocks/>
          </p:cNvCxnSpPr>
          <p:nvPr/>
        </p:nvCxnSpPr>
        <p:spPr>
          <a:xfrm flipV="1">
            <a:off x="129967" y="3831374"/>
            <a:ext cx="8874466" cy="4146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06">
            <a:extLst>
              <a:ext uri="{FF2B5EF4-FFF2-40B4-BE49-F238E27FC236}">
                <a16:creationId xmlns:a16="http://schemas.microsoft.com/office/drawing/2014/main" id="{2C379271-0125-5A0A-5979-98FB340681AE}"/>
              </a:ext>
            </a:extLst>
          </p:cNvPr>
          <p:cNvCxnSpPr>
            <a:cxnSpLocks/>
          </p:cNvCxnSpPr>
          <p:nvPr/>
        </p:nvCxnSpPr>
        <p:spPr>
          <a:xfrm>
            <a:off x="1941728" y="3036510"/>
            <a:ext cx="7036225" cy="0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>
            <a:extLst>
              <a:ext uri="{FF2B5EF4-FFF2-40B4-BE49-F238E27FC236}">
                <a16:creationId xmlns:a16="http://schemas.microsoft.com/office/drawing/2014/main" id="{CC281AA4-2EFF-4D77-EB5E-4E2F0A6C94BE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5441028" y="2250919"/>
            <a:ext cx="3518829" cy="0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Straight Connector 278">
            <a:extLst>
              <a:ext uri="{FF2B5EF4-FFF2-40B4-BE49-F238E27FC236}">
                <a16:creationId xmlns:a16="http://schemas.microsoft.com/office/drawing/2014/main" id="{CA624BD3-2F27-9EF4-7B54-726EE8D617F7}"/>
              </a:ext>
            </a:extLst>
          </p:cNvPr>
          <p:cNvCxnSpPr>
            <a:cxnSpLocks/>
          </p:cNvCxnSpPr>
          <p:nvPr/>
        </p:nvCxnSpPr>
        <p:spPr>
          <a:xfrm flipV="1">
            <a:off x="130919" y="593544"/>
            <a:ext cx="8874466" cy="4146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1" name="TextBox 280">
            <a:extLst>
              <a:ext uri="{FF2B5EF4-FFF2-40B4-BE49-F238E27FC236}">
                <a16:creationId xmlns:a16="http://schemas.microsoft.com/office/drawing/2014/main" id="{ACB7B557-AD0D-3B9C-11A0-C8D5E7B05626}"/>
              </a:ext>
            </a:extLst>
          </p:cNvPr>
          <p:cNvSpPr txBox="1"/>
          <p:nvPr/>
        </p:nvSpPr>
        <p:spPr>
          <a:xfrm>
            <a:off x="3640132" y="-11719"/>
            <a:ext cx="17657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Step 1: Capturing System Dynamics</a:t>
            </a:r>
            <a:endParaRPr lang="en-US" sz="1600" dirty="0"/>
          </a:p>
        </p:txBody>
      </p:sp>
      <p:sp>
        <p:nvSpPr>
          <p:cNvPr id="282" name="TextBox 281">
            <a:extLst>
              <a:ext uri="{FF2B5EF4-FFF2-40B4-BE49-F238E27FC236}">
                <a16:creationId xmlns:a16="http://schemas.microsoft.com/office/drawing/2014/main" id="{7979C765-D5E5-127D-57ED-E3B7A1362910}"/>
              </a:ext>
            </a:extLst>
          </p:cNvPr>
          <p:cNvSpPr txBox="1"/>
          <p:nvPr/>
        </p:nvSpPr>
        <p:spPr>
          <a:xfrm>
            <a:off x="5236619" y="-15472"/>
            <a:ext cx="17657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Step 3: Solve functional eq.</a:t>
            </a:r>
            <a:endParaRPr lang="en-US" sz="1600" dirty="0"/>
          </a:p>
        </p:txBody>
      </p:sp>
      <p:sp>
        <p:nvSpPr>
          <p:cNvPr id="283" name="TextBox 282">
            <a:extLst>
              <a:ext uri="{FF2B5EF4-FFF2-40B4-BE49-F238E27FC236}">
                <a16:creationId xmlns:a16="http://schemas.microsoft.com/office/drawing/2014/main" id="{638EDAA9-B98E-987B-6ED7-76BCBB681F2A}"/>
              </a:ext>
            </a:extLst>
          </p:cNvPr>
          <p:cNvSpPr txBox="1"/>
          <p:nvPr/>
        </p:nvSpPr>
        <p:spPr>
          <a:xfrm>
            <a:off x="7100364" y="82848"/>
            <a:ext cx="17657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Result</a:t>
            </a:r>
            <a:endParaRPr lang="en-US" sz="1600" dirty="0"/>
          </a:p>
        </p:txBody>
      </p:sp>
      <p:sp>
        <p:nvSpPr>
          <p:cNvPr id="284" name="TextBox 283">
            <a:extLst>
              <a:ext uri="{FF2B5EF4-FFF2-40B4-BE49-F238E27FC236}">
                <a16:creationId xmlns:a16="http://schemas.microsoft.com/office/drawing/2014/main" id="{5BA74E2C-7DA0-4D7E-1E35-9CDD7F7A24A7}"/>
              </a:ext>
            </a:extLst>
          </p:cNvPr>
          <p:cNvSpPr txBox="1"/>
          <p:nvPr/>
        </p:nvSpPr>
        <p:spPr>
          <a:xfrm>
            <a:off x="1869400" y="107638"/>
            <a:ext cx="17657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Setting</a:t>
            </a:r>
            <a:endParaRPr lang="en-US" sz="1600" dirty="0"/>
          </a:p>
        </p:txBody>
      </p:sp>
      <p:sp>
        <p:nvSpPr>
          <p:cNvPr id="285" name="TextBox 284">
            <a:extLst>
              <a:ext uri="{FF2B5EF4-FFF2-40B4-BE49-F238E27FC236}">
                <a16:creationId xmlns:a16="http://schemas.microsoft.com/office/drawing/2014/main" id="{768E56FF-7FFF-B0DD-5292-D616F4AC722B}"/>
              </a:ext>
            </a:extLst>
          </p:cNvPr>
          <p:cNvSpPr txBox="1"/>
          <p:nvPr/>
        </p:nvSpPr>
        <p:spPr>
          <a:xfrm>
            <a:off x="109036" y="104258"/>
            <a:ext cx="17657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Gantari"/>
                <a:sym typeface="Wingdings" panose="05000000000000000000" pitchFamily="2" charset="2"/>
              </a:rPr>
              <a:t>Model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571654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019200-0273-2ADC-87EE-97B87E3A8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88409"/>
            <a:ext cx="7704000" cy="572700"/>
          </a:xfrm>
        </p:spPr>
        <p:txBody>
          <a:bodyPr/>
          <a:lstStyle/>
          <a:p>
            <a:pPr algn="ctr"/>
            <a:r>
              <a:rPr lang="en-US" dirty="0"/>
              <a:t>Variants of Transform-based Methods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31E70B-3484-F41F-3C95-FC96DB0A0E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139550"/>
            <a:ext cx="7704000" cy="3779922"/>
          </a:xfrm>
        </p:spPr>
        <p:txBody>
          <a:bodyPr/>
          <a:lstStyle/>
          <a:p>
            <a:r>
              <a:rPr lang="en-US" sz="1600" dirty="0">
                <a:solidFill>
                  <a:schemeClr val="accent4">
                    <a:lumMod val="75000"/>
                  </a:schemeClr>
                </a:solidFill>
              </a:rPr>
              <a:t>[Kingman (1961)] </a:t>
            </a:r>
            <a:r>
              <a:rPr lang="en-US" sz="1600" dirty="0">
                <a:solidFill>
                  <a:schemeClr val="accent6"/>
                </a:solidFill>
              </a:rPr>
              <a:t>Type Proof Idea: </a:t>
            </a:r>
          </a:p>
          <a:p>
            <a:pPr lvl="1"/>
            <a:r>
              <a:rPr lang="en-US" sz="1600" dirty="0">
                <a:solidFill>
                  <a:schemeClr val="accent6"/>
                </a:solidFill>
              </a:rPr>
              <a:t>Start with the </a:t>
            </a:r>
            <a:r>
              <a:rPr lang="en-US" sz="1600" dirty="0" err="1">
                <a:solidFill>
                  <a:schemeClr val="accent6"/>
                </a:solidFill>
              </a:rPr>
              <a:t>Pollaczek</a:t>
            </a:r>
            <a:r>
              <a:rPr lang="en-US" sz="1600" dirty="0">
                <a:solidFill>
                  <a:schemeClr val="accent6"/>
                </a:solidFill>
              </a:rPr>
              <a:t> Contour Integral (Transform of the Waiting Time)</a:t>
            </a:r>
          </a:p>
          <a:p>
            <a:pPr lvl="1"/>
            <a:r>
              <a:rPr lang="en-US" sz="1600" dirty="0">
                <a:solidFill>
                  <a:schemeClr val="accent6"/>
                </a:solidFill>
              </a:rPr>
              <a:t>Take the heavy-traffic limit after appropriate scaling</a:t>
            </a:r>
          </a:p>
          <a:p>
            <a:pPr lvl="1"/>
            <a:r>
              <a:rPr lang="en-US" sz="1600" dirty="0">
                <a:solidFill>
                  <a:schemeClr val="accent4">
                    <a:lumMod val="75000"/>
                  </a:schemeClr>
                </a:solidFill>
              </a:rPr>
              <a:t>[</a:t>
            </a:r>
            <a:r>
              <a:rPr lang="en-US" sz="1600" dirty="0" err="1">
                <a:solidFill>
                  <a:schemeClr val="accent4">
                    <a:lumMod val="75000"/>
                  </a:schemeClr>
                </a:solidFill>
              </a:rPr>
              <a:t>Boxma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</a:rPr>
              <a:t> Cohen (1999)] </a:t>
            </a:r>
            <a:r>
              <a:rPr lang="en-US" sz="1600" dirty="0">
                <a:solidFill>
                  <a:schemeClr val="accent6"/>
                </a:solidFill>
              </a:rPr>
              <a:t>– Heavy Tails in G/G/1</a:t>
            </a:r>
          </a:p>
          <a:p>
            <a:pPr lvl="1"/>
            <a:r>
              <a:rPr lang="en-US" sz="1600" dirty="0">
                <a:solidFill>
                  <a:schemeClr val="accent4">
                    <a:lumMod val="75000"/>
                  </a:schemeClr>
                </a:solidFill>
              </a:rPr>
              <a:t>[Boon, Janssen, </a:t>
            </a:r>
            <a:r>
              <a:rPr lang="en-US" sz="1600" dirty="0" err="1">
                <a:solidFill>
                  <a:schemeClr val="accent4">
                    <a:lumMod val="75000"/>
                  </a:schemeClr>
                </a:solidFill>
              </a:rPr>
              <a:t>Leeuwaarden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</a:rPr>
              <a:t> (2023)] </a:t>
            </a:r>
            <a:r>
              <a:rPr lang="en-US" sz="1600" dirty="0">
                <a:solidFill>
                  <a:schemeClr val="accent6"/>
                </a:solidFill>
              </a:rPr>
              <a:t>– </a:t>
            </a:r>
            <a:r>
              <a:rPr lang="en-US" sz="1600" dirty="0" err="1">
                <a:solidFill>
                  <a:schemeClr val="accent6"/>
                </a:solidFill>
              </a:rPr>
              <a:t>RoC</a:t>
            </a:r>
            <a:r>
              <a:rPr lang="en-US" sz="1600" dirty="0">
                <a:solidFill>
                  <a:schemeClr val="accent6"/>
                </a:solidFill>
              </a:rPr>
              <a:t> of moments and transform</a:t>
            </a:r>
          </a:p>
          <a:p>
            <a:pPr marL="596900" lvl="1" indent="0">
              <a:buNone/>
            </a:pPr>
            <a:endParaRPr lang="en-US" sz="1600" dirty="0"/>
          </a:p>
          <a:p>
            <a:r>
              <a:rPr lang="en-US" sz="1600" dirty="0">
                <a:solidFill>
                  <a:schemeClr val="accent6"/>
                </a:solidFill>
              </a:rPr>
              <a:t>Queueing systems with access to the pre-limit stationary distribution</a:t>
            </a:r>
          </a:p>
          <a:p>
            <a:pPr lvl="1"/>
            <a:r>
              <a:rPr lang="en-US" sz="1600" dirty="0">
                <a:solidFill>
                  <a:schemeClr val="accent4">
                    <a:lumMod val="75000"/>
                  </a:schemeClr>
                </a:solidFill>
              </a:rPr>
              <a:t>[</a:t>
            </a:r>
            <a:r>
              <a:rPr lang="en-US" sz="1600" dirty="0" err="1">
                <a:solidFill>
                  <a:schemeClr val="accent4">
                    <a:lumMod val="75000"/>
                  </a:schemeClr>
                </a:solidFill>
              </a:rPr>
              <a:t>Cardinaels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</a:rPr>
              <a:t> Borst </a:t>
            </a:r>
            <a:r>
              <a:rPr lang="en-US" sz="1600" dirty="0" err="1">
                <a:solidFill>
                  <a:schemeClr val="accent4">
                    <a:lumMod val="75000"/>
                  </a:schemeClr>
                </a:solidFill>
              </a:rPr>
              <a:t>Leeuwaarden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</a:rPr>
              <a:t> (2024)]  </a:t>
            </a:r>
            <a:r>
              <a:rPr lang="en-US" sz="1600" dirty="0">
                <a:solidFill>
                  <a:schemeClr val="accent6"/>
                </a:solidFill>
              </a:rPr>
              <a:t>- Parallel Server, Redundancy policy (Session 1A)</a:t>
            </a:r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61603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406558" y="814901"/>
            <a:ext cx="1666116" cy="2221488"/>
          </a:xfrm>
          <a:custGeom>
            <a:avLst/>
            <a:gdLst/>
            <a:ahLst/>
            <a:cxnLst/>
            <a:rect l="l" t="t" r="r" b="b"/>
            <a:pathLst>
              <a:path w="3332231" h="4442975">
                <a:moveTo>
                  <a:pt x="0" y="0"/>
                </a:moveTo>
                <a:lnTo>
                  <a:pt x="3332232" y="0"/>
                </a:lnTo>
                <a:lnTo>
                  <a:pt x="3332232" y="4442975"/>
                </a:lnTo>
                <a:lnTo>
                  <a:pt x="0" y="44429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7431" r="-5669" b="-18756"/>
            </a:stretch>
          </a:blipFill>
        </p:spPr>
        <p:txBody>
          <a:bodyPr/>
          <a:lstStyle/>
          <a:p>
            <a:endParaRPr lang="en-US" sz="700"/>
          </a:p>
        </p:txBody>
      </p:sp>
      <p:sp>
        <p:nvSpPr>
          <p:cNvPr id="3" name="Freeform 3"/>
          <p:cNvSpPr/>
          <p:nvPr/>
        </p:nvSpPr>
        <p:spPr>
          <a:xfrm>
            <a:off x="271925" y="814900"/>
            <a:ext cx="1586513" cy="2221488"/>
          </a:xfrm>
          <a:custGeom>
            <a:avLst/>
            <a:gdLst/>
            <a:ahLst/>
            <a:cxnLst/>
            <a:rect l="l" t="t" r="r" b="b"/>
            <a:pathLst>
              <a:path w="3173025" h="4442975">
                <a:moveTo>
                  <a:pt x="0" y="0"/>
                </a:moveTo>
                <a:lnTo>
                  <a:pt x="3173025" y="0"/>
                </a:lnTo>
                <a:lnTo>
                  <a:pt x="3173025" y="4442975"/>
                </a:lnTo>
                <a:lnTo>
                  <a:pt x="0" y="44429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sz="700"/>
          </a:p>
        </p:txBody>
      </p:sp>
      <p:sp>
        <p:nvSpPr>
          <p:cNvPr id="4" name="TextBox 4"/>
          <p:cNvSpPr txBox="1"/>
          <p:nvPr/>
        </p:nvSpPr>
        <p:spPr>
          <a:xfrm>
            <a:off x="-56840" y="3751580"/>
            <a:ext cx="2203936" cy="7544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0"/>
              </a:lnSpc>
            </a:pPr>
            <a:r>
              <a:rPr lang="en-US" sz="1450" spc="7" dirty="0">
                <a:solidFill>
                  <a:srgbClr val="2B2C30"/>
                </a:solidFill>
                <a:latin typeface="Glacial Indifference"/>
              </a:rPr>
              <a:t>Post Doc</a:t>
            </a:r>
          </a:p>
          <a:p>
            <a:pPr algn="ctr">
              <a:lnSpc>
                <a:spcPts val="2030"/>
              </a:lnSpc>
            </a:pPr>
            <a:r>
              <a:rPr lang="en-US" sz="1450" spc="7" dirty="0">
                <a:solidFill>
                  <a:srgbClr val="2B2C30"/>
                </a:solidFill>
                <a:latin typeface="Glacial Indifference"/>
              </a:rPr>
              <a:t>Columbia</a:t>
            </a:r>
          </a:p>
          <a:p>
            <a:pPr algn="ctr">
              <a:lnSpc>
                <a:spcPts val="2030"/>
              </a:lnSpc>
            </a:pPr>
            <a:r>
              <a:rPr lang="en-US" sz="1450" spc="7" dirty="0">
                <a:solidFill>
                  <a:srgbClr val="2B2C30"/>
                </a:solidFill>
                <a:latin typeface="Glacial Indifference"/>
              </a:rPr>
              <a:t>(On job market)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-56840" y="3246547"/>
            <a:ext cx="2203936" cy="2397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960"/>
              </a:lnSpc>
            </a:pPr>
            <a:r>
              <a:rPr lang="en-US" dirty="0" err="1">
                <a:solidFill>
                  <a:srgbClr val="2B2C30"/>
                </a:solidFill>
                <a:latin typeface="Public Sans Bold"/>
              </a:rPr>
              <a:t>Prakirt</a:t>
            </a:r>
            <a:r>
              <a:rPr lang="en-US" dirty="0">
                <a:solidFill>
                  <a:srgbClr val="2B2C30"/>
                </a:solidFill>
                <a:latin typeface="Public Sans Bold"/>
              </a:rPr>
              <a:t> Jhunjhunwala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318556" y="3751580"/>
            <a:ext cx="1842122" cy="4979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30"/>
              </a:lnSpc>
            </a:pPr>
            <a:r>
              <a:rPr lang="en-US" sz="1450" spc="7" dirty="0">
                <a:solidFill>
                  <a:srgbClr val="2B2C30"/>
                </a:solidFill>
                <a:latin typeface="Glacial Indifference"/>
              </a:rPr>
              <a:t>Associate Professor</a:t>
            </a:r>
          </a:p>
          <a:p>
            <a:pPr algn="ctr">
              <a:lnSpc>
                <a:spcPts val="2030"/>
              </a:lnSpc>
            </a:pPr>
            <a:r>
              <a:rPr lang="en-US" sz="1450" spc="7" dirty="0">
                <a:solidFill>
                  <a:srgbClr val="2B2C30"/>
                </a:solidFill>
                <a:latin typeface="Glacial Indifference"/>
              </a:rPr>
              <a:t>Georgia Tech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254758" y="3246548"/>
            <a:ext cx="1971993" cy="2397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960"/>
              </a:lnSpc>
            </a:pPr>
            <a:r>
              <a:rPr lang="en-US" dirty="0">
                <a:solidFill>
                  <a:srgbClr val="2B2C30"/>
                </a:solidFill>
                <a:latin typeface="Public Sans Bold"/>
              </a:rPr>
              <a:t>Siva Theja Maguluri</a:t>
            </a:r>
          </a:p>
        </p:txBody>
      </p:sp>
      <p:pic>
        <p:nvPicPr>
          <p:cNvPr id="9" name="Picture 8" descr="A picture containing human face, person, smile, clothing&#10;&#10;Description automatically generated">
            <a:extLst>
              <a:ext uri="{FF2B5EF4-FFF2-40B4-BE49-F238E27FC236}">
                <a16:creationId xmlns:a16="http://schemas.microsoft.com/office/drawing/2014/main" id="{6A7DC9A3-88D9-315A-3791-5740EC8A04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841" y="814900"/>
            <a:ext cx="1527497" cy="2221488"/>
          </a:xfrm>
          <a:prstGeom prst="rect">
            <a:avLst/>
          </a:prstGeom>
        </p:spPr>
      </p:pic>
      <p:sp>
        <p:nvSpPr>
          <p:cNvPr id="10" name="TextBox 4">
            <a:extLst>
              <a:ext uri="{FF2B5EF4-FFF2-40B4-BE49-F238E27FC236}">
                <a16:creationId xmlns:a16="http://schemas.microsoft.com/office/drawing/2014/main" id="{96F46420-79CB-9585-1E05-FDF3C8E6E153}"/>
              </a:ext>
            </a:extLst>
          </p:cNvPr>
          <p:cNvSpPr txBox="1"/>
          <p:nvPr/>
        </p:nvSpPr>
        <p:spPr>
          <a:xfrm>
            <a:off x="3673773" y="3751580"/>
            <a:ext cx="1962877" cy="4979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0"/>
              </a:lnSpc>
            </a:pPr>
            <a:r>
              <a:rPr lang="en-US" sz="1450" spc="7" dirty="0">
                <a:solidFill>
                  <a:srgbClr val="2B2C30"/>
                </a:solidFill>
                <a:latin typeface="Glacial Indifference"/>
              </a:rPr>
              <a:t>Assistant Professor</a:t>
            </a:r>
          </a:p>
          <a:p>
            <a:pPr algn="ctr">
              <a:lnSpc>
                <a:spcPts val="2030"/>
              </a:lnSpc>
            </a:pPr>
            <a:r>
              <a:rPr lang="en-US" sz="1450" spc="7" dirty="0">
                <a:solidFill>
                  <a:srgbClr val="2B2C30"/>
                </a:solidFill>
                <a:latin typeface="Glacial Indifference"/>
              </a:rPr>
              <a:t>Kellogg</a:t>
            </a: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B041277A-1C47-8141-B45A-398B6CD59D07}"/>
              </a:ext>
            </a:extLst>
          </p:cNvPr>
          <p:cNvSpPr txBox="1"/>
          <p:nvPr/>
        </p:nvSpPr>
        <p:spPr>
          <a:xfrm>
            <a:off x="3617349" y="3254855"/>
            <a:ext cx="2062982" cy="2397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960"/>
              </a:lnSpc>
            </a:pPr>
            <a:r>
              <a:rPr lang="en-US" dirty="0">
                <a:solidFill>
                  <a:srgbClr val="2B2C30"/>
                </a:solidFill>
                <a:latin typeface="Public Sans Bold"/>
              </a:rPr>
              <a:t>Daniela Hurtado-Lange</a:t>
            </a: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B3BE3AC3-3E04-0BDF-479D-22DCC6B6F69C}"/>
              </a:ext>
            </a:extLst>
          </p:cNvPr>
          <p:cNvSpPr txBox="1"/>
          <p:nvPr/>
        </p:nvSpPr>
        <p:spPr>
          <a:xfrm>
            <a:off x="5505847" y="3751580"/>
            <a:ext cx="1842122" cy="4979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30"/>
              </a:lnSpc>
            </a:pPr>
            <a:r>
              <a:rPr lang="en-US" sz="1450" spc="7" dirty="0">
                <a:solidFill>
                  <a:srgbClr val="2B2C30"/>
                </a:solidFill>
                <a:latin typeface="Glacial Indifference"/>
              </a:rPr>
              <a:t>Assistant Professor</a:t>
            </a:r>
          </a:p>
          <a:p>
            <a:pPr algn="ctr">
              <a:lnSpc>
                <a:spcPts val="2030"/>
              </a:lnSpc>
            </a:pPr>
            <a:r>
              <a:rPr lang="en-US" sz="1450" spc="7" dirty="0">
                <a:solidFill>
                  <a:srgbClr val="2B2C30"/>
                </a:solidFill>
                <a:latin typeface="Glacial Indifference"/>
              </a:rPr>
              <a:t>University of Minnesota</a:t>
            </a: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47BFE85D-76E2-0CCD-9552-BFC436AE509C}"/>
              </a:ext>
            </a:extLst>
          </p:cNvPr>
          <p:cNvSpPr txBox="1"/>
          <p:nvPr/>
        </p:nvSpPr>
        <p:spPr>
          <a:xfrm>
            <a:off x="5385092" y="3254855"/>
            <a:ext cx="2062982" cy="2397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960"/>
              </a:lnSpc>
            </a:pPr>
            <a:r>
              <a:rPr lang="en-US" dirty="0">
                <a:solidFill>
                  <a:srgbClr val="2B2C30"/>
                </a:solidFill>
                <a:latin typeface="Public Sans Bold"/>
              </a:rPr>
              <a:t>Martin </a:t>
            </a:r>
            <a:r>
              <a:rPr lang="en-US" dirty="0" err="1">
                <a:solidFill>
                  <a:srgbClr val="2B2C30"/>
                </a:solidFill>
                <a:latin typeface="Public Sans Bold"/>
              </a:rPr>
              <a:t>Zubeldia</a:t>
            </a:r>
            <a:endParaRPr lang="en-US" dirty="0">
              <a:solidFill>
                <a:srgbClr val="2B2C30"/>
              </a:solidFill>
              <a:latin typeface="Public Sans Bold"/>
            </a:endParaRPr>
          </a:p>
        </p:txBody>
      </p:sp>
      <p:pic>
        <p:nvPicPr>
          <p:cNvPr id="13" name="Picture 12" descr="A person with a beard&#10;&#10;Description automatically generated with medium confidence">
            <a:extLst>
              <a:ext uri="{FF2B5EF4-FFF2-40B4-BE49-F238E27FC236}">
                <a16:creationId xmlns:a16="http://schemas.microsoft.com/office/drawing/2014/main" id="{52C50324-CB65-311A-5C12-C15B34836AC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8" r="10508"/>
          <a:stretch/>
        </p:blipFill>
        <p:spPr>
          <a:xfrm>
            <a:off x="5545390" y="814901"/>
            <a:ext cx="1670116" cy="2226822"/>
          </a:xfrm>
          <a:prstGeom prst="rect">
            <a:avLst/>
          </a:prstGeom>
        </p:spPr>
      </p:pic>
      <p:pic>
        <p:nvPicPr>
          <p:cNvPr id="17" name="Picture 16" descr="A person with long hair wearing a suit and glasses&#10;&#10;Description automatically generated">
            <a:extLst>
              <a:ext uri="{FF2B5EF4-FFF2-40B4-BE49-F238E27FC236}">
                <a16:creationId xmlns:a16="http://schemas.microsoft.com/office/drawing/2014/main" id="{F3EB0F91-DD35-DD4B-F60A-E9E0F419CD3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7779" b="17268"/>
          <a:stretch/>
        </p:blipFill>
        <p:spPr>
          <a:xfrm>
            <a:off x="2049491" y="814900"/>
            <a:ext cx="1586297" cy="22297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4">
                <a:extLst>
                  <a:ext uri="{FF2B5EF4-FFF2-40B4-BE49-F238E27FC236}">
                    <a16:creationId xmlns:a16="http://schemas.microsoft.com/office/drawing/2014/main" id="{9E824C59-82BF-0939-9323-AEA07D6C8B40}"/>
                  </a:ext>
                </a:extLst>
              </p:cNvPr>
              <p:cNvSpPr txBox="1"/>
              <p:nvPr/>
            </p:nvSpPr>
            <p:spPr>
              <a:xfrm>
                <a:off x="1701620" y="3757364"/>
                <a:ext cx="2203936" cy="769441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ts val="2030"/>
                  </a:lnSpc>
                </a:pPr>
                <a:r>
                  <a:rPr lang="en-US" sz="1450" spc="7" dirty="0">
                    <a:solidFill>
                      <a:srgbClr val="2B2C30"/>
                    </a:solidFill>
                    <a:latin typeface="Glacial Indifference"/>
                  </a:rPr>
                  <a:t>Georgia Tech</a:t>
                </a:r>
              </a:p>
              <a:p>
                <a:pPr algn="ctr">
                  <a:lnSpc>
                    <a:spcPts val="2030"/>
                  </a:lnSpc>
                </a:pPr>
                <a14:m>
                  <m:oMath xmlns:m="http://schemas.openxmlformats.org/officeDocument/2006/math">
                    <m:r>
                      <a:rPr lang="en-US" sz="1450" b="0" i="1" spc="7" smtClean="0">
                        <a:solidFill>
                          <a:srgbClr val="2B2C30"/>
                        </a:solidFill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1450" spc="7" dirty="0">
                    <a:solidFill>
                      <a:srgbClr val="2B2C30"/>
                    </a:solidFill>
                    <a:latin typeface="Glacial Indifference"/>
                  </a:rPr>
                  <a:t> INRIA</a:t>
                </a:r>
              </a:p>
              <a:p>
                <a:pPr algn="ctr">
                  <a:lnSpc>
                    <a:spcPts val="2030"/>
                  </a:lnSpc>
                </a:pPr>
                <a14:m>
                  <m:oMath xmlns:m="http://schemas.openxmlformats.org/officeDocument/2006/math">
                    <m:r>
                      <a:rPr lang="en-US" sz="1450" b="0" i="1" spc="7" smtClean="0">
                        <a:solidFill>
                          <a:srgbClr val="2B2C30"/>
                        </a:solidFill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1450" spc="7" dirty="0">
                    <a:solidFill>
                      <a:srgbClr val="2B2C30"/>
                    </a:solidFill>
                    <a:latin typeface="Glacial Indifference"/>
                  </a:rPr>
                  <a:t> U Michigan</a:t>
                </a:r>
              </a:p>
            </p:txBody>
          </p:sp>
        </mc:Choice>
        <mc:Fallback xmlns="">
          <p:sp>
            <p:nvSpPr>
              <p:cNvPr id="18" name="TextBox 4">
                <a:extLst>
                  <a:ext uri="{FF2B5EF4-FFF2-40B4-BE49-F238E27FC236}">
                    <a16:creationId xmlns:a16="http://schemas.microsoft.com/office/drawing/2014/main" id="{9E824C59-82BF-0939-9323-AEA07D6C8B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1620" y="3757364"/>
                <a:ext cx="2203936" cy="769441"/>
              </a:xfrm>
              <a:prstGeom prst="rect">
                <a:avLst/>
              </a:prstGeom>
              <a:blipFill>
                <a:blip r:embed="rId7"/>
                <a:stretch>
                  <a:fillRect t="-4839" b="-112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5">
            <a:extLst>
              <a:ext uri="{FF2B5EF4-FFF2-40B4-BE49-F238E27FC236}">
                <a16:creationId xmlns:a16="http://schemas.microsoft.com/office/drawing/2014/main" id="{67912F25-C7F0-2AEB-52D8-FA76704BAEC2}"/>
              </a:ext>
            </a:extLst>
          </p:cNvPr>
          <p:cNvSpPr txBox="1"/>
          <p:nvPr/>
        </p:nvSpPr>
        <p:spPr>
          <a:xfrm>
            <a:off x="1701620" y="3252331"/>
            <a:ext cx="2203936" cy="2397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960"/>
              </a:lnSpc>
            </a:pPr>
            <a:r>
              <a:rPr lang="en-US" dirty="0">
                <a:solidFill>
                  <a:srgbClr val="2B2C30"/>
                </a:solidFill>
                <a:latin typeface="Public Sans Bold"/>
              </a:rPr>
              <a:t>Sushil Varma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0B015-2BB4-8A7D-0AB5-26494CD87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34129"/>
            <a:ext cx="7704000" cy="572700"/>
          </a:xfrm>
        </p:spPr>
        <p:txBody>
          <a:bodyPr/>
          <a:lstStyle/>
          <a:p>
            <a:pPr algn="ctr"/>
            <a:r>
              <a:rPr lang="en-US" dirty="0"/>
              <a:t>Related References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B6E95C-EB06-D8F4-9FE1-A2819320B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810365"/>
            <a:ext cx="7704000" cy="4089277"/>
          </a:xfrm>
        </p:spPr>
        <p:txBody>
          <a:bodyPr/>
          <a:lstStyle/>
          <a:p>
            <a:r>
              <a:rPr lang="en-US" sz="1600" dirty="0">
                <a:solidFill>
                  <a:schemeClr val="accent6"/>
                </a:solidFill>
              </a:rPr>
              <a:t>Drift Method</a:t>
            </a:r>
          </a:p>
          <a:p>
            <a:pPr lvl="1"/>
            <a:r>
              <a:rPr lang="en-US" sz="1600" dirty="0">
                <a:solidFill>
                  <a:schemeClr val="accent4">
                    <a:lumMod val="75000"/>
                  </a:schemeClr>
                </a:solidFill>
              </a:rPr>
              <a:t>[</a:t>
            </a:r>
            <a:r>
              <a:rPr lang="en-US" sz="1600" dirty="0" err="1">
                <a:solidFill>
                  <a:schemeClr val="accent4">
                    <a:lumMod val="75000"/>
                  </a:schemeClr>
                </a:solidFill>
              </a:rPr>
              <a:t>Eryilmaz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</a:rPr>
              <a:t> Srikant (2012)] </a:t>
            </a:r>
            <a:r>
              <a:rPr lang="en-US" sz="1600" dirty="0">
                <a:solidFill>
                  <a:schemeClr val="accent6"/>
                </a:solidFill>
              </a:rPr>
              <a:t>– JSQ, Heavy Traffic</a:t>
            </a:r>
          </a:p>
          <a:p>
            <a:r>
              <a:rPr lang="en-US" sz="1600" dirty="0">
                <a:solidFill>
                  <a:schemeClr val="accent6"/>
                </a:solidFill>
              </a:rPr>
              <a:t>BAR</a:t>
            </a:r>
          </a:p>
          <a:p>
            <a:pPr lvl="1"/>
            <a:r>
              <a:rPr lang="en-US" sz="1600" dirty="0">
                <a:solidFill>
                  <a:schemeClr val="accent4">
                    <a:lumMod val="75000"/>
                  </a:schemeClr>
                </a:solidFill>
              </a:rPr>
              <a:t>[Braverman, Dai, Miyazawa (2017)] </a:t>
            </a:r>
            <a:r>
              <a:rPr lang="en-US" sz="1600" dirty="0">
                <a:solidFill>
                  <a:schemeClr val="accent6"/>
                </a:solidFill>
              </a:rPr>
              <a:t>– Generalized Jackson Network</a:t>
            </a:r>
          </a:p>
          <a:p>
            <a:pPr lvl="1"/>
            <a:r>
              <a:rPr lang="en-US" sz="1600" dirty="0">
                <a:solidFill>
                  <a:schemeClr val="accent4">
                    <a:lumMod val="75000"/>
                  </a:schemeClr>
                </a:solidFill>
              </a:rPr>
              <a:t>[Braverman, Dai, Miyazawa (2023)] </a:t>
            </a:r>
            <a:r>
              <a:rPr lang="en-US" sz="1600" dirty="0">
                <a:solidFill>
                  <a:schemeClr val="accent6"/>
                </a:solidFill>
              </a:rPr>
              <a:t>– Multiclass queueing systems</a:t>
            </a:r>
          </a:p>
          <a:p>
            <a:pPr lvl="1"/>
            <a:r>
              <a:rPr lang="en-US" sz="1600" dirty="0">
                <a:solidFill>
                  <a:schemeClr val="accent4">
                    <a:lumMod val="75000"/>
                  </a:schemeClr>
                </a:solidFill>
              </a:rPr>
              <a:t>[Dai, Glynn, Xu (2023)], [Guang, Chen, Dai (2024)] </a:t>
            </a:r>
            <a:r>
              <a:rPr lang="en-US" sz="1600" dirty="0">
                <a:solidFill>
                  <a:schemeClr val="accent6"/>
                </a:solidFill>
              </a:rPr>
              <a:t>– Generalized Jackson Network and Multi-scale Heavy Traffic</a:t>
            </a:r>
          </a:p>
          <a:p>
            <a:pPr lvl="1"/>
            <a:r>
              <a:rPr lang="en-US" sz="1600" dirty="0">
                <a:solidFill>
                  <a:schemeClr val="accent4">
                    <a:lumMod val="75000"/>
                  </a:schemeClr>
                </a:solidFill>
              </a:rPr>
              <a:t>[Dai, Guang, Xu (2024)] </a:t>
            </a:r>
            <a:r>
              <a:rPr lang="en-US" sz="1600" dirty="0">
                <a:solidFill>
                  <a:schemeClr val="accent6"/>
                </a:solidFill>
              </a:rPr>
              <a:t>– JSQ in continuous time</a:t>
            </a:r>
          </a:p>
          <a:p>
            <a:r>
              <a:rPr lang="en-US" sz="1600" dirty="0">
                <a:solidFill>
                  <a:schemeClr val="accent6"/>
                </a:solidFill>
              </a:rPr>
              <a:t>Stein’s Method</a:t>
            </a:r>
          </a:p>
          <a:p>
            <a:pPr lvl="1"/>
            <a:r>
              <a:rPr lang="en-US" sz="1600" dirty="0">
                <a:solidFill>
                  <a:schemeClr val="accent4">
                    <a:lumMod val="75000"/>
                  </a:schemeClr>
                </a:solidFill>
              </a:rPr>
              <a:t>[Hurtado-Lange, Maguluri (2021)] </a:t>
            </a:r>
            <a:r>
              <a:rPr lang="en-US" sz="1600" dirty="0">
                <a:solidFill>
                  <a:schemeClr val="accent6"/>
                </a:solidFill>
              </a:rPr>
              <a:t>– JSQ, Many Server Heavy Traffic</a:t>
            </a:r>
          </a:p>
          <a:p>
            <a:pPr lvl="1"/>
            <a:r>
              <a:rPr lang="en-US" sz="1600" dirty="0">
                <a:solidFill>
                  <a:schemeClr val="accent4">
                    <a:lumMod val="75000"/>
                  </a:schemeClr>
                </a:solidFill>
              </a:rPr>
              <a:t>[Gaunt, Walton (2020)] </a:t>
            </a:r>
            <a:r>
              <a:rPr lang="en-US" sz="1600" dirty="0">
                <a:solidFill>
                  <a:schemeClr val="accent6"/>
                </a:solidFill>
              </a:rPr>
              <a:t>– Single Server Queue</a:t>
            </a:r>
          </a:p>
          <a:p>
            <a:pPr lvl="1"/>
            <a:r>
              <a:rPr lang="en-US" sz="1600" dirty="0">
                <a:solidFill>
                  <a:schemeClr val="accent4">
                    <a:lumMod val="75000"/>
                  </a:schemeClr>
                </a:solidFill>
              </a:rPr>
              <a:t>[Braverman, Dai, Feng (2017)] </a:t>
            </a:r>
            <a:r>
              <a:rPr lang="en-US" sz="1600" dirty="0">
                <a:solidFill>
                  <a:schemeClr val="accent6"/>
                </a:solidFill>
              </a:rPr>
              <a:t>– Erlang A/C</a:t>
            </a:r>
          </a:p>
          <a:p>
            <a:pPr lvl="1"/>
            <a:r>
              <a:rPr lang="en-US" sz="1600" dirty="0">
                <a:solidFill>
                  <a:schemeClr val="accent4">
                    <a:lumMod val="75000"/>
                  </a:schemeClr>
                </a:solidFill>
              </a:rPr>
              <a:t>[Braverman, Dai (2017)] </a:t>
            </a:r>
            <a:r>
              <a:rPr lang="en-US" sz="1600" dirty="0">
                <a:solidFill>
                  <a:schemeClr val="accent6"/>
                </a:solidFill>
              </a:rPr>
              <a:t>– M/Ph/n + M</a:t>
            </a:r>
          </a:p>
          <a:p>
            <a:pPr lvl="1"/>
            <a:r>
              <a:rPr lang="en-US" sz="1600" dirty="0">
                <a:solidFill>
                  <a:schemeClr val="accent4">
                    <a:lumMod val="75000"/>
                  </a:schemeClr>
                </a:solidFill>
              </a:rPr>
              <a:t>[Ying (2017)] </a:t>
            </a:r>
            <a:r>
              <a:rPr lang="en-US" sz="1600" dirty="0">
                <a:solidFill>
                  <a:schemeClr val="accent6"/>
                </a:solidFill>
              </a:rPr>
              <a:t>– Po2, Many Server Heavy Traffic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11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4452C6-D4F0-A2EE-2FC0-0F01C07DC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-8132"/>
            <a:ext cx="7704000" cy="572700"/>
          </a:xfrm>
        </p:spPr>
        <p:txBody>
          <a:bodyPr/>
          <a:lstStyle/>
          <a:p>
            <a:pPr algn="ctr"/>
            <a:r>
              <a:rPr lang="en-US" dirty="0"/>
              <a:t>Geo/Geo/1 Queue </a:t>
            </a:r>
            <a:br>
              <a:rPr lang="en-US" dirty="0"/>
            </a:br>
            <a:r>
              <a:rPr lang="en-US" sz="2400" dirty="0"/>
              <a:t>(M/M/1 in discrete time)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A23B55E-E409-18FA-B2F2-3C6484FD4F96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546792" y="975518"/>
                <a:ext cx="3969278" cy="385800"/>
              </a:xfrm>
            </p:spPr>
            <p:txBody>
              <a:bodyPr/>
              <a:lstStyle/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sz="18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Arial"/>
                        <a:cs typeface="Arial"/>
                        <a:sym typeface="Arial"/>
                      </a:rPr>
                      <m:t>𝑞</m:t>
                    </m:r>
                    <m:d>
                      <m:dPr>
                        <m:ctrlPr>
                          <a:rPr lang="en-US" sz="1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dPr>
                      <m:e>
                        <m:r>
                          <a:rPr lang="en-US" sz="18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𝑘</m:t>
                        </m:r>
                      </m:e>
                    </m:d>
                  </m:oMath>
                </a14:m>
                <a:r>
                  <a:rPr lang="en-US" sz="1800" dirty="0">
                    <a:solidFill>
                      <a:srgbClr val="000000"/>
                    </a:solidFill>
                    <a:latin typeface="Karla" pitchFamily="2" charset="77"/>
                    <a:ea typeface="Arial"/>
                    <a:cs typeface="Arial"/>
                    <a:sym typeface="Arial"/>
                  </a:rPr>
                  <a:t> is a simple birth death chain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A23B55E-E409-18FA-B2F2-3C6484FD4F9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546792" y="975518"/>
                <a:ext cx="3969278" cy="385800"/>
              </a:xfrm>
              <a:blipFill>
                <a:blip r:embed="rId2"/>
                <a:stretch>
                  <a:fillRect b="-37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DE6B109-42B8-8E5E-09F7-871DC507FC86}"/>
              </a:ext>
            </a:extLst>
          </p:cNvPr>
          <p:cNvCxnSpPr>
            <a:cxnSpLocks/>
          </p:cNvCxnSpPr>
          <p:nvPr/>
        </p:nvCxnSpPr>
        <p:spPr>
          <a:xfrm>
            <a:off x="5970478" y="1335595"/>
            <a:ext cx="148590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77C419D-6CC3-1FE9-538D-81F211F14153}"/>
              </a:ext>
            </a:extLst>
          </p:cNvPr>
          <p:cNvCxnSpPr>
            <a:cxnSpLocks/>
          </p:cNvCxnSpPr>
          <p:nvPr/>
        </p:nvCxnSpPr>
        <p:spPr>
          <a:xfrm>
            <a:off x="5970478" y="1783270"/>
            <a:ext cx="148590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CA5DEBC-457E-B26F-C1BF-80B5546CF57A}"/>
              </a:ext>
            </a:extLst>
          </p:cNvPr>
          <p:cNvCxnSpPr>
            <a:cxnSpLocks/>
          </p:cNvCxnSpPr>
          <p:nvPr/>
        </p:nvCxnSpPr>
        <p:spPr>
          <a:xfrm flipV="1">
            <a:off x="7446115" y="1335595"/>
            <a:ext cx="0" cy="447676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 descr="Man">
            <a:extLst>
              <a:ext uri="{FF2B5EF4-FFF2-40B4-BE49-F238E27FC236}">
                <a16:creationId xmlns:a16="http://schemas.microsoft.com/office/drawing/2014/main" id="{52C47419-C433-4D97-99AE-09170692528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46804" y="1354646"/>
            <a:ext cx="409574" cy="409574"/>
          </a:xfrm>
          <a:prstGeom prst="rect">
            <a:avLst/>
          </a:prstGeom>
        </p:spPr>
      </p:pic>
      <p:pic>
        <p:nvPicPr>
          <p:cNvPr id="8" name="Graphic 7" descr="Man">
            <a:extLst>
              <a:ext uri="{FF2B5EF4-FFF2-40B4-BE49-F238E27FC236}">
                <a16:creationId xmlns:a16="http://schemas.microsoft.com/office/drawing/2014/main" id="{7AA869D7-9C4B-0E87-6B3E-8B7275E2BC8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42190" y="1359409"/>
            <a:ext cx="409574" cy="409574"/>
          </a:xfrm>
          <a:prstGeom prst="rect">
            <a:avLst/>
          </a:prstGeom>
        </p:spPr>
      </p:pic>
      <p:pic>
        <p:nvPicPr>
          <p:cNvPr id="9" name="Graphic 8" descr="Man">
            <a:extLst>
              <a:ext uri="{FF2B5EF4-FFF2-40B4-BE49-F238E27FC236}">
                <a16:creationId xmlns:a16="http://schemas.microsoft.com/office/drawing/2014/main" id="{D9B34FB8-5698-3C21-6DB8-E6696BCC0C9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37575" y="1364171"/>
            <a:ext cx="409574" cy="40957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71EF221-002B-C5E3-B32E-DEDDB0AB97F7}"/>
              </a:ext>
            </a:extLst>
          </p:cNvPr>
          <p:cNvSpPr txBox="1"/>
          <p:nvPr/>
        </p:nvSpPr>
        <p:spPr>
          <a:xfrm>
            <a:off x="5985988" y="124987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8001"/>
                </a:solidFill>
              </a:rPr>
              <a:t>…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DFFE936-A09D-0863-AF8E-247083FBA944}"/>
              </a:ext>
            </a:extLst>
          </p:cNvPr>
          <p:cNvSpPr/>
          <p:nvPr/>
        </p:nvSpPr>
        <p:spPr>
          <a:xfrm>
            <a:off x="7461437" y="1286091"/>
            <a:ext cx="566894" cy="537511"/>
          </a:xfrm>
          <a:prstGeom prst="ellipse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2" name="Graphic 11" descr="Lecturer">
            <a:extLst>
              <a:ext uri="{FF2B5EF4-FFF2-40B4-BE49-F238E27FC236}">
                <a16:creationId xmlns:a16="http://schemas.microsoft.com/office/drawing/2014/main" id="{C3CF3341-4182-9921-FF87-923AC5483F7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23943" y="1335595"/>
            <a:ext cx="453572" cy="453572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3A3EB67-BB95-5686-663E-64F556A1691B}"/>
              </a:ext>
            </a:extLst>
          </p:cNvPr>
          <p:cNvCxnSpPr>
            <a:cxnSpLocks/>
          </p:cNvCxnSpPr>
          <p:nvPr/>
        </p:nvCxnSpPr>
        <p:spPr>
          <a:xfrm>
            <a:off x="4928448" y="1550585"/>
            <a:ext cx="1088887" cy="0"/>
          </a:xfrm>
          <a:prstGeom prst="straightConnector1">
            <a:avLst/>
          </a:prstGeom>
          <a:ln w="28575">
            <a:solidFill>
              <a:schemeClr val="tx1">
                <a:lumMod val="5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41368D5-7845-8182-A44C-43583F760ACE}"/>
              </a:ext>
            </a:extLst>
          </p:cNvPr>
          <p:cNvCxnSpPr>
            <a:cxnSpLocks/>
          </p:cNvCxnSpPr>
          <p:nvPr/>
        </p:nvCxnSpPr>
        <p:spPr>
          <a:xfrm>
            <a:off x="8082692" y="1561333"/>
            <a:ext cx="837229" cy="0"/>
          </a:xfrm>
          <a:prstGeom prst="straightConnector1">
            <a:avLst/>
          </a:prstGeom>
          <a:ln w="28575">
            <a:solidFill>
              <a:schemeClr val="tx1">
                <a:lumMod val="5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ight Brace 14">
            <a:extLst>
              <a:ext uri="{FF2B5EF4-FFF2-40B4-BE49-F238E27FC236}">
                <a16:creationId xmlns:a16="http://schemas.microsoft.com/office/drawing/2014/main" id="{77C9C260-0C0C-F5B8-292C-A2D3C69BC863}"/>
              </a:ext>
            </a:extLst>
          </p:cNvPr>
          <p:cNvSpPr/>
          <p:nvPr/>
        </p:nvSpPr>
        <p:spPr>
          <a:xfrm rot="5400000">
            <a:off x="6670391" y="1287182"/>
            <a:ext cx="206046" cy="1365928"/>
          </a:xfrm>
          <a:prstGeom prst="rightBrace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D621C222-EFC4-73AB-698E-79C694F43A9F}"/>
                  </a:ext>
                </a:extLst>
              </p:cNvPr>
              <p:cNvSpPr txBox="1"/>
              <p:nvPr/>
            </p:nvSpPr>
            <p:spPr>
              <a:xfrm>
                <a:off x="4979795" y="1597143"/>
                <a:ext cx="91480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d>
                        <m:dPr>
                          <m:ctrlP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</m:oMath>
                  </m:oMathPara>
                </a14:m>
                <a:endParaRPr lang="en-US" sz="1800" dirty="0">
                  <a:solidFill>
                    <a:schemeClr val="accent6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800" b="0" i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Ber</m:t>
                      </m:r>
                      <m:r>
                        <a:rPr lang="en-US" sz="18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8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18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800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D621C222-EFC4-73AB-698E-79C694F43A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9795" y="1597143"/>
                <a:ext cx="914802" cy="646331"/>
              </a:xfrm>
              <a:prstGeom prst="rect">
                <a:avLst/>
              </a:prstGeom>
              <a:blipFill>
                <a:blip r:embed="rId7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D3535FF-FBAE-8BF8-315A-92B872EB7FB2}"/>
                  </a:ext>
                </a:extLst>
              </p:cNvPr>
              <p:cNvSpPr txBox="1"/>
              <p:nvPr/>
            </p:nvSpPr>
            <p:spPr>
              <a:xfrm>
                <a:off x="8065051" y="1597144"/>
                <a:ext cx="92345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  <m:d>
                        <m:dPr>
                          <m:ctrlP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</m:oMath>
                  </m:oMathPara>
                </a14:m>
                <a:endParaRPr lang="en-US" sz="1800" dirty="0">
                  <a:solidFill>
                    <a:schemeClr val="accent6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800" b="0" i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Ber</m:t>
                      </m:r>
                      <m:r>
                        <a:rPr lang="en-US" sz="18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8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𝜇</m:t>
                      </m:r>
                      <m:r>
                        <a:rPr lang="en-US" sz="18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800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D3535FF-FBAE-8BF8-315A-92B872EB7F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65051" y="1597144"/>
                <a:ext cx="923458" cy="646331"/>
              </a:xfrm>
              <a:prstGeom prst="rect">
                <a:avLst/>
              </a:prstGeom>
              <a:blipFill>
                <a:blip r:embed="rId8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D744E1C-886A-4E7C-8A4D-FB494E4EED28}"/>
                  </a:ext>
                </a:extLst>
              </p:cNvPr>
              <p:cNvSpPr txBox="1"/>
              <p:nvPr/>
            </p:nvSpPr>
            <p:spPr>
              <a:xfrm>
                <a:off x="6420529" y="2091389"/>
                <a:ext cx="7057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d>
                        <m:dPr>
                          <m:ctrlP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</m:oMath>
                  </m:oMathPara>
                </a14:m>
                <a:endParaRPr lang="en-US" sz="1800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D744E1C-886A-4E7C-8A4D-FB494E4EED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0529" y="2091389"/>
                <a:ext cx="705770" cy="369332"/>
              </a:xfrm>
              <a:prstGeom prst="rect">
                <a:avLst/>
              </a:prstGeom>
              <a:blipFill>
                <a:blip r:embed="rId9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3" name="Group 32">
            <a:extLst>
              <a:ext uri="{FF2B5EF4-FFF2-40B4-BE49-F238E27FC236}">
                <a16:creationId xmlns:a16="http://schemas.microsoft.com/office/drawing/2014/main" id="{7EE29775-99E8-8B7E-13CB-CE44EDD3A016}"/>
              </a:ext>
            </a:extLst>
          </p:cNvPr>
          <p:cNvGrpSpPr/>
          <p:nvPr/>
        </p:nvGrpSpPr>
        <p:grpSpPr>
          <a:xfrm>
            <a:off x="1087333" y="1372752"/>
            <a:ext cx="2607397" cy="1428659"/>
            <a:chOff x="698625" y="2168333"/>
            <a:chExt cx="2607397" cy="1428659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022263AA-50FC-690A-8F7D-84096B8F6B8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73723" y="2641825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3E27348A-9834-1AB6-592F-860CB40E68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8625" y="2641825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78075727-1DC4-B05F-DFD6-1848F143E2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48822" y="2641825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" name="Curved Connector 22">
              <a:extLst>
                <a:ext uri="{FF2B5EF4-FFF2-40B4-BE49-F238E27FC236}">
                  <a16:creationId xmlns:a16="http://schemas.microsoft.com/office/drawing/2014/main" id="{59005F06-6788-9748-FD39-E679347A4566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2506396" y="2243950"/>
              <a:ext cx="66955" cy="913454"/>
            </a:xfrm>
            <a:prstGeom prst="curvedConnector3">
              <a:avLst>
                <a:gd name="adj1" fmla="val 441423"/>
              </a:avLst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urved Connector 28">
              <a:extLst>
                <a:ext uri="{FF2B5EF4-FFF2-40B4-BE49-F238E27FC236}">
                  <a16:creationId xmlns:a16="http://schemas.microsoft.com/office/drawing/2014/main" id="{227D6609-E7CD-1BA2-BEBC-7FDF8993AE23}"/>
                </a:ext>
              </a:extLst>
            </p:cNvPr>
            <p:cNvCxnSpPr>
              <a:cxnSpLocks/>
            </p:cNvCxnSpPr>
            <p:nvPr/>
          </p:nvCxnSpPr>
          <p:spPr>
            <a:xfrm rot="-5400000" flipH="1" flipV="1">
              <a:off x="1399985" y="2608821"/>
              <a:ext cx="66955" cy="913454"/>
            </a:xfrm>
            <a:prstGeom prst="curvedConnector3">
              <a:avLst>
                <a:gd name="adj1" fmla="val 441423"/>
              </a:avLst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B387795F-83C4-6734-81FC-690718F5035A}"/>
                    </a:ext>
                  </a:extLst>
                </p:cNvPr>
                <p:cNvSpPr txBox="1"/>
                <p:nvPr/>
              </p:nvSpPr>
              <p:spPr>
                <a:xfrm>
                  <a:off x="1062567" y="3381548"/>
                  <a:ext cx="711156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</m:d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B387795F-83C4-6734-81FC-690718F5035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62567" y="3381548"/>
                  <a:ext cx="711156" cy="215444"/>
                </a:xfrm>
                <a:prstGeom prst="rect">
                  <a:avLst/>
                </a:prstGeom>
                <a:blipFill>
                  <a:blip r:embed="rId10"/>
                  <a:stretch>
                    <a:fillRect l="-5263" b="-3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50F933EA-4B91-5F89-2334-1D57BAD734DD}"/>
                    </a:ext>
                  </a:extLst>
                </p:cNvPr>
                <p:cNvSpPr txBox="1"/>
                <p:nvPr/>
              </p:nvSpPr>
              <p:spPr>
                <a:xfrm>
                  <a:off x="2190366" y="2168333"/>
                  <a:ext cx="711156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𝜆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𝜇</m:t>
                            </m:r>
                          </m:e>
                        </m:d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50F933EA-4B91-5F89-2334-1D57BAD734D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90366" y="2168333"/>
                  <a:ext cx="711156" cy="215444"/>
                </a:xfrm>
                <a:prstGeom prst="rect">
                  <a:avLst/>
                </a:prstGeom>
                <a:blipFill>
                  <a:blip r:embed="rId11"/>
                  <a:stretch>
                    <a:fillRect l="-5263" b="-27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0CFEB59-2FD7-9B08-47D3-5951E6E5DA76}"/>
              </a:ext>
            </a:extLst>
          </p:cNvPr>
          <p:cNvGrpSpPr/>
          <p:nvPr/>
        </p:nvGrpSpPr>
        <p:grpSpPr>
          <a:xfrm>
            <a:off x="5208548" y="2637270"/>
            <a:ext cx="3679984" cy="977774"/>
            <a:chOff x="720000" y="3123446"/>
            <a:chExt cx="3679984" cy="97777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D48EE4B0-0568-3E66-D4ED-5DC09F18C0DC}"/>
                    </a:ext>
                  </a:extLst>
                </p:cNvPr>
                <p:cNvSpPr txBox="1"/>
                <p:nvPr/>
              </p:nvSpPr>
              <p:spPr>
                <a:xfrm>
                  <a:off x="845312" y="3427647"/>
                  <a:ext cx="1565429" cy="28591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𝜋</m:t>
                            </m:r>
                          </m:e>
                          <m:sub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𝜌</m:t>
                            </m:r>
                          </m:e>
                          <m:sup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p>
                        </m:sSup>
                        <m:d>
                          <m:d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𝜌</m:t>
                            </m:r>
                          </m:e>
                        </m:d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en-US" sz="1800" dirty="0"/>
                </a:p>
              </p:txBody>
            </p:sp>
          </mc:Choice>
          <mc:Fallback xmlns="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D48EE4B0-0568-3E66-D4ED-5DC09F18C0D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5312" y="3427647"/>
                  <a:ext cx="1565429" cy="285912"/>
                </a:xfrm>
                <a:prstGeom prst="rect">
                  <a:avLst/>
                </a:prstGeom>
                <a:blipFill>
                  <a:blip r:embed="rId12"/>
                  <a:stretch>
                    <a:fillRect l="-806" t="-4348" r="-4839" b="-434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2B22C528-3EE0-65FC-ED79-F26F44AD74EE}"/>
                    </a:ext>
                  </a:extLst>
                </p:cNvPr>
                <p:cNvSpPr txBox="1"/>
                <p:nvPr/>
              </p:nvSpPr>
              <p:spPr>
                <a:xfrm>
                  <a:off x="2518706" y="3280139"/>
                  <a:ext cx="1780359" cy="58092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𝜌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𝜆</m:t>
                            </m:r>
                            <m:d>
                              <m:dPr>
                                <m:ctrlP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e>
                            </m:d>
                          </m:num>
                          <m:den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𝜇</m:t>
                            </m:r>
                            <m:d>
                              <m:dPr>
                                <m:ctrlP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𝜆</m:t>
                                </m:r>
                              </m:e>
                            </m:d>
                          </m:den>
                        </m:f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&lt;1</m:t>
                        </m:r>
                      </m:oMath>
                    </m:oMathPara>
                  </a14:m>
                  <a:endParaRPr lang="en-US" sz="1800" dirty="0"/>
                </a:p>
              </p:txBody>
            </p:sp>
          </mc:Choice>
          <mc:Fallback xmlns="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2B22C528-3EE0-65FC-ED79-F26F44AD74E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18706" y="3280139"/>
                  <a:ext cx="1780359" cy="580928"/>
                </a:xfrm>
                <a:prstGeom prst="rect">
                  <a:avLst/>
                </a:prstGeom>
                <a:blipFill>
                  <a:blip r:embed="rId13"/>
                  <a:stretch>
                    <a:fillRect l="-2113" r="-2113" b="-1063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F638BD4D-43D7-6424-8322-36CDA2AEA8E9}"/>
                </a:ext>
              </a:extLst>
            </p:cNvPr>
            <p:cNvSpPr/>
            <p:nvPr/>
          </p:nvSpPr>
          <p:spPr>
            <a:xfrm>
              <a:off x="720000" y="3123446"/>
              <a:ext cx="3679984" cy="97777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3690B10-E293-FCDF-9B75-8DE11146560E}"/>
                  </a:ext>
                </a:extLst>
              </p:cNvPr>
              <p:cNvSpPr txBox="1"/>
              <p:nvPr/>
            </p:nvSpPr>
            <p:spPr>
              <a:xfrm>
                <a:off x="853850" y="2889174"/>
                <a:ext cx="3107710" cy="121232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1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ℙ</m:t>
                    </m:r>
                    <m:d>
                      <m:dPr>
                        <m:ctrlP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𝑞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≥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1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p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en-US" sz="1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→1</m:t>
                    </m:r>
                  </m:oMath>
                </a14:m>
                <a:r>
                  <a:rPr lang="en-US" sz="1800" dirty="0"/>
                  <a:t> </a:t>
                </a:r>
                <a:r>
                  <a:rPr lang="en-US" sz="1800" dirty="0">
                    <a:latin typeface="Karla" pitchFamily="2" charset="77"/>
                  </a:rPr>
                  <a:t>as</a:t>
                </a:r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𝜖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→0</m:t>
                    </m:r>
                  </m:oMath>
                </a14:m>
                <a:endParaRPr lang="en-US" sz="1800" b="0" dirty="0"/>
              </a:p>
              <a:p>
                <a:pPr>
                  <a:lnSpc>
                    <a:spcPct val="150000"/>
                  </a:lnSpc>
                </a:pPr>
                <a:r>
                  <a:rPr lang="en-US" sz="1800" dirty="0">
                    <a:latin typeface="Karla" pitchFamily="2" charset="77"/>
                  </a:rPr>
                  <a:t>Need Rescaling!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1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ℙ</m:t>
                    </m:r>
                    <m:d>
                      <m:dPr>
                        <m:ctrlP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𝜖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𝑞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≥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1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p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/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𝜖</m:t>
                        </m:r>
                      </m:sup>
                    </m:sSup>
                    <m:r>
                      <a:rPr lang="en-US" sz="1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func>
                      <m:funcPr>
                        <m:ctrlPr>
                          <a:rPr lang="en-US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8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−4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</m:oMath>
                </a14:m>
                <a:r>
                  <a:rPr lang="en-US" sz="1800" dirty="0">
                    <a:latin typeface="Karla" pitchFamily="2" charset="77"/>
                  </a:rPr>
                  <a:t> </a:t>
                </a: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3690B10-E293-FCDF-9B75-8DE1114656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850" y="2889174"/>
                <a:ext cx="3107710" cy="1212320"/>
              </a:xfrm>
              <a:prstGeom prst="rect">
                <a:avLst/>
              </a:prstGeom>
              <a:blipFill>
                <a:blip r:embed="rId14"/>
                <a:stretch>
                  <a:fillRect l="-4490" b="-51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3" name="Group 42">
            <a:extLst>
              <a:ext uri="{FF2B5EF4-FFF2-40B4-BE49-F238E27FC236}">
                <a16:creationId xmlns:a16="http://schemas.microsoft.com/office/drawing/2014/main" id="{5686FD2A-5C4E-87E7-DE98-2513B55FB84E}"/>
              </a:ext>
            </a:extLst>
          </p:cNvPr>
          <p:cNvGrpSpPr/>
          <p:nvPr/>
        </p:nvGrpSpPr>
        <p:grpSpPr>
          <a:xfrm>
            <a:off x="5437196" y="3740356"/>
            <a:ext cx="3292407" cy="1100779"/>
            <a:chOff x="5393297" y="3731259"/>
            <a:chExt cx="3292407" cy="110077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 Placeholder 2">
                  <a:extLst>
                    <a:ext uri="{FF2B5EF4-FFF2-40B4-BE49-F238E27FC236}">
                      <a16:creationId xmlns:a16="http://schemas.microsoft.com/office/drawing/2014/main" id="{F6934D6C-EEEB-0D20-9978-DF47E69FB9A1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6028970" y="3731259"/>
                  <a:ext cx="2656734" cy="110077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L="457200" marR="0" lvl="0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Nunito Light"/>
                    <a:buChar char="●"/>
                    <a:defRPr sz="1400" b="0" i="0" u="none" strike="noStrike" cap="none">
                      <a:solidFill>
                        <a:schemeClr val="lt1"/>
                      </a:solidFill>
                      <a:latin typeface="Gantari"/>
                      <a:ea typeface="Gantari"/>
                      <a:cs typeface="Gantari"/>
                      <a:sym typeface="Gantari"/>
                    </a:defRPr>
                  </a:lvl1pPr>
                  <a:lvl2pPr marL="914400" marR="0" lvl="1" indent="-31750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Nunito Light"/>
                    <a:buChar char="○"/>
                    <a:defRPr sz="1400" b="0" i="0" u="none" strike="noStrike" cap="none">
                      <a:solidFill>
                        <a:schemeClr val="lt1"/>
                      </a:solidFill>
                      <a:latin typeface="Gantari"/>
                      <a:ea typeface="Gantari"/>
                      <a:cs typeface="Gantari"/>
                      <a:sym typeface="Gantari"/>
                    </a:defRPr>
                  </a:lvl2pPr>
                  <a:lvl3pPr marL="1371600" marR="0" lvl="2" indent="-31750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Nunito Light"/>
                    <a:buChar char="■"/>
                    <a:defRPr sz="1400" b="0" i="0" u="none" strike="noStrike" cap="none">
                      <a:solidFill>
                        <a:schemeClr val="lt1"/>
                      </a:solidFill>
                      <a:latin typeface="Gantari"/>
                      <a:ea typeface="Gantari"/>
                      <a:cs typeface="Gantari"/>
                      <a:sym typeface="Gantari"/>
                    </a:defRPr>
                  </a:lvl3pPr>
                  <a:lvl4pPr marL="1828800" marR="0" lvl="3" indent="-31750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Nunito Light"/>
                    <a:buChar char="●"/>
                    <a:defRPr sz="1400" b="0" i="0" u="none" strike="noStrike" cap="none">
                      <a:solidFill>
                        <a:schemeClr val="lt1"/>
                      </a:solidFill>
                      <a:latin typeface="Gantari"/>
                      <a:ea typeface="Gantari"/>
                      <a:cs typeface="Gantari"/>
                      <a:sym typeface="Gantari"/>
                    </a:defRPr>
                  </a:lvl4pPr>
                  <a:lvl5pPr marL="2286000" marR="0" lvl="4" indent="-31750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Nunito Light"/>
                    <a:buChar char="○"/>
                    <a:defRPr sz="1400" b="0" i="0" u="none" strike="noStrike" cap="none">
                      <a:solidFill>
                        <a:schemeClr val="lt1"/>
                      </a:solidFill>
                      <a:latin typeface="Gantari"/>
                      <a:ea typeface="Gantari"/>
                      <a:cs typeface="Gantari"/>
                      <a:sym typeface="Gantari"/>
                    </a:defRPr>
                  </a:lvl5pPr>
                  <a:lvl6pPr marL="2743200" marR="0" lvl="5" indent="-31750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Nunito Light"/>
                    <a:buChar char="■"/>
                    <a:defRPr sz="1400" b="0" i="0" u="none" strike="noStrike" cap="none">
                      <a:solidFill>
                        <a:schemeClr val="lt1"/>
                      </a:solidFill>
                      <a:latin typeface="Gantari"/>
                      <a:ea typeface="Gantari"/>
                      <a:cs typeface="Gantari"/>
                      <a:sym typeface="Gantari"/>
                    </a:defRPr>
                  </a:lvl6pPr>
                  <a:lvl7pPr marL="3200400" marR="0" lvl="6" indent="-31750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Nunito Light"/>
                    <a:buChar char="●"/>
                    <a:defRPr sz="1400" b="0" i="0" u="none" strike="noStrike" cap="none">
                      <a:solidFill>
                        <a:schemeClr val="lt1"/>
                      </a:solidFill>
                      <a:latin typeface="Gantari"/>
                      <a:ea typeface="Gantari"/>
                      <a:cs typeface="Gantari"/>
                      <a:sym typeface="Gantari"/>
                    </a:defRPr>
                  </a:lvl7pPr>
                  <a:lvl8pPr marL="3657600" marR="0" lvl="7" indent="-31750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Nunito Light"/>
                    <a:buChar char="○"/>
                    <a:defRPr sz="1400" b="0" i="0" u="none" strike="noStrike" cap="none">
                      <a:solidFill>
                        <a:schemeClr val="lt1"/>
                      </a:solidFill>
                      <a:latin typeface="Gantari"/>
                      <a:ea typeface="Gantari"/>
                      <a:cs typeface="Gantari"/>
                      <a:sym typeface="Gantari"/>
                    </a:defRPr>
                  </a:lvl8pPr>
                  <a:lvl9pPr marL="4114800" marR="0" lvl="8" indent="-31750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Nunito Light"/>
                    <a:buChar char="■"/>
                    <a:defRPr sz="1400" b="0" i="0" u="none" strike="noStrike" cap="none">
                      <a:solidFill>
                        <a:schemeClr val="lt1"/>
                      </a:solidFill>
                      <a:latin typeface="Gantari"/>
                      <a:ea typeface="Gantari"/>
                      <a:cs typeface="Gantari"/>
                      <a:sym typeface="Gantari"/>
                    </a:defRPr>
                  </a:lvl9pPr>
                </a:lstStyle>
                <a:p>
                  <a:pPr marL="139700" indent="0" algn="ctr">
                    <a:buFont typeface="Nunito Light"/>
                    <a:buNone/>
                  </a:pPr>
                  <a:r>
                    <a:rPr lang="en-US" sz="1600" dirty="0">
                      <a:solidFill>
                        <a:srgbClr val="000000"/>
                      </a:solidFill>
                      <a:latin typeface="Karla" pitchFamily="2" charset="77"/>
                      <a:ea typeface="Arial"/>
                      <a:cs typeface="Arial"/>
                      <a:sym typeface="Arial"/>
                    </a:rPr>
                    <a:t>Set </a:t>
                  </a:r>
                  <a14:m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𝜇</m:t>
                      </m:r>
                      <m:r>
                        <a:rPr lang="en-US" sz="1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16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1</m:t>
                          </m:r>
                        </m:num>
                        <m:den>
                          <m:r>
                            <a:rPr lang="en-US" sz="16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2</m:t>
                          </m:r>
                        </m:den>
                      </m:f>
                    </m:oMath>
                  </a14:m>
                  <a:r>
                    <a:rPr lang="en-US" sz="1600" dirty="0">
                      <a:solidFill>
                        <a:srgbClr val="000000"/>
                      </a:solidFill>
                      <a:latin typeface="Karla" pitchFamily="2" charset="77"/>
                      <a:ea typeface="Arial"/>
                      <a:cs typeface="Arial"/>
                      <a:sym typeface="Arial"/>
                    </a:rPr>
                    <a:t> and </a:t>
                  </a:r>
                  <a14:m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𝜆</m:t>
                      </m:r>
                      <m:r>
                        <a:rPr lang="en-US" sz="1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16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1</m:t>
                          </m:r>
                        </m:num>
                        <m:den>
                          <m:r>
                            <a:rPr lang="en-US" sz="16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rial"/>
                              <a:cs typeface="Arial"/>
                              <a:sym typeface="Arial"/>
                            </a:rPr>
                            <m:t>2</m:t>
                          </m:r>
                        </m:den>
                      </m:f>
                      <m:r>
                        <a:rPr lang="en-US" sz="1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−</m:t>
                      </m:r>
                      <m:r>
                        <a:rPr lang="en-US" sz="1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𝜖</m:t>
                      </m:r>
                    </m:oMath>
                  </a14:m>
                  <a:r>
                    <a:rPr lang="en-US" sz="1600" dirty="0">
                      <a:solidFill>
                        <a:srgbClr val="000000"/>
                      </a:solidFill>
                      <a:latin typeface="Karla" pitchFamily="2" charset="77"/>
                      <a:ea typeface="Arial"/>
                      <a:cs typeface="Arial"/>
                      <a:sym typeface="Arial"/>
                    </a:rPr>
                    <a:t> </a:t>
                  </a:r>
                </a:p>
                <a:p>
                  <a:pPr marL="139700" indent="0" algn="ctr">
                    <a:buFont typeface="Nunito Light"/>
                    <a:buNone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𝜌</m:t>
                        </m:r>
                        <m:r>
                          <a:rPr lang="en-US" sz="1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=</m:t>
                        </m:r>
                        <m:f>
                          <m:fPr>
                            <m:ctrlP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Arial"/>
                                <a:cs typeface="Arial"/>
                                <a:sym typeface="Arial"/>
                              </a:rPr>
                            </m:ctrlPr>
                          </m:fPr>
                          <m:num>
                            <m: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Arial"/>
                                <a:cs typeface="Arial"/>
                                <a:sym typeface="Arial"/>
                              </a:rPr>
                              <m:t>1−2</m:t>
                            </m:r>
                            <m: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Arial"/>
                                <a:cs typeface="Arial"/>
                                <a:sym typeface="Arial"/>
                              </a:rPr>
                              <m:t>𝜖</m:t>
                            </m:r>
                          </m:num>
                          <m:den>
                            <m: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Arial"/>
                                <a:cs typeface="Arial"/>
                                <a:sym typeface="Arial"/>
                              </a:rPr>
                              <m:t>1+2</m:t>
                            </m:r>
                            <m: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Arial"/>
                                <a:cs typeface="Arial"/>
                                <a:sym typeface="Arial"/>
                              </a:rPr>
                              <m:t>𝜖</m:t>
                            </m:r>
                          </m:den>
                        </m:f>
                      </m:oMath>
                    </m:oMathPara>
                  </a14:m>
                  <a:endParaRPr lang="en-US" sz="1600" dirty="0">
                    <a:solidFill>
                      <a:srgbClr val="000000"/>
                    </a:solidFill>
                    <a:latin typeface="Karla" pitchFamily="2" charset="77"/>
                    <a:ea typeface="Arial"/>
                    <a:cs typeface="Arial"/>
                    <a:sym typeface="Arial"/>
                  </a:endParaRPr>
                </a:p>
              </p:txBody>
            </p:sp>
          </mc:Choice>
          <mc:Fallback xmlns="">
            <p:sp>
              <p:nvSpPr>
                <p:cNvPr id="40" name="Text Placeholder 2">
                  <a:extLst>
                    <a:ext uri="{FF2B5EF4-FFF2-40B4-BE49-F238E27FC236}">
                      <a16:creationId xmlns:a16="http://schemas.microsoft.com/office/drawing/2014/main" id="{F6934D6C-EEEB-0D20-9978-DF47E69FB9A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28970" y="3731259"/>
                  <a:ext cx="2656734" cy="1100779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A11902B-CE5C-A42E-AC9B-8D89649CCB56}"/>
                </a:ext>
              </a:extLst>
            </p:cNvPr>
            <p:cNvSpPr txBox="1"/>
            <p:nvPr/>
          </p:nvSpPr>
          <p:spPr>
            <a:xfrm>
              <a:off x="5393297" y="4021731"/>
              <a:ext cx="139292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800" dirty="0">
                  <a:solidFill>
                    <a:srgbClr val="000000"/>
                  </a:solidFill>
                  <a:latin typeface="Karla" pitchFamily="2" charset="77"/>
                  <a:ea typeface="Arial"/>
                  <a:cs typeface="Arial"/>
                  <a:sym typeface="Arial"/>
                </a:rPr>
                <a:t>Heavy Traffic:</a:t>
              </a:r>
              <a:endParaRPr lang="en-US" sz="1800" dirty="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9A69B54A-BB01-2D07-EAF3-01515F255671}"/>
              </a:ext>
            </a:extLst>
          </p:cNvPr>
          <p:cNvGrpSpPr/>
          <p:nvPr/>
        </p:nvGrpSpPr>
        <p:grpSpPr>
          <a:xfrm>
            <a:off x="1588319" y="4229821"/>
            <a:ext cx="1949395" cy="786040"/>
            <a:chOff x="2077037" y="4454305"/>
            <a:chExt cx="1949395" cy="78604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08C1F90C-68D7-B346-1691-05E15E8C6B74}"/>
                    </a:ext>
                  </a:extLst>
                </p:cNvPr>
                <p:cNvSpPr txBox="1"/>
                <p:nvPr/>
              </p:nvSpPr>
              <p:spPr>
                <a:xfrm>
                  <a:off x="2189171" y="4523270"/>
                  <a:ext cx="1720151" cy="58464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𝜖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⇒</m:t>
                        </m:r>
                        <m:func>
                          <m:func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𝐸𝑥𝑝𝑜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e>
                            </m:d>
                          </m:e>
                        </m:func>
                      </m:oMath>
                    </m:oMathPara>
                  </a14:m>
                  <a:endParaRPr lang="en-US" sz="2000" dirty="0"/>
                </a:p>
              </p:txBody>
            </p:sp>
          </mc:Choice>
          <mc:Fallback xmlns="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08C1F90C-68D7-B346-1691-05E15E8C6B7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89171" y="4523270"/>
                  <a:ext cx="1720151" cy="584647"/>
                </a:xfrm>
                <a:prstGeom prst="rect">
                  <a:avLst/>
                </a:prstGeom>
                <a:blipFill>
                  <a:blip r:embed="rId16"/>
                  <a:stretch>
                    <a:fillRect l="-2190" b="-1489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Rounded Rectangle 44">
              <a:extLst>
                <a:ext uri="{FF2B5EF4-FFF2-40B4-BE49-F238E27FC236}">
                  <a16:creationId xmlns:a16="http://schemas.microsoft.com/office/drawing/2014/main" id="{187196DF-D770-C32F-72A7-276140581D53}"/>
                </a:ext>
              </a:extLst>
            </p:cNvPr>
            <p:cNvSpPr/>
            <p:nvPr/>
          </p:nvSpPr>
          <p:spPr>
            <a:xfrm>
              <a:off x="2077037" y="4454305"/>
              <a:ext cx="1949395" cy="78604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71667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AFE66-70DE-1D48-3C92-660E1DB1D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D68798-E1BD-431A-83BD-DEACB15DEE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A7DDA5-C87E-FBE7-A7CE-C2E9039989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9656"/>
          <a:stretch/>
        </p:blipFill>
        <p:spPr>
          <a:xfrm>
            <a:off x="1738265" y="14119"/>
            <a:ext cx="5308713" cy="4995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440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57DA6-A4CD-A1FE-3515-D608086F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27159"/>
            <a:ext cx="7704000" cy="572700"/>
          </a:xfrm>
        </p:spPr>
        <p:txBody>
          <a:bodyPr/>
          <a:lstStyle/>
          <a:p>
            <a:pPr algn="ctr"/>
            <a:r>
              <a:rPr lang="en-US" dirty="0"/>
              <a:t>Alternative Proof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2">
                <a:extLst>
                  <a:ext uri="{FF2B5EF4-FFF2-40B4-BE49-F238E27FC236}">
                    <a16:creationId xmlns:a16="http://schemas.microsoft.com/office/drawing/2014/main" id="{DB743E08-9D6A-851E-D8E9-BA8D1828EF2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-610442" y="712966"/>
                <a:ext cx="3969278" cy="1948751"/>
              </a:xfrm>
            </p:spPr>
            <p:txBody>
              <a:bodyPr/>
              <a:lstStyle/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/>
                          <a:sym typeface="Arial"/>
                        </a:rPr>
                        <m:t>𝔼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𝜖𝜃</m:t>
                              </m:r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𝑞</m:t>
                              </m:r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 </m:t>
                              </m:r>
                            </m:sup>
                          </m:sSup>
                        </m:e>
                      </m:d>
                      <m:r>
                        <a:rPr lang="en-US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/>
                          <a:sym typeface="Arial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/>
                              <a:sym typeface="Arial"/>
                            </a:rPr>
                            <m:t>𝑖</m:t>
                          </m:r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/>
                              <a:sym typeface="Arial"/>
                            </a:rPr>
                            <m:t>=0</m:t>
                          </m:r>
                        </m:sub>
                        <m:sup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/>
                              <a:sym typeface="Arial"/>
                            </a:rPr>
                            <m:t>∞</m:t>
                          </m:r>
                        </m:sup>
                        <m:e>
                          <m:sSup>
                            <m:sSupPr>
                              <m:ctrlP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𝜃𝜖</m:t>
                              </m:r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/>
                                  <a:sym typeface="Arial"/>
                                </a:rPr>
                                <m:t>𝑖</m:t>
                              </m:r>
                            </m:sup>
                          </m:sSup>
                        </m:e>
                      </m:nary>
                      <m:sSub>
                        <m:sSubPr>
                          <m:ctrlP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/>
                              <a:sym typeface="Arial"/>
                            </a:rPr>
                          </m:ctrlPr>
                        </m:sSubPr>
                        <m:e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/>
                              <a:sym typeface="Arial"/>
                            </a:rPr>
                            <m:t>𝜋</m:t>
                          </m:r>
                        </m:e>
                        <m:sub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/>
                              <a:sym typeface="Arial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sz="1800" b="0" dirty="0">
                  <a:solidFill>
                    <a:srgbClr val="000000"/>
                  </a:solidFill>
                  <a:latin typeface="Karla" pitchFamily="2" charset="77"/>
                  <a:ea typeface="Cambria Math" panose="02040503050406030204" pitchFamily="18" charset="0"/>
                  <a:cs typeface="Arial"/>
                  <a:sym typeface="Arial"/>
                </a:endParaRPr>
              </a:p>
              <a:p>
                <a:pPr marL="139700" indent="0">
                  <a:buNone/>
                </a:pPr>
                <a:endParaRPr lang="en-US" sz="1800" dirty="0">
                  <a:solidFill>
                    <a:srgbClr val="000000"/>
                  </a:solidFill>
                  <a:latin typeface="Karla" pitchFamily="2" charset="77"/>
                  <a:ea typeface="Arial"/>
                  <a:cs typeface="Arial"/>
                  <a:sym typeface="Arial"/>
                </a:endParaRPr>
              </a:p>
              <a:p>
                <a:pPr marL="139700" indent="0">
                  <a:buNone/>
                </a:pPr>
                <a:endParaRPr lang="en-US" sz="1800" dirty="0">
                  <a:solidFill>
                    <a:srgbClr val="000000"/>
                  </a:solidFill>
                  <a:latin typeface="Karla" pitchFamily="2" charset="77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" name="Text Placeholder 2">
                <a:extLst>
                  <a:ext uri="{FF2B5EF4-FFF2-40B4-BE49-F238E27FC236}">
                    <a16:creationId xmlns:a16="http://schemas.microsoft.com/office/drawing/2014/main" id="{DB743E08-9D6A-851E-D8E9-BA8D1828EF2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-610442" y="712966"/>
                <a:ext cx="3969278" cy="1948751"/>
              </a:xfrm>
              <a:blipFill>
                <a:blip r:embed="rId2"/>
                <a:stretch>
                  <a:fillRect t="-36364" b="-19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573D270-AA03-58EE-4170-0225E148BFB1}"/>
                  </a:ext>
                </a:extLst>
              </p:cNvPr>
              <p:cNvSpPr txBox="1"/>
              <p:nvPr/>
            </p:nvSpPr>
            <p:spPr>
              <a:xfrm>
                <a:off x="1007200" y="1783601"/>
                <a:ext cx="1353493" cy="6647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1−</m:t>
                          </m:r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𝜌</m:t>
                          </m:r>
                        </m:num>
                        <m:den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1−</m:t>
                          </m:r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𝜌</m:t>
                          </m:r>
                          <m:sSup>
                            <m:sSupPr>
                              <m:ctrlP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</m:ctrlPr>
                            </m:sSupPr>
                            <m:e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𝜖𝜃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573D270-AA03-58EE-4170-0225E148BF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7200" y="1783601"/>
                <a:ext cx="1353493" cy="664734"/>
              </a:xfrm>
              <a:prstGeom prst="rect">
                <a:avLst/>
              </a:prstGeom>
              <a:blipFill>
                <a:blip r:embed="rId3"/>
                <a:stretch>
                  <a:fillRect b="-18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6" name="Group 25">
            <a:extLst>
              <a:ext uri="{FF2B5EF4-FFF2-40B4-BE49-F238E27FC236}">
                <a16:creationId xmlns:a16="http://schemas.microsoft.com/office/drawing/2014/main" id="{0A12A5A2-E68D-D5D8-E248-2E0B0C5F6A9D}"/>
              </a:ext>
            </a:extLst>
          </p:cNvPr>
          <p:cNvGrpSpPr/>
          <p:nvPr/>
        </p:nvGrpSpPr>
        <p:grpSpPr>
          <a:xfrm>
            <a:off x="2630698" y="1494441"/>
            <a:ext cx="1868874" cy="524481"/>
            <a:chOff x="2630698" y="1494441"/>
            <a:chExt cx="1868874" cy="52448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 Placeholder 2">
                  <a:extLst>
                    <a:ext uri="{FF2B5EF4-FFF2-40B4-BE49-F238E27FC236}">
                      <a16:creationId xmlns:a16="http://schemas.microsoft.com/office/drawing/2014/main" id="{7C86C9C0-AC95-6CD1-5EA4-D2387C94599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2630698" y="1494441"/>
                  <a:ext cx="1868874" cy="3858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L="457200" marR="0" lvl="0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Nunito Light"/>
                    <a:buChar char="●"/>
                    <a:defRPr sz="1400" b="0" i="0" u="none" strike="noStrike" cap="none">
                      <a:solidFill>
                        <a:schemeClr val="lt1"/>
                      </a:solidFill>
                      <a:latin typeface="Gantari"/>
                      <a:ea typeface="Gantari"/>
                      <a:cs typeface="Gantari"/>
                      <a:sym typeface="Gantari"/>
                    </a:defRPr>
                  </a:lvl1pPr>
                  <a:lvl2pPr marL="914400" marR="0" lvl="1" indent="-31750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Nunito Light"/>
                    <a:buChar char="○"/>
                    <a:defRPr sz="1400" b="0" i="0" u="none" strike="noStrike" cap="none">
                      <a:solidFill>
                        <a:schemeClr val="lt1"/>
                      </a:solidFill>
                      <a:latin typeface="Gantari"/>
                      <a:ea typeface="Gantari"/>
                      <a:cs typeface="Gantari"/>
                      <a:sym typeface="Gantari"/>
                    </a:defRPr>
                  </a:lvl2pPr>
                  <a:lvl3pPr marL="1371600" marR="0" lvl="2" indent="-31750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Nunito Light"/>
                    <a:buChar char="■"/>
                    <a:defRPr sz="1400" b="0" i="0" u="none" strike="noStrike" cap="none">
                      <a:solidFill>
                        <a:schemeClr val="lt1"/>
                      </a:solidFill>
                      <a:latin typeface="Gantari"/>
                      <a:ea typeface="Gantari"/>
                      <a:cs typeface="Gantari"/>
                      <a:sym typeface="Gantari"/>
                    </a:defRPr>
                  </a:lvl3pPr>
                  <a:lvl4pPr marL="1828800" marR="0" lvl="3" indent="-31750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Nunito Light"/>
                    <a:buChar char="●"/>
                    <a:defRPr sz="1400" b="0" i="0" u="none" strike="noStrike" cap="none">
                      <a:solidFill>
                        <a:schemeClr val="lt1"/>
                      </a:solidFill>
                      <a:latin typeface="Gantari"/>
                      <a:ea typeface="Gantari"/>
                      <a:cs typeface="Gantari"/>
                      <a:sym typeface="Gantari"/>
                    </a:defRPr>
                  </a:lvl4pPr>
                  <a:lvl5pPr marL="2286000" marR="0" lvl="4" indent="-31750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Nunito Light"/>
                    <a:buChar char="○"/>
                    <a:defRPr sz="1400" b="0" i="0" u="none" strike="noStrike" cap="none">
                      <a:solidFill>
                        <a:schemeClr val="lt1"/>
                      </a:solidFill>
                      <a:latin typeface="Gantari"/>
                      <a:ea typeface="Gantari"/>
                      <a:cs typeface="Gantari"/>
                      <a:sym typeface="Gantari"/>
                    </a:defRPr>
                  </a:lvl5pPr>
                  <a:lvl6pPr marL="2743200" marR="0" lvl="5" indent="-31750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Nunito Light"/>
                    <a:buChar char="■"/>
                    <a:defRPr sz="1400" b="0" i="0" u="none" strike="noStrike" cap="none">
                      <a:solidFill>
                        <a:schemeClr val="lt1"/>
                      </a:solidFill>
                      <a:latin typeface="Gantari"/>
                      <a:ea typeface="Gantari"/>
                      <a:cs typeface="Gantari"/>
                      <a:sym typeface="Gantari"/>
                    </a:defRPr>
                  </a:lvl6pPr>
                  <a:lvl7pPr marL="3200400" marR="0" lvl="6" indent="-31750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Nunito Light"/>
                    <a:buChar char="●"/>
                    <a:defRPr sz="1400" b="0" i="0" u="none" strike="noStrike" cap="none">
                      <a:solidFill>
                        <a:schemeClr val="lt1"/>
                      </a:solidFill>
                      <a:latin typeface="Gantari"/>
                      <a:ea typeface="Gantari"/>
                      <a:cs typeface="Gantari"/>
                      <a:sym typeface="Gantari"/>
                    </a:defRPr>
                  </a:lvl7pPr>
                  <a:lvl8pPr marL="3657600" marR="0" lvl="7" indent="-31750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Nunito Light"/>
                    <a:buChar char="○"/>
                    <a:defRPr sz="1400" b="0" i="0" u="none" strike="noStrike" cap="none">
                      <a:solidFill>
                        <a:schemeClr val="lt1"/>
                      </a:solidFill>
                      <a:latin typeface="Gantari"/>
                      <a:ea typeface="Gantari"/>
                      <a:cs typeface="Gantari"/>
                      <a:sym typeface="Gantari"/>
                    </a:defRPr>
                  </a:lvl8pPr>
                  <a:lvl9pPr marL="4114800" marR="0" lvl="8" indent="-31750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Nunito Light"/>
                    <a:buChar char="■"/>
                    <a:defRPr sz="1400" b="0" i="0" u="none" strike="noStrike" cap="none">
                      <a:solidFill>
                        <a:schemeClr val="lt1"/>
                      </a:solidFill>
                      <a:latin typeface="Gantari"/>
                      <a:ea typeface="Gantari"/>
                      <a:cs typeface="Gantari"/>
                      <a:sym typeface="Gantari"/>
                    </a:defRPr>
                  </a:lvl9pPr>
                </a:lstStyle>
                <a:p>
                  <a:pPr marL="139700" indent="0">
                    <a:buFont typeface="Nunito Light"/>
                    <a:buNone/>
                  </a:pPr>
                  <a:r>
                    <a:rPr lang="en-US" sz="1800" dirty="0">
                      <a:solidFill>
                        <a:srgbClr val="000000"/>
                      </a:solidFill>
                      <a:latin typeface="Karla" pitchFamily="2" charset="77"/>
                      <a:ea typeface="Arial"/>
                      <a:cs typeface="Arial"/>
                      <a:sym typeface="Arial"/>
                    </a:rPr>
                    <a:t>Require </a:t>
                  </a:r>
                  <a14:m>
                    <m:oMath xmlns:m="http://schemas.openxmlformats.org/officeDocument/2006/math">
                      <m:r>
                        <a:rPr lang="en-US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𝜃</m:t>
                      </m:r>
                      <m:r>
                        <a:rPr lang="en-US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Arial"/>
                          <a:cs typeface="Arial"/>
                          <a:sym typeface="Arial"/>
                        </a:rPr>
                        <m:t>&lt;4</m:t>
                      </m:r>
                    </m:oMath>
                  </a14:m>
                  <a:endParaRPr lang="en-US" sz="1800" dirty="0">
                    <a:solidFill>
                      <a:srgbClr val="000000"/>
                    </a:solidFill>
                    <a:latin typeface="Karla" pitchFamily="2" charset="77"/>
                    <a:ea typeface="Arial"/>
                    <a:cs typeface="Arial"/>
                    <a:sym typeface="Arial"/>
                  </a:endParaRPr>
                </a:p>
              </p:txBody>
            </p:sp>
          </mc:Choice>
          <mc:Fallback xmlns="">
            <p:sp>
              <p:nvSpPr>
                <p:cNvPr id="7" name="Text Placeholder 2">
                  <a:extLst>
                    <a:ext uri="{FF2B5EF4-FFF2-40B4-BE49-F238E27FC236}">
                      <a16:creationId xmlns:a16="http://schemas.microsoft.com/office/drawing/2014/main" id="{7C86C9C0-AC95-6CD1-5EA4-D2387C94599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30698" y="1494441"/>
                  <a:ext cx="1868874" cy="385800"/>
                </a:xfrm>
                <a:prstGeom prst="rect">
                  <a:avLst/>
                </a:prstGeom>
                <a:blipFill>
                  <a:blip r:embed="rId4"/>
                  <a:stretch>
                    <a:fillRect b="-41935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BCDA98E4-A79D-3588-121F-0656E4ACCF95}"/>
                </a:ext>
              </a:extLst>
            </p:cNvPr>
            <p:cNvSpPr/>
            <p:nvPr/>
          </p:nvSpPr>
          <p:spPr>
            <a:xfrm>
              <a:off x="2752254" y="1494441"/>
              <a:ext cx="1629623" cy="524481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9DAE59F-72BC-E004-132A-A8F86E0BB50D}"/>
                  </a:ext>
                </a:extLst>
              </p:cNvPr>
              <p:cNvSpPr txBox="1"/>
              <p:nvPr/>
            </p:nvSpPr>
            <p:spPr>
              <a:xfrm>
                <a:off x="1374197" y="2616465"/>
                <a:ext cx="15068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⋮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9DAE59F-72BC-E004-132A-A8F86E0BB5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4197" y="2616465"/>
                <a:ext cx="150682" cy="307777"/>
              </a:xfrm>
              <a:prstGeom prst="rect">
                <a:avLst/>
              </a:prstGeom>
              <a:blipFill>
                <a:blip r:embed="rId5"/>
                <a:stretch>
                  <a:fillRect l="-30769" r="-23077" b="-3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8ACD3A8-5D33-FC0E-E1E3-C4F67B7E3EEB}"/>
                  </a:ext>
                </a:extLst>
              </p:cNvPr>
              <p:cNvSpPr txBox="1"/>
              <p:nvPr/>
            </p:nvSpPr>
            <p:spPr>
              <a:xfrm>
                <a:off x="862345" y="2977790"/>
                <a:ext cx="3202662" cy="70525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Arial"/>
                        </a:rPr>
                        <m:t>=</m:t>
                      </m:r>
                      <m:f>
                        <m:fPr>
                          <m:ctrlP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Arial"/>
                            </a:rPr>
                            <m:t>4</m:t>
                          </m:r>
                        </m:num>
                        <m:den>
                          <m:d>
                            <m:dPr>
                              <m:ctrlP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1+2</m:t>
                              </m:r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𝜖</m:t>
                              </m:r>
                            </m:e>
                          </m:d>
                          <m:d>
                            <m:dPr>
                              <m:ctrlP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4−</m:t>
                              </m:r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𝜃</m:t>
                              </m:r>
                              <m:r>
                                <a:rPr lang="en-US" sz="1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Arial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  <m:t>𝑜</m:t>
                                  </m:r>
                                </m:e>
                                <m:sub>
                                  <m:r>
                                    <a:rPr lang="en-US" sz="1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  <m:t>𝜖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sz="1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sym typeface="Arial"/>
                                    </a:rPr>
                                    <m:t>1</m:t>
                                  </m:r>
                                </m:e>
                              </m:d>
                            </m:e>
                          </m:d>
                        </m:den>
                      </m:f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8ACD3A8-5D33-FC0E-E1E3-C4F67B7E3E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2345" y="2977790"/>
                <a:ext cx="3202662" cy="70525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7" name="Group 26">
            <a:extLst>
              <a:ext uri="{FF2B5EF4-FFF2-40B4-BE49-F238E27FC236}">
                <a16:creationId xmlns:a16="http://schemas.microsoft.com/office/drawing/2014/main" id="{F53E8360-3238-A3AE-D360-617521DDD2E7}"/>
              </a:ext>
            </a:extLst>
          </p:cNvPr>
          <p:cNvGrpSpPr/>
          <p:nvPr/>
        </p:nvGrpSpPr>
        <p:grpSpPr>
          <a:xfrm>
            <a:off x="559385" y="4029678"/>
            <a:ext cx="2283403" cy="804872"/>
            <a:chOff x="559385" y="4029678"/>
            <a:chExt cx="2283403" cy="80487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19281458-5380-7D29-D7CA-FFD5B3397F93}"/>
                    </a:ext>
                  </a:extLst>
                </p:cNvPr>
                <p:cNvSpPr txBox="1"/>
                <p:nvPr/>
              </p:nvSpPr>
              <p:spPr>
                <a:xfrm>
                  <a:off x="652542" y="4122478"/>
                  <a:ext cx="2062808" cy="51943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unc>
                          <m:func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limLow>
                              <m:limLowPr>
                                <m:ctrlP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limLowPr>
                              <m:e>
                                <m:r>
                                  <m:rPr>
                                    <m:sty m:val="p"/>
                                  </m:rPr>
                                  <a:rPr lang="en-US" sz="1800" b="0" i="0" smtClean="0">
                                    <a:latin typeface="Cambria Math" panose="02040503050406030204" pitchFamily="18" charset="0"/>
                                  </a:rPr>
                                  <m:t>lim</m:t>
                                </m:r>
                              </m:e>
                              <m:lim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→0</m:t>
                                </m:r>
                              </m:lim>
                            </m:limLow>
                          </m:fName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𝔼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𝜖𝜃</m:t>
                                    </m:r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𝑞</m:t>
                                    </m:r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</m:sup>
                                </m:sSup>
                              </m:e>
                            </m:d>
                          </m:e>
                        </m:func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4−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den>
                        </m:f>
                      </m:oMath>
                    </m:oMathPara>
                  </a14:m>
                  <a:endParaRPr lang="en-US" sz="1800" dirty="0"/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19281458-5380-7D29-D7CA-FFD5B3397F9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2542" y="4122478"/>
                  <a:ext cx="2062808" cy="519438"/>
                </a:xfrm>
                <a:prstGeom prst="rect">
                  <a:avLst/>
                </a:prstGeom>
                <a:blipFill>
                  <a:blip r:embed="rId7"/>
                  <a:stretch>
                    <a:fillRect l="-1840" t="-2381" r="-1840" b="-1428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7769933A-A6C2-992E-73F0-B5AC7343F620}"/>
                </a:ext>
              </a:extLst>
            </p:cNvPr>
            <p:cNvSpPr/>
            <p:nvPr/>
          </p:nvSpPr>
          <p:spPr>
            <a:xfrm>
              <a:off x="559385" y="4029678"/>
              <a:ext cx="2283403" cy="804872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EEB8ACB-CF23-9239-4305-0FE181FCD8B8}"/>
              </a:ext>
            </a:extLst>
          </p:cNvPr>
          <p:cNvGrpSpPr/>
          <p:nvPr/>
        </p:nvGrpSpPr>
        <p:grpSpPr>
          <a:xfrm>
            <a:off x="5159941" y="958779"/>
            <a:ext cx="3730564" cy="646390"/>
            <a:chOff x="5159941" y="958779"/>
            <a:chExt cx="3730564" cy="646390"/>
          </a:xfrm>
        </p:grpSpPr>
        <p:pic>
          <p:nvPicPr>
            <p:cNvPr id="14" name="Graphic 13" descr="Badge Tick with solid fill">
              <a:extLst>
                <a:ext uri="{FF2B5EF4-FFF2-40B4-BE49-F238E27FC236}">
                  <a16:creationId xmlns:a16="http://schemas.microsoft.com/office/drawing/2014/main" id="{559F008D-5FAE-6612-DB85-870C693DCA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159941" y="985938"/>
              <a:ext cx="619231" cy="619231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199F1AE-0202-B6FA-2451-E3925F2B1964}"/>
                </a:ext>
              </a:extLst>
            </p:cNvPr>
            <p:cNvSpPr txBox="1"/>
            <p:nvPr/>
          </p:nvSpPr>
          <p:spPr>
            <a:xfrm>
              <a:off x="5598106" y="958779"/>
              <a:ext cx="329239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39700" indent="0">
                <a:buNone/>
              </a:pPr>
              <a:r>
                <a:rPr lang="en-US" sz="1800" dirty="0">
                  <a:solidFill>
                    <a:srgbClr val="000000"/>
                  </a:solidFill>
                  <a:latin typeface="Karla" pitchFamily="2" charset="77"/>
                  <a:ea typeface="Arial"/>
                  <a:cs typeface="Arial"/>
                  <a:sym typeface="Arial"/>
                </a:rPr>
                <a:t>Convergence in MGF implies convergence in distribution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2831AB5-750E-A7ED-EAAD-90B458E16656}"/>
              </a:ext>
            </a:extLst>
          </p:cNvPr>
          <p:cNvGrpSpPr/>
          <p:nvPr/>
        </p:nvGrpSpPr>
        <p:grpSpPr>
          <a:xfrm>
            <a:off x="5159941" y="1638063"/>
            <a:ext cx="3747131" cy="783804"/>
            <a:chOff x="5159941" y="1638063"/>
            <a:chExt cx="3747131" cy="783804"/>
          </a:xfrm>
        </p:grpSpPr>
        <p:sp>
          <p:nvSpPr>
            <p:cNvPr id="13" name="Text Placeholder 2">
              <a:extLst>
                <a:ext uri="{FF2B5EF4-FFF2-40B4-BE49-F238E27FC236}">
                  <a16:creationId xmlns:a16="http://schemas.microsoft.com/office/drawing/2014/main" id="{97758E2D-EF50-93EE-6969-CB5A3B19A5E1}"/>
                </a:ext>
              </a:extLst>
            </p:cNvPr>
            <p:cNvSpPr txBox="1">
              <a:spLocks/>
            </p:cNvSpPr>
            <p:nvPr/>
          </p:nvSpPr>
          <p:spPr>
            <a:xfrm>
              <a:off x="5614673" y="1638063"/>
              <a:ext cx="3292399" cy="78380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●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1pPr>
              <a:lvl2pPr marL="914400" marR="0" lvl="1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○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2pPr>
              <a:lvl3pPr marL="1371600" marR="0" lvl="2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■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3pPr>
              <a:lvl4pPr marL="1828800" marR="0" lvl="3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●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4pPr>
              <a:lvl5pPr marL="2286000" marR="0" lvl="4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○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5pPr>
              <a:lvl6pPr marL="2743200" marR="0" lvl="5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■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6pPr>
              <a:lvl7pPr marL="3200400" marR="0" lvl="6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●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7pPr>
              <a:lvl8pPr marL="3657600" marR="0" lvl="7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○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8pPr>
              <a:lvl9pPr marL="4114800" marR="0" lvl="8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■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9pPr>
            </a:lstStyle>
            <a:p>
              <a:pPr marL="139700" indent="0">
                <a:buNone/>
              </a:pPr>
              <a:r>
                <a:rPr lang="en-US" sz="1800" dirty="0">
                  <a:solidFill>
                    <a:srgbClr val="000000"/>
                  </a:solidFill>
                  <a:latin typeface="Karla" pitchFamily="2" charset="77"/>
                  <a:ea typeface="Arial"/>
                  <a:cs typeface="Arial"/>
                  <a:sym typeface="Arial"/>
                </a:rPr>
                <a:t>We used the stationary distribution for the pre-limit</a:t>
              </a:r>
            </a:p>
          </p:txBody>
        </p:sp>
        <p:pic>
          <p:nvPicPr>
            <p:cNvPr id="19" name="Graphic 18" descr="Thought bubble outline">
              <a:extLst>
                <a:ext uri="{FF2B5EF4-FFF2-40B4-BE49-F238E27FC236}">
                  <a16:creationId xmlns:a16="http://schemas.microsoft.com/office/drawing/2014/main" id="{5F7DED22-53DB-5790-E96C-5D64117D3E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159941" y="1783601"/>
              <a:ext cx="638266" cy="638266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D427F23-FAC3-3B81-C418-88AC72702877}"/>
              </a:ext>
            </a:extLst>
          </p:cNvPr>
          <p:cNvGrpSpPr/>
          <p:nvPr/>
        </p:nvGrpSpPr>
        <p:grpSpPr>
          <a:xfrm>
            <a:off x="5247013" y="2421866"/>
            <a:ext cx="3660059" cy="783803"/>
            <a:chOff x="5247013" y="2421866"/>
            <a:chExt cx="3660059" cy="783803"/>
          </a:xfrm>
        </p:grpSpPr>
        <p:pic>
          <p:nvPicPr>
            <p:cNvPr id="21" name="Graphic 20" descr="Exclamation mark with solid fill">
              <a:extLst>
                <a:ext uri="{FF2B5EF4-FFF2-40B4-BE49-F238E27FC236}">
                  <a16:creationId xmlns:a16="http://schemas.microsoft.com/office/drawing/2014/main" id="{1CA586F7-B9A6-5BD9-016E-353B8B2844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5247013" y="2602115"/>
              <a:ext cx="463192" cy="463192"/>
            </a:xfrm>
            <a:prstGeom prst="rect">
              <a:avLst/>
            </a:prstGeom>
          </p:spPr>
        </p:pic>
        <p:sp>
          <p:nvSpPr>
            <p:cNvPr id="22" name="Text Placeholder 2">
              <a:extLst>
                <a:ext uri="{FF2B5EF4-FFF2-40B4-BE49-F238E27FC236}">
                  <a16:creationId xmlns:a16="http://schemas.microsoft.com/office/drawing/2014/main" id="{07D66ADF-5539-5E5E-89C5-6933AEA52E1A}"/>
                </a:ext>
              </a:extLst>
            </p:cNvPr>
            <p:cNvSpPr txBox="1">
              <a:spLocks/>
            </p:cNvSpPr>
            <p:nvPr/>
          </p:nvSpPr>
          <p:spPr>
            <a:xfrm>
              <a:off x="5614673" y="2421866"/>
              <a:ext cx="3292399" cy="78380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●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1pPr>
              <a:lvl2pPr marL="914400" marR="0" lvl="1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○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2pPr>
              <a:lvl3pPr marL="1371600" marR="0" lvl="2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■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3pPr>
              <a:lvl4pPr marL="1828800" marR="0" lvl="3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●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4pPr>
              <a:lvl5pPr marL="2286000" marR="0" lvl="4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○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5pPr>
              <a:lvl6pPr marL="2743200" marR="0" lvl="5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■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6pPr>
              <a:lvl7pPr marL="3200400" marR="0" lvl="6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●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7pPr>
              <a:lvl8pPr marL="3657600" marR="0" lvl="7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○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8pPr>
              <a:lvl9pPr marL="4114800" marR="0" lvl="8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■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9pPr>
            </a:lstStyle>
            <a:p>
              <a:pPr marL="139700" indent="0">
                <a:buNone/>
              </a:pPr>
              <a:r>
                <a:rPr lang="en-US" sz="1800" dirty="0">
                  <a:solidFill>
                    <a:srgbClr val="000000"/>
                  </a:solidFill>
                  <a:latin typeface="Karla" pitchFamily="2" charset="77"/>
                  <a:ea typeface="Arial"/>
                  <a:cs typeface="Arial"/>
                  <a:sym typeface="Arial"/>
                </a:rPr>
                <a:t>May not be easily computable! 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C0BD2BE-BE92-D83D-BE6E-FC69C946F39E}"/>
              </a:ext>
            </a:extLst>
          </p:cNvPr>
          <p:cNvGrpSpPr/>
          <p:nvPr/>
        </p:nvGrpSpPr>
        <p:grpSpPr>
          <a:xfrm>
            <a:off x="4763663" y="3860237"/>
            <a:ext cx="3795316" cy="524481"/>
            <a:chOff x="4628684" y="3956383"/>
            <a:chExt cx="3795316" cy="524481"/>
          </a:xfrm>
        </p:grpSpPr>
        <p:sp>
          <p:nvSpPr>
            <p:cNvPr id="23" name="Text Placeholder 2">
              <a:extLst>
                <a:ext uri="{FF2B5EF4-FFF2-40B4-BE49-F238E27FC236}">
                  <a16:creationId xmlns:a16="http://schemas.microsoft.com/office/drawing/2014/main" id="{157CE4A3-0FF3-932E-B398-FA9D19E6D4F3}"/>
                </a:ext>
              </a:extLst>
            </p:cNvPr>
            <p:cNvSpPr txBox="1">
              <a:spLocks/>
            </p:cNvSpPr>
            <p:nvPr/>
          </p:nvSpPr>
          <p:spPr>
            <a:xfrm>
              <a:off x="4628684" y="3968922"/>
              <a:ext cx="3795316" cy="4631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●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1pPr>
              <a:lvl2pPr marL="914400" marR="0" lvl="1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○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2pPr>
              <a:lvl3pPr marL="1371600" marR="0" lvl="2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■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3pPr>
              <a:lvl4pPr marL="1828800" marR="0" lvl="3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●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4pPr>
              <a:lvl5pPr marL="2286000" marR="0" lvl="4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○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5pPr>
              <a:lvl6pPr marL="2743200" marR="0" lvl="5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■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6pPr>
              <a:lvl7pPr marL="3200400" marR="0" lvl="6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●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7pPr>
              <a:lvl8pPr marL="3657600" marR="0" lvl="7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○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8pPr>
              <a:lvl9pPr marL="4114800" marR="0" lvl="8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■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9pPr>
            </a:lstStyle>
            <a:p>
              <a:pPr marL="139700" indent="0">
                <a:buNone/>
              </a:pPr>
              <a:r>
                <a:rPr lang="en-US" sz="1800" dirty="0">
                  <a:solidFill>
                    <a:srgbClr val="000000"/>
                  </a:solidFill>
                  <a:latin typeface="Karla" pitchFamily="2" charset="77"/>
                  <a:ea typeface="Arial"/>
                  <a:cs typeface="Arial"/>
                  <a:sym typeface="Arial"/>
                </a:rPr>
                <a:t>Coming up: Transform Method!</a:t>
              </a:r>
            </a:p>
          </p:txBody>
        </p: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ED1B5406-701D-25DB-9EDE-94E57DFE421D}"/>
                </a:ext>
              </a:extLst>
            </p:cNvPr>
            <p:cNvSpPr/>
            <p:nvPr/>
          </p:nvSpPr>
          <p:spPr>
            <a:xfrm>
              <a:off x="4645691" y="3956383"/>
              <a:ext cx="3665391" cy="524481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BA5A7FF-D572-FE81-C50B-5144AEB2F086}"/>
              </a:ext>
            </a:extLst>
          </p:cNvPr>
          <p:cNvGrpSpPr/>
          <p:nvPr/>
        </p:nvGrpSpPr>
        <p:grpSpPr>
          <a:xfrm>
            <a:off x="2429265" y="2399475"/>
            <a:ext cx="2271739" cy="524481"/>
            <a:chOff x="2656927" y="1494441"/>
            <a:chExt cx="1868874" cy="524481"/>
          </a:xfrm>
        </p:grpSpPr>
        <p:sp>
          <p:nvSpPr>
            <p:cNvPr id="5" name="Text Placeholder 2">
              <a:extLst>
                <a:ext uri="{FF2B5EF4-FFF2-40B4-BE49-F238E27FC236}">
                  <a16:creationId xmlns:a16="http://schemas.microsoft.com/office/drawing/2014/main" id="{7CBAE716-2B5F-5794-4217-09B58F24E9DA}"/>
                </a:ext>
              </a:extLst>
            </p:cNvPr>
            <p:cNvSpPr txBox="1">
              <a:spLocks/>
            </p:cNvSpPr>
            <p:nvPr/>
          </p:nvSpPr>
          <p:spPr>
            <a:xfrm>
              <a:off x="2656927" y="1548351"/>
              <a:ext cx="1868874" cy="3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●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1pPr>
              <a:lvl2pPr marL="914400" marR="0" lvl="1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○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2pPr>
              <a:lvl3pPr marL="1371600" marR="0" lvl="2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■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3pPr>
              <a:lvl4pPr marL="1828800" marR="0" lvl="3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●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4pPr>
              <a:lvl5pPr marL="2286000" marR="0" lvl="4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○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5pPr>
              <a:lvl6pPr marL="2743200" marR="0" lvl="5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■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6pPr>
              <a:lvl7pPr marL="3200400" marR="0" lvl="6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●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7pPr>
              <a:lvl8pPr marL="3657600" marR="0" lvl="7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○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8pPr>
              <a:lvl9pPr marL="4114800" marR="0" lvl="8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■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9pPr>
            </a:lstStyle>
            <a:p>
              <a:pPr marL="139700" indent="0">
                <a:buFont typeface="Nunito Light"/>
                <a:buNone/>
              </a:pPr>
              <a:r>
                <a:rPr lang="en-US" dirty="0">
                  <a:solidFill>
                    <a:srgbClr val="000000"/>
                  </a:solidFill>
                  <a:latin typeface="Karla" pitchFamily="2" charset="77"/>
                  <a:ea typeface="Arial"/>
                  <a:cs typeface="Arial"/>
                  <a:sym typeface="Arial"/>
                </a:rPr>
                <a:t>Second-Order Approx.</a:t>
              </a:r>
            </a:p>
          </p:txBody>
        </p: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C5578A52-1196-86EF-8A7B-AC7A00F08C63}"/>
                </a:ext>
              </a:extLst>
            </p:cNvPr>
            <p:cNvSpPr/>
            <p:nvPr/>
          </p:nvSpPr>
          <p:spPr>
            <a:xfrm>
              <a:off x="2752254" y="1494441"/>
              <a:ext cx="1629623" cy="524481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894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F8F51-77F8-072B-6276-435E52AA7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1312B-9AB6-F6F3-6469-C315930E9C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635433-96E0-9574-7C04-25E248E28A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6073"/>
          <a:stretch/>
        </p:blipFill>
        <p:spPr>
          <a:xfrm>
            <a:off x="1835406" y="59413"/>
            <a:ext cx="5473187" cy="502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801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4CF31-8CFB-7C69-5253-231C614E9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0"/>
            <a:ext cx="7704000" cy="572700"/>
          </a:xfrm>
        </p:spPr>
        <p:txBody>
          <a:bodyPr/>
          <a:lstStyle/>
          <a:p>
            <a:pPr algn="ctr"/>
            <a:r>
              <a:rPr lang="en-US" dirty="0"/>
              <a:t>G/G/1 Queue: Transform Method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1CD28F5-6751-B3AF-DB9B-75808D76D331}"/>
              </a:ext>
            </a:extLst>
          </p:cNvPr>
          <p:cNvCxnSpPr>
            <a:cxnSpLocks/>
          </p:cNvCxnSpPr>
          <p:nvPr/>
        </p:nvCxnSpPr>
        <p:spPr>
          <a:xfrm>
            <a:off x="5970478" y="1045882"/>
            <a:ext cx="148590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1835587-1F84-3968-4CBD-6265353E9C0A}"/>
              </a:ext>
            </a:extLst>
          </p:cNvPr>
          <p:cNvCxnSpPr>
            <a:cxnSpLocks/>
          </p:cNvCxnSpPr>
          <p:nvPr/>
        </p:nvCxnSpPr>
        <p:spPr>
          <a:xfrm>
            <a:off x="5970478" y="1493557"/>
            <a:ext cx="148590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6995D13-5715-F56B-834C-B27AFDABCFE8}"/>
              </a:ext>
            </a:extLst>
          </p:cNvPr>
          <p:cNvCxnSpPr>
            <a:cxnSpLocks/>
          </p:cNvCxnSpPr>
          <p:nvPr/>
        </p:nvCxnSpPr>
        <p:spPr>
          <a:xfrm flipV="1">
            <a:off x="7446115" y="1045882"/>
            <a:ext cx="0" cy="447676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 descr="Man">
            <a:extLst>
              <a:ext uri="{FF2B5EF4-FFF2-40B4-BE49-F238E27FC236}">
                <a16:creationId xmlns:a16="http://schemas.microsoft.com/office/drawing/2014/main" id="{24A75CC6-425F-678A-5A4C-4D4B87EBA97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46804" y="1064933"/>
            <a:ext cx="409574" cy="409574"/>
          </a:xfrm>
          <a:prstGeom prst="rect">
            <a:avLst/>
          </a:prstGeom>
        </p:spPr>
      </p:pic>
      <p:pic>
        <p:nvPicPr>
          <p:cNvPr id="8" name="Graphic 7" descr="Man">
            <a:extLst>
              <a:ext uri="{FF2B5EF4-FFF2-40B4-BE49-F238E27FC236}">
                <a16:creationId xmlns:a16="http://schemas.microsoft.com/office/drawing/2014/main" id="{27DB5AAC-D0EE-96D8-0869-4FEADF5CB2C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42190" y="1069696"/>
            <a:ext cx="409574" cy="409574"/>
          </a:xfrm>
          <a:prstGeom prst="rect">
            <a:avLst/>
          </a:prstGeom>
        </p:spPr>
      </p:pic>
      <p:pic>
        <p:nvPicPr>
          <p:cNvPr id="9" name="Graphic 8" descr="Man">
            <a:extLst>
              <a:ext uri="{FF2B5EF4-FFF2-40B4-BE49-F238E27FC236}">
                <a16:creationId xmlns:a16="http://schemas.microsoft.com/office/drawing/2014/main" id="{779686C6-D30E-964C-E526-D8DD4FBABEC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37575" y="1074458"/>
            <a:ext cx="409574" cy="40957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A67ECA0-CC46-C4E3-71F4-9A8AFD560381}"/>
              </a:ext>
            </a:extLst>
          </p:cNvPr>
          <p:cNvSpPr txBox="1"/>
          <p:nvPr/>
        </p:nvSpPr>
        <p:spPr>
          <a:xfrm>
            <a:off x="5985988" y="96015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8001"/>
                </a:solidFill>
              </a:rPr>
              <a:t>…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D18AEB0-9650-04DB-9B1F-ED69A26994F1}"/>
              </a:ext>
            </a:extLst>
          </p:cNvPr>
          <p:cNvSpPr/>
          <p:nvPr/>
        </p:nvSpPr>
        <p:spPr>
          <a:xfrm>
            <a:off x="7461437" y="996378"/>
            <a:ext cx="566894" cy="537511"/>
          </a:xfrm>
          <a:prstGeom prst="ellipse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2" name="Graphic 11" descr="Lecturer">
            <a:extLst>
              <a:ext uri="{FF2B5EF4-FFF2-40B4-BE49-F238E27FC236}">
                <a16:creationId xmlns:a16="http://schemas.microsoft.com/office/drawing/2014/main" id="{FB9179BF-C95E-F451-0ED5-AACF8139DBF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23943" y="1045882"/>
            <a:ext cx="453572" cy="453572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2689D2E-FCDA-CA28-A099-E27237FB49C9}"/>
              </a:ext>
            </a:extLst>
          </p:cNvPr>
          <p:cNvCxnSpPr>
            <a:cxnSpLocks/>
          </p:cNvCxnSpPr>
          <p:nvPr/>
        </p:nvCxnSpPr>
        <p:spPr>
          <a:xfrm>
            <a:off x="4928448" y="1260872"/>
            <a:ext cx="1088887" cy="0"/>
          </a:xfrm>
          <a:prstGeom prst="straightConnector1">
            <a:avLst/>
          </a:prstGeom>
          <a:ln w="28575">
            <a:solidFill>
              <a:schemeClr val="tx1">
                <a:lumMod val="5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3517A72-7EDC-09F4-0A68-8483238A840C}"/>
              </a:ext>
            </a:extLst>
          </p:cNvPr>
          <p:cNvCxnSpPr>
            <a:cxnSpLocks/>
          </p:cNvCxnSpPr>
          <p:nvPr/>
        </p:nvCxnSpPr>
        <p:spPr>
          <a:xfrm>
            <a:off x="8082692" y="1271620"/>
            <a:ext cx="837229" cy="0"/>
          </a:xfrm>
          <a:prstGeom prst="straightConnector1">
            <a:avLst/>
          </a:prstGeom>
          <a:ln w="28575">
            <a:solidFill>
              <a:schemeClr val="tx1">
                <a:lumMod val="5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ight Brace 14">
            <a:extLst>
              <a:ext uri="{FF2B5EF4-FFF2-40B4-BE49-F238E27FC236}">
                <a16:creationId xmlns:a16="http://schemas.microsoft.com/office/drawing/2014/main" id="{34F7EEAF-D4AC-2F00-4500-FFA1EE022169}"/>
              </a:ext>
            </a:extLst>
          </p:cNvPr>
          <p:cNvSpPr/>
          <p:nvPr/>
        </p:nvSpPr>
        <p:spPr>
          <a:xfrm rot="5400000">
            <a:off x="6670391" y="997469"/>
            <a:ext cx="206046" cy="1365928"/>
          </a:xfrm>
          <a:prstGeom prst="rightBrace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DAF3662-FFB2-5A9D-1AAA-E844834384FE}"/>
                  </a:ext>
                </a:extLst>
              </p:cNvPr>
              <p:cNvSpPr txBox="1"/>
              <p:nvPr/>
            </p:nvSpPr>
            <p:spPr>
              <a:xfrm>
                <a:off x="4979795" y="1307430"/>
                <a:ext cx="71506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d>
                        <m:dPr>
                          <m:ctrlP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</m:oMath>
                  </m:oMathPara>
                </a14:m>
                <a:endParaRPr lang="en-US" sz="1800" dirty="0">
                  <a:solidFill>
                    <a:schemeClr val="accent6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18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Sup>
                        <m:sSubSupPr>
                          <m:ctrlP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  <m:sup>
                          <m: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US" sz="1800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DAF3662-FFB2-5A9D-1AAA-E844834384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9795" y="1307430"/>
                <a:ext cx="715068" cy="6463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E25F0C8-5B88-68CE-9EEE-08F52E8DD8B9}"/>
                  </a:ext>
                </a:extLst>
              </p:cNvPr>
              <p:cNvSpPr txBox="1"/>
              <p:nvPr/>
            </p:nvSpPr>
            <p:spPr>
              <a:xfrm>
                <a:off x="8074104" y="1307431"/>
                <a:ext cx="72372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  <m:d>
                        <m:dPr>
                          <m:ctrlP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</m:oMath>
                  </m:oMathPara>
                </a14:m>
                <a:endParaRPr lang="en-US" sz="1800" dirty="0">
                  <a:solidFill>
                    <a:schemeClr val="accent6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𝜇</m:t>
                      </m:r>
                      <m:r>
                        <a:rPr lang="en-US" sz="18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Sup>
                        <m:sSubSupPr>
                          <m:ctrlP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  <m:sup>
                          <m: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US" sz="1800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E25F0C8-5B88-68CE-9EEE-08F52E8DD8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4104" y="1307431"/>
                <a:ext cx="723724" cy="646331"/>
              </a:xfrm>
              <a:prstGeom prst="rect">
                <a:avLst/>
              </a:prstGeom>
              <a:blipFill>
                <a:blip r:embed="rId7"/>
                <a:stretch>
                  <a:fillRect b="-3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8CFC7E1-E231-97CA-A954-8019A8EC0300}"/>
                  </a:ext>
                </a:extLst>
              </p:cNvPr>
              <p:cNvSpPr txBox="1"/>
              <p:nvPr/>
            </p:nvSpPr>
            <p:spPr>
              <a:xfrm>
                <a:off x="6420529" y="1801676"/>
                <a:ext cx="7057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d>
                        <m:dPr>
                          <m:ctrlP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</m:oMath>
                  </m:oMathPara>
                </a14:m>
                <a:endParaRPr lang="en-US" sz="1800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8CFC7E1-E231-97CA-A954-8019A8EC03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0529" y="1801676"/>
                <a:ext cx="705770" cy="369332"/>
              </a:xfrm>
              <a:prstGeom prst="rect">
                <a:avLst/>
              </a:prstGeom>
              <a:blipFill>
                <a:blip r:embed="rId8"/>
                <a:stretch>
                  <a:fillRect b="-137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Arrow: Down 102">
            <a:extLst>
              <a:ext uri="{FF2B5EF4-FFF2-40B4-BE49-F238E27FC236}">
                <a16:creationId xmlns:a16="http://schemas.microsoft.com/office/drawing/2014/main" id="{CD985C02-4070-5F85-DB72-DE425069ADB4}"/>
              </a:ext>
            </a:extLst>
          </p:cNvPr>
          <p:cNvSpPr/>
          <p:nvPr/>
        </p:nvSpPr>
        <p:spPr>
          <a:xfrm>
            <a:off x="6869532" y="3001988"/>
            <a:ext cx="313054" cy="495300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FA1B9E8F-525B-FDD6-6631-E0BB0375CD29}"/>
                  </a:ext>
                </a:extLst>
              </p:cNvPr>
              <p:cNvSpPr txBox="1"/>
              <p:nvPr/>
            </p:nvSpPr>
            <p:spPr>
              <a:xfrm>
                <a:off x="5886579" y="3645325"/>
                <a:ext cx="2320449" cy="442674"/>
              </a:xfrm>
              <a:prstGeom prst="roundRect">
                <a:avLst/>
              </a:prstGeom>
              <a:noFill/>
              <a:ln w="19050">
                <a:solidFill>
                  <a:schemeClr val="tx1">
                    <a:lumMod val="2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𝑞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𝑢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FA1B9E8F-525B-FDD6-6631-E0BB0375CD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6579" y="3645325"/>
                <a:ext cx="2320449" cy="442674"/>
              </a:xfrm>
              <a:prstGeom prst="roundRect">
                <a:avLst/>
              </a:prstGeom>
              <a:blipFill>
                <a:blip r:embed="rId9"/>
                <a:stretch>
                  <a:fillRect/>
                </a:stretch>
              </a:blipFill>
              <a:ln w="19050">
                <a:solidFill>
                  <a:schemeClr val="tx1">
                    <a:lumMod val="2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2EB7190-8B06-2D04-5B64-89DE77E59FEC}"/>
                  </a:ext>
                </a:extLst>
              </p:cNvPr>
              <p:cNvSpPr/>
              <p:nvPr/>
            </p:nvSpPr>
            <p:spPr>
              <a:xfrm>
                <a:off x="4500309" y="2273653"/>
                <a:ext cx="4426238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𝑞</m:t>
                      </m:r>
                      <m:d>
                        <m:dPr>
                          <m:ctrlPr>
                            <a:rPr lang="en-US" sz="1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𝑘</m:t>
                          </m:r>
                          <m:r>
                            <a:rPr lang="en-US" sz="1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+1</m:t>
                          </m:r>
                        </m:e>
                      </m:d>
                      <m:r>
                        <m:rPr>
                          <m:aln/>
                        </m:rPr>
                        <a:rPr lang="en-US" sz="18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sz="1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𝑞</m:t>
                              </m:r>
                              <m:d>
                                <m:dPr>
                                  <m:ctrlPr>
                                    <a:rPr lang="en-US" sz="18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𝑘</m:t>
                                  </m:r>
                                </m:e>
                              </m:d>
                              <m:r>
                                <a:rPr lang="en-US" sz="1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1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d>
                                <m:dPr>
                                  <m:ctrlPr>
                                    <a:rPr lang="en-US" sz="18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𝑘</m:t>
                                  </m:r>
                                </m:e>
                              </m:d>
                              <m:r>
                                <a:rPr lang="en-US" sz="1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1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𝑠</m:t>
                              </m:r>
                              <m:d>
                                <m:dPr>
                                  <m:ctrlPr>
                                    <a:rPr lang="en-US" sz="18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𝑘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en-US" sz="1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</m:sup>
                      </m:sSup>
                    </m:oMath>
                    <m:oMath xmlns:m="http://schemas.openxmlformats.org/officeDocument/2006/math">
                      <m:r>
                        <m:rPr>
                          <m:aln/>
                        </m:rPr>
                        <a:rPr lang="en-US" sz="18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𝑞</m:t>
                      </m:r>
                      <m:d>
                        <m:dPr>
                          <m:ctrlPr>
                            <a:rPr lang="en-US" sz="1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sz="18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d>
                        <m:dPr>
                          <m:ctrlPr>
                            <a:rPr lang="en-US" sz="1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sz="18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18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𝑠</m:t>
                      </m:r>
                      <m:d>
                        <m:dPr>
                          <m:ctrlPr>
                            <a:rPr lang="en-US" sz="1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sz="18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i="1" kern="1200" smtClean="0">
                          <a:solidFill>
                            <a:schemeClr val="accent2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𝑢</m:t>
                      </m:r>
                      <m:d>
                        <m:dPr>
                          <m:ctrlPr>
                            <a:rPr lang="en-US" sz="1800" i="1" kern="1200">
                              <a:solidFill>
                                <a:schemeClr val="accent2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i="1" kern="1200">
                              <a:solidFill>
                                <a:schemeClr val="accent2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𝑘</m:t>
                          </m:r>
                        </m:e>
                      </m:d>
                    </m:oMath>
                  </m:oMathPara>
                </a14:m>
                <a:endParaRPr lang="en-US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2EB7190-8B06-2D04-5B64-89DE77E59FE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0309" y="2273653"/>
                <a:ext cx="4426238" cy="646331"/>
              </a:xfrm>
              <a:prstGeom prst="rect">
                <a:avLst/>
              </a:prstGeom>
              <a:blipFill>
                <a:blip r:embed="rId10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6EDAF1D-9F29-5B94-4185-BD7864EB238D}"/>
                  </a:ext>
                </a:extLst>
              </p:cNvPr>
              <p:cNvSpPr txBox="1"/>
              <p:nvPr/>
            </p:nvSpPr>
            <p:spPr>
              <a:xfrm>
                <a:off x="6260991" y="4171639"/>
                <a:ext cx="159746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:=</m:t>
                      </m:r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𝜇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</m:d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6EDAF1D-9F29-5B94-4185-BD7864EB23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0991" y="4171639"/>
                <a:ext cx="1597460" cy="369332"/>
              </a:xfrm>
              <a:prstGeom prst="rect">
                <a:avLst/>
              </a:prstGeom>
              <a:blipFill>
                <a:blip r:embed="rId11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Content Placeholder 2">
                <a:extLst>
                  <a:ext uri="{FF2B5EF4-FFF2-40B4-BE49-F238E27FC236}">
                    <a16:creationId xmlns:a16="http://schemas.microsoft.com/office/drawing/2014/main" id="{B726A899-C08E-89EE-7AC3-C1A9C6EADAF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500" y="797494"/>
                <a:ext cx="4547272" cy="24436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Nunito Light"/>
                  <a:buChar char="●"/>
                  <a:defRPr sz="1400" b="0" i="0" u="none" strike="noStrike" cap="none">
                    <a:solidFill>
                      <a:schemeClr val="lt1"/>
                    </a:solidFill>
                    <a:latin typeface="Gantari"/>
                    <a:ea typeface="Gantari"/>
                    <a:cs typeface="Gantari"/>
                    <a:sym typeface="Gantari"/>
                  </a:defRPr>
                </a:lvl1pPr>
                <a:lvl2pPr marL="914400" marR="0" lvl="1" indent="-31750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Nunito Light"/>
                  <a:buChar char="○"/>
                  <a:defRPr sz="1400" b="0" i="0" u="none" strike="noStrike" cap="none">
                    <a:solidFill>
                      <a:schemeClr val="lt1"/>
                    </a:solidFill>
                    <a:latin typeface="Gantari"/>
                    <a:ea typeface="Gantari"/>
                    <a:cs typeface="Gantari"/>
                    <a:sym typeface="Gantari"/>
                  </a:defRPr>
                </a:lvl2pPr>
                <a:lvl3pPr marL="1371600" marR="0" lvl="2" indent="-31750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Nunito Light"/>
                  <a:buChar char="■"/>
                  <a:defRPr sz="1400" b="0" i="0" u="none" strike="noStrike" cap="none">
                    <a:solidFill>
                      <a:schemeClr val="lt1"/>
                    </a:solidFill>
                    <a:latin typeface="Gantari"/>
                    <a:ea typeface="Gantari"/>
                    <a:cs typeface="Gantari"/>
                    <a:sym typeface="Gantari"/>
                  </a:defRPr>
                </a:lvl3pPr>
                <a:lvl4pPr marL="1828800" marR="0" lvl="3" indent="-31750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Nunito Light"/>
                  <a:buChar char="●"/>
                  <a:defRPr sz="1400" b="0" i="0" u="none" strike="noStrike" cap="none">
                    <a:solidFill>
                      <a:schemeClr val="lt1"/>
                    </a:solidFill>
                    <a:latin typeface="Gantari"/>
                    <a:ea typeface="Gantari"/>
                    <a:cs typeface="Gantari"/>
                    <a:sym typeface="Gantari"/>
                  </a:defRPr>
                </a:lvl4pPr>
                <a:lvl5pPr marL="2286000" marR="0" lvl="4" indent="-31750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Nunito Light"/>
                  <a:buChar char="○"/>
                  <a:defRPr sz="1400" b="0" i="0" u="none" strike="noStrike" cap="none">
                    <a:solidFill>
                      <a:schemeClr val="lt1"/>
                    </a:solidFill>
                    <a:latin typeface="Gantari"/>
                    <a:ea typeface="Gantari"/>
                    <a:cs typeface="Gantari"/>
                    <a:sym typeface="Gantari"/>
                  </a:defRPr>
                </a:lvl5pPr>
                <a:lvl6pPr marL="2743200" marR="0" lvl="5" indent="-31750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Nunito Light"/>
                  <a:buChar char="■"/>
                  <a:defRPr sz="1400" b="0" i="0" u="none" strike="noStrike" cap="none">
                    <a:solidFill>
                      <a:schemeClr val="lt1"/>
                    </a:solidFill>
                    <a:latin typeface="Gantari"/>
                    <a:ea typeface="Gantari"/>
                    <a:cs typeface="Gantari"/>
                    <a:sym typeface="Gantari"/>
                  </a:defRPr>
                </a:lvl6pPr>
                <a:lvl7pPr marL="3200400" marR="0" lvl="6" indent="-31750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Nunito Light"/>
                  <a:buChar char="●"/>
                  <a:defRPr sz="1400" b="0" i="0" u="none" strike="noStrike" cap="none">
                    <a:solidFill>
                      <a:schemeClr val="lt1"/>
                    </a:solidFill>
                    <a:latin typeface="Gantari"/>
                    <a:ea typeface="Gantari"/>
                    <a:cs typeface="Gantari"/>
                    <a:sym typeface="Gantari"/>
                  </a:defRPr>
                </a:lvl7pPr>
                <a:lvl8pPr marL="3657600" marR="0" lvl="7" indent="-31750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Nunito Light"/>
                  <a:buChar char="○"/>
                  <a:defRPr sz="1400" b="0" i="0" u="none" strike="noStrike" cap="none">
                    <a:solidFill>
                      <a:schemeClr val="lt1"/>
                    </a:solidFill>
                    <a:latin typeface="Gantari"/>
                    <a:ea typeface="Gantari"/>
                    <a:cs typeface="Gantari"/>
                    <a:sym typeface="Gantari"/>
                  </a:defRPr>
                </a:lvl8pPr>
                <a:lvl9pPr marL="4114800" marR="0" lvl="8" indent="-31750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Nunito Light"/>
                  <a:buChar char="■"/>
                  <a:defRPr sz="1400" b="0" i="0" u="none" strike="noStrike" cap="none">
                    <a:solidFill>
                      <a:schemeClr val="lt1"/>
                    </a:solidFill>
                    <a:latin typeface="Gantari"/>
                    <a:ea typeface="Gantari"/>
                    <a:cs typeface="Gantari"/>
                    <a:sym typeface="Gantari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sz="1600" dirty="0">
                    <a:solidFill>
                      <a:srgbClr val="000000"/>
                    </a:solidFill>
                    <a:latin typeface="Karla" pitchFamily="2" charset="77"/>
                    <a:ea typeface="Arial"/>
                    <a:cs typeface="Arial"/>
                  </a:rPr>
                  <a:t>In steady-state: </a:t>
                </a:r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𝔼</m:t>
                    </m:r>
                    <m:d>
                      <m:dPr>
                        <m:begChr m:val="["/>
                        <m:endChr m:val="]"/>
                        <m:ctrlPr>
                          <a:rPr lang="en-US" sz="1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/>
                              </a:rPr>
                            </m:ctrlPr>
                          </m:sSupPr>
                          <m:e>
                            <m:r>
                              <a:rPr lang="en-US" sz="1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/>
                              </a:rPr>
                              <m:t>𝑒</m:t>
                            </m:r>
                          </m:e>
                          <m:sup>
                            <m:r>
                              <a:rPr lang="en-US" sz="1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/>
                              </a:rPr>
                              <m:t>𝜃𝜖</m:t>
                            </m:r>
                            <m:r>
                              <a:rPr lang="en-US" sz="1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/>
                              </a:rPr>
                              <m:t>𝑞</m:t>
                            </m:r>
                            <m:r>
                              <a:rPr lang="en-US" sz="1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/>
                              </a:rPr>
                              <m:t>(</m:t>
                            </m:r>
                            <m:r>
                              <a:rPr lang="en-US" sz="1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/>
                              </a:rPr>
                              <m:t>𝑘</m:t>
                            </m:r>
                            <m:r>
                              <a:rPr lang="en-US" sz="1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/>
                              </a:rPr>
                              <m:t>+1)</m:t>
                            </m:r>
                          </m:sup>
                        </m:sSup>
                      </m:e>
                    </m:d>
                    <m:r>
                      <a:rPr lang="en-US" sz="16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</a:rPr>
                      <m:t>=</m:t>
                    </m:r>
                    <m:r>
                      <a:rPr lang="en-US" sz="160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𝔼</m:t>
                    </m:r>
                    <m:d>
                      <m:dPr>
                        <m:begChr m:val="["/>
                        <m:endChr m:val="]"/>
                        <m:ctrlPr>
                          <a:rPr lang="en-US" sz="1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/>
                              </a:rPr>
                            </m:ctrlPr>
                          </m:sSupPr>
                          <m:e>
                            <m:r>
                              <a:rPr lang="en-US" sz="1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/>
                              </a:rPr>
                              <m:t>𝑒</m:t>
                            </m:r>
                          </m:e>
                          <m:sup>
                            <m:r>
                              <a:rPr lang="en-US" sz="1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/>
                              </a:rPr>
                              <m:t>𝜃𝜖</m:t>
                            </m:r>
                            <m:r>
                              <a:rPr lang="en-US" sz="1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/>
                              </a:rPr>
                              <m:t>𝑞</m:t>
                            </m:r>
                            <m:d>
                              <m:dPr>
                                <m:ctrlP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/>
                                  </a:rPr>
                                  <m:t>𝑘</m:t>
                                </m:r>
                              </m:e>
                            </m:d>
                          </m:sup>
                        </m:sSup>
                      </m:e>
                    </m:d>
                  </m:oMath>
                </a14:m>
                <a:endParaRPr lang="en-US" sz="1600" i="1" dirty="0">
                  <a:solidFill>
                    <a:srgbClr val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Arial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1600" dirty="0">
                    <a:solidFill>
                      <a:srgbClr val="000000"/>
                    </a:solidFill>
                    <a:latin typeface="Karla" pitchFamily="2" charset="77"/>
                    <a:ea typeface="Arial"/>
                    <a:cs typeface="Arial"/>
                  </a:rPr>
                  <a:t>Key Lemma:</a:t>
                </a:r>
              </a:p>
              <a:p>
                <a:pPr>
                  <a:lnSpc>
                    <a:spcPct val="150000"/>
                  </a:lnSpc>
                </a:pPr>
                <a:endParaRPr lang="en-US" sz="1600" dirty="0">
                  <a:solidFill>
                    <a:srgbClr val="000000"/>
                  </a:solidFill>
                  <a:latin typeface="Karla" pitchFamily="2" charset="77"/>
                  <a:ea typeface="Arial"/>
                  <a:cs typeface="Arial"/>
                </a:endParaRPr>
              </a:p>
              <a:p>
                <a:pPr>
                  <a:lnSpc>
                    <a:spcPct val="150000"/>
                  </a:lnSpc>
                </a:pPr>
                <a:endParaRPr lang="en-US" sz="1600" dirty="0">
                  <a:solidFill>
                    <a:srgbClr val="000000"/>
                  </a:solidFill>
                  <a:latin typeface="Karla" pitchFamily="2" charset="77"/>
                  <a:ea typeface="Arial"/>
                  <a:cs typeface="Arial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1600" dirty="0">
                    <a:solidFill>
                      <a:srgbClr val="000000"/>
                    </a:solidFill>
                    <a:latin typeface="Karla" pitchFamily="2" charset="77"/>
                    <a:ea typeface="Arial"/>
                    <a:cs typeface="Arial"/>
                  </a:rPr>
                  <a:t>Proof: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160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en-US" sz="160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−1=0</m:t>
                    </m:r>
                  </m:oMath>
                </a14:m>
                <a:r>
                  <a:rPr lang="en-US" sz="1600" dirty="0">
                    <a:solidFill>
                      <a:schemeClr val="accent6"/>
                    </a:solidFill>
                  </a:rPr>
                  <a:t> iff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6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sz="1600" dirty="0">
                  <a:solidFill>
                    <a:schemeClr val="accent6"/>
                  </a:solidFill>
                  <a:latin typeface="Karla" pitchFamily="2" charset="77"/>
                  <a:ea typeface="Arial"/>
                  <a:cs typeface="Arial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1600" dirty="0">
                    <a:solidFill>
                      <a:schemeClr val="accent6"/>
                    </a:solidFill>
                    <a:latin typeface="Karla" pitchFamily="2" charset="77"/>
                    <a:ea typeface="Arial"/>
                    <a:cs typeface="Arial"/>
                  </a:rPr>
                  <a:t>From the Lemma:</a:t>
                </a:r>
              </a:p>
              <a:p>
                <a:pPr marL="0" indent="0">
                  <a:buFont typeface="Nunito Light"/>
                  <a:buNone/>
                </a:pPr>
                <a:endParaRPr lang="en-US" dirty="0">
                  <a:solidFill>
                    <a:schemeClr val="tx1"/>
                  </a:solidFill>
                </a:endParaRPr>
              </a:p>
              <a:p>
                <a:pPr marL="0" indent="0">
                  <a:buFont typeface="Nunito Light"/>
                  <a:buNone/>
                </a:pPr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3" name="Content Placeholder 2">
                <a:extLst>
                  <a:ext uri="{FF2B5EF4-FFF2-40B4-BE49-F238E27FC236}">
                    <a16:creationId xmlns:a16="http://schemas.microsoft.com/office/drawing/2014/main" id="{B726A899-C08E-89EE-7AC3-C1A9C6EADA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00" y="797494"/>
                <a:ext cx="4547272" cy="2443648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F7332EF-6C2B-EC50-A0F1-E2006D427620}"/>
                  </a:ext>
                </a:extLst>
              </p:cNvPr>
              <p:cNvSpPr txBox="1"/>
              <p:nvPr/>
            </p:nvSpPr>
            <p:spPr>
              <a:xfrm>
                <a:off x="440481" y="1801562"/>
                <a:ext cx="4059828" cy="445635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𝜖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  <m:d>
                                <m:d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e>
                              </m:d>
                            </m:sup>
                          </m:sSup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𝜖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  <m:d>
                                <m:d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d>
                            </m:sup>
                          </m:sSup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2000" i="1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F7332EF-6C2B-EC50-A0F1-E2006D4276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481" y="1801562"/>
                <a:ext cx="4059828" cy="44563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9EC0128F-9D78-099E-9369-A87D4145F792}"/>
                  </a:ext>
                </a:extLst>
              </p:cNvPr>
              <p:cNvSpPr txBox="1"/>
              <p:nvPr/>
            </p:nvSpPr>
            <p:spPr>
              <a:xfrm>
                <a:off x="105821" y="3125697"/>
                <a:ext cx="5367070" cy="75693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85000" lnSpcReduction="10000"/>
              </a:bodyPr>
              <a:lstStyle>
                <a:lvl1pPr marL="228600" indent="-182880" defTabSz="914400">
                  <a:lnSpc>
                    <a:spcPct val="90000"/>
                  </a:lnSpc>
                  <a:spcBef>
                    <a:spcPts val="1400"/>
                  </a:spcBef>
                  <a:buClr>
                    <a:schemeClr val="accent1"/>
                  </a:buClr>
                  <a:buSzPct val="80000"/>
                  <a:buFont typeface="Corbel" pitchFamily="34" charset="0"/>
                  <a:buChar char="•"/>
                  <a:defRPr sz="2200"/>
                </a:lvl1pPr>
                <a:lvl2pPr indent="-182880" defTabSz="914400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SzPct val="80000"/>
                  <a:buFont typeface="Corbel" pitchFamily="34" charset="0"/>
                  <a:buChar char="•"/>
                  <a:defRPr sz="2000">
                    <a:solidFill>
                      <a:schemeClr val="accent1"/>
                    </a:solidFill>
                  </a:defRPr>
                </a:lvl2pPr>
                <a:lvl3pPr marL="731520" indent="-182880" defTabSz="914400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SzPct val="80000"/>
                  <a:buFont typeface="Corbel" pitchFamily="34" charset="0"/>
                  <a:buChar char="•"/>
                  <a:defRPr>
                    <a:solidFill>
                      <a:schemeClr val="accent1"/>
                    </a:solidFill>
                  </a:defRPr>
                </a:lvl3pPr>
                <a:lvl4pPr marL="1005840" indent="-182880" defTabSz="914400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SzPct val="80000"/>
                  <a:buFont typeface="Corbel" pitchFamily="34" charset="0"/>
                  <a:buChar char="•"/>
                  <a:defRPr sz="1600">
                    <a:solidFill>
                      <a:schemeClr val="accent1"/>
                    </a:solidFill>
                  </a:defRPr>
                </a:lvl4pPr>
                <a:lvl5pPr marL="1280160" indent="-182880" defTabSz="914400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SzPct val="80000"/>
                  <a:buFont typeface="Corbel" pitchFamily="34" charset="0"/>
                  <a:buChar char="•"/>
                  <a:defRPr sz="1600">
                    <a:solidFill>
                      <a:schemeClr val="accent1"/>
                    </a:solidFill>
                  </a:defRPr>
                </a:lvl5pPr>
                <a:lvl6pPr marL="1600000" indent="-228600" defTabSz="914400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SzPct val="80000"/>
                  <a:buFont typeface="Corbel" pitchFamily="34" charset="0"/>
                  <a:buChar char="•"/>
                  <a:defRPr sz="1600">
                    <a:solidFill>
                      <a:schemeClr val="accent1"/>
                    </a:solidFill>
                  </a:defRPr>
                </a:lvl6pPr>
                <a:lvl7pPr marL="1900000" indent="-228600" defTabSz="914400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SzPct val="80000"/>
                  <a:buFont typeface="Corbel" pitchFamily="34" charset="0"/>
                  <a:buChar char="•"/>
                  <a:defRPr sz="1600">
                    <a:solidFill>
                      <a:schemeClr val="accent1"/>
                    </a:solidFill>
                  </a:defRPr>
                </a:lvl7pPr>
                <a:lvl8pPr marL="2200000" indent="-228600" defTabSz="914400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SzPct val="80000"/>
                  <a:buFont typeface="Corbel" pitchFamily="34" charset="0"/>
                  <a:buChar char="•"/>
                  <a:defRPr sz="1600">
                    <a:solidFill>
                      <a:schemeClr val="accent1"/>
                    </a:solidFill>
                  </a:defRPr>
                </a:lvl8pPr>
                <a:lvl9pPr marL="2500000" indent="-228600" defTabSz="914400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SzPct val="80000"/>
                  <a:buFont typeface="Corbel" pitchFamily="34" charset="0"/>
                  <a:buChar char="•"/>
                  <a:defRPr sz="1600">
                    <a:solidFill>
                      <a:schemeClr val="accent1"/>
                    </a:solidFill>
                  </a:defRPr>
                </a:lvl9pPr>
              </a:lstStyle>
              <a:p>
                <a:pPr marL="45720" indent="0">
                  <a:buNone/>
                </a:pPr>
                <a:endParaRPr lang="en-US" dirty="0"/>
              </a:p>
              <a:p>
                <a:pPr marL="4572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𝔼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2000">
                                  <a:latin typeface="Cambria Math" panose="02040503050406030204" pitchFamily="18" charset="0"/>
                                </a:rPr>
                                <m:t>𝜃𝜖</m:t>
                              </m:r>
                              <m:r>
                                <a:rPr lang="en-US" sz="2000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  <m:r>
                                <a:rPr lang="en-US" sz="200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200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sz="2000">
                                  <a:latin typeface="Cambria Math" panose="02040503050406030204" pitchFamily="18" charset="0"/>
                                </a:rPr>
                                <m:t>+1)</m:t>
                              </m:r>
                            </m:sup>
                          </m:sSup>
                        </m:e>
                      </m:d>
                      <m:r>
                        <a:rPr lang="en-US" sz="2000">
                          <a:latin typeface="Cambria Math" panose="02040503050406030204" pitchFamily="18" charset="0"/>
                        </a:rPr>
                        <m:t> =  </m:t>
                      </m:r>
                      <m:r>
                        <a:rPr lang="en-US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𝔼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2000">
                                  <a:latin typeface="Cambria Math" panose="02040503050406030204" pitchFamily="18" charset="0"/>
                                </a:rPr>
                                <m:t>𝜃𝜖</m:t>
                              </m:r>
                              <m:d>
                                <m:d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  <m:d>
                                    <m:d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000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e>
                                  </m:d>
                                  <m:r>
                                    <a:rPr lang="en-US" sz="200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200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d>
                                    <m:d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000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e>
                                  </m:d>
                                  <m:r>
                                    <a:rPr lang="en-US" sz="200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00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d>
                                    <m:d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000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e>
                                  </m:d>
                                </m:e>
                              </m:d>
                            </m:sup>
                          </m:sSup>
                          <m:r>
                            <a:rPr lang="en-US" sz="2000"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200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000">
                                  <a:latin typeface="Cambria Math" panose="02040503050406030204" pitchFamily="18" charset="0"/>
                                </a:rPr>
                                <m:t>𝜃𝜖</m:t>
                              </m:r>
                              <m:r>
                                <a:rPr lang="en-US" sz="200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  <m:d>
                                <m:d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d>
                            </m:sup>
                          </m:sSup>
                          <m:r>
                            <a:rPr lang="en-US" sz="2000">
                              <a:latin typeface="Cambria Math" panose="02040503050406030204" pitchFamily="18" charset="0"/>
                            </a:rPr>
                            <m:t>+1</m:t>
                          </m:r>
                          <m:r>
                            <m:rPr>
                              <m:nor/>
                            </m:rPr>
                            <a:rPr lang="en-US" sz="2000" dirty="0"/>
                            <m:t> 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9EC0128F-9D78-099E-9369-A87D4145F7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821" y="3125697"/>
                <a:ext cx="5367070" cy="756931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F9661C54-B315-1F69-B01D-FE3B4EA7832B}"/>
                  </a:ext>
                </a:extLst>
              </p:cNvPr>
              <p:cNvSpPr txBox="1"/>
              <p:nvPr/>
            </p:nvSpPr>
            <p:spPr>
              <a:xfrm>
                <a:off x="2243001" y="3828310"/>
                <a:ext cx="18113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⋮</m:t>
                      </m:r>
                    </m:oMath>
                  </m:oMathPara>
                </a14:m>
                <a:endParaRPr lang="en-US" sz="2400" b="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F9661C54-B315-1F69-B01D-FE3B4EA783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3001" y="3828310"/>
                <a:ext cx="181139" cy="369332"/>
              </a:xfrm>
              <a:prstGeom prst="rect">
                <a:avLst/>
              </a:prstGeom>
              <a:blipFill>
                <a:blip r:embed="rId15"/>
                <a:stretch>
                  <a:fillRect l="-25000" r="-25000"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2F98CA95-D2E0-4EB0-588D-A2FBE56B6CFA}"/>
                  </a:ext>
                </a:extLst>
              </p:cNvPr>
              <p:cNvSpPr txBox="1"/>
              <p:nvPr/>
            </p:nvSpPr>
            <p:spPr>
              <a:xfrm>
                <a:off x="973907" y="4346006"/>
                <a:ext cx="2704458" cy="6166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𝔼</m:t>
                      </m:r>
                      <m:r>
                        <a:rPr lang="en-US" sz="1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1800">
                                  <a:latin typeface="Cambria Math" panose="02040503050406030204" pitchFamily="18" charset="0"/>
                                </a:rPr>
                                <m:t>𝜃𝜖</m:t>
                              </m:r>
                              <m:r>
                                <a:rPr lang="en-US" sz="1800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sup>
                          </m:sSup>
                        </m:e>
                      </m:d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𝔼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𝜃𝜖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sup>
                              </m:sSup>
                            </m:e>
                          </m:d>
                        </m:num>
                        <m:den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𝔼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1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𝜃𝜖</m:t>
                                  </m:r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 b="0" i="0" smtClean="0">
                                      <a:latin typeface="Cambria Math" panose="02040503050406030204" pitchFamily="18" charset="0"/>
                                    </a:rPr>
                                    <m:t>a</m:t>
                                  </m:r>
                                  <m:r>
                                    <a:rPr lang="en-US" sz="1800" b="0" i="0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 b="0" i="0" smtClean="0">
                                      <a:latin typeface="Cambria Math" panose="02040503050406030204" pitchFamily="18" charset="0"/>
                                    </a:rPr>
                                    <m:t>s</m:t>
                                  </m:r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p>
                              </m:sSup>
                            </m:e>
                          </m:d>
                        </m:den>
                      </m:f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2F98CA95-D2E0-4EB0-588D-A2FBE56B6C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3907" y="4346006"/>
                <a:ext cx="2704458" cy="616644"/>
              </a:xfrm>
              <a:prstGeom prst="rect">
                <a:avLst/>
              </a:prstGeom>
              <a:blipFill>
                <a:blip r:embed="rId16"/>
                <a:stretch>
                  <a:fillRect l="-1402" t="-2041" b="-183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1" name="Group 30">
            <a:extLst>
              <a:ext uri="{FF2B5EF4-FFF2-40B4-BE49-F238E27FC236}">
                <a16:creationId xmlns:a16="http://schemas.microsoft.com/office/drawing/2014/main" id="{73B616D5-899A-1393-C000-47B60B319EC0}"/>
              </a:ext>
            </a:extLst>
          </p:cNvPr>
          <p:cNvGrpSpPr/>
          <p:nvPr/>
        </p:nvGrpSpPr>
        <p:grpSpPr>
          <a:xfrm>
            <a:off x="823865" y="3052016"/>
            <a:ext cx="833674" cy="593309"/>
            <a:chOff x="823865" y="3052016"/>
            <a:chExt cx="833674" cy="593309"/>
          </a:xfrm>
        </p:grpSpPr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7E4C0221-0FEA-DB76-712D-312C1EED7F73}"/>
                </a:ext>
              </a:extLst>
            </p:cNvPr>
            <p:cNvCxnSpPr/>
            <p:nvPr/>
          </p:nvCxnSpPr>
          <p:spPr>
            <a:xfrm flipV="1">
              <a:off x="823865" y="3322622"/>
              <a:ext cx="334979" cy="322703"/>
            </a:xfrm>
            <a:prstGeom prst="straightConnector1">
              <a:avLst/>
            </a:prstGeom>
            <a:ln w="28575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8E231BE5-CC7D-9540-EBCE-16EC919F8DFB}"/>
                    </a:ext>
                  </a:extLst>
                </p:cNvPr>
                <p:cNvSpPr txBox="1"/>
                <p:nvPr/>
              </p:nvSpPr>
              <p:spPr>
                <a:xfrm>
                  <a:off x="979480" y="3052016"/>
                  <a:ext cx="678059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400" smtClean="0">
                            <a:latin typeface="Cambria Math" panose="02040503050406030204" pitchFamily="18" charset="0"/>
                          </a:rPr>
                          <m:t>𝑞</m:t>
                        </m:r>
                        <m:d>
                          <m:d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40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d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8E231BE5-CC7D-9540-EBCE-16EC919F8DF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9480" y="3052016"/>
                  <a:ext cx="678059" cy="307777"/>
                </a:xfrm>
                <a:prstGeom prst="rect">
                  <a:avLst/>
                </a:prstGeom>
                <a:blipFill>
                  <a:blip r:embed="rId17"/>
                  <a:stretch>
                    <a:fillRect b="-4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79385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/>
      <p:bldP spid="22" grpId="0"/>
      <p:bldP spid="23" grpId="0" uiExpand="1" build="p"/>
      <p:bldP spid="24" grpId="0" animBg="1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EE52C-E6F1-4284-57E4-019A12EB1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64782"/>
            <a:ext cx="7704000" cy="572700"/>
          </a:xfrm>
        </p:spPr>
        <p:txBody>
          <a:bodyPr/>
          <a:lstStyle/>
          <a:p>
            <a:pPr algn="ctr"/>
            <a:r>
              <a:rPr lang="en-US" dirty="0"/>
              <a:t>G/G/1 Queue: Transform Method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6E2EAA04-EFAF-F4EF-1FD3-C16E85467E8C}"/>
                  </a:ext>
                </a:extLst>
              </p:cNvPr>
              <p:cNvSpPr txBox="1"/>
              <p:nvPr/>
            </p:nvSpPr>
            <p:spPr>
              <a:xfrm>
                <a:off x="1064442" y="978117"/>
                <a:ext cx="2704458" cy="6166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𝔼</m:t>
                      </m:r>
                      <m:r>
                        <a:rPr lang="en-US" sz="1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1800">
                                  <a:latin typeface="Cambria Math" panose="02040503050406030204" pitchFamily="18" charset="0"/>
                                </a:rPr>
                                <m:t>𝜃𝜖</m:t>
                              </m:r>
                              <m:r>
                                <a:rPr lang="en-US" sz="1800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sup>
                          </m:sSup>
                        </m:e>
                      </m:d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𝔼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𝜃𝜖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sup>
                              </m:sSup>
                            </m:e>
                          </m:d>
                        </m:num>
                        <m:den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𝔼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1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𝜃𝜖</m:t>
                                  </m:r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 b="0" i="0" smtClean="0">
                                      <a:latin typeface="Cambria Math" panose="02040503050406030204" pitchFamily="18" charset="0"/>
                                    </a:rPr>
                                    <m:t>a</m:t>
                                  </m:r>
                                  <m:r>
                                    <a:rPr lang="en-US" sz="1800" b="0" i="0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 b="0" i="0" smtClean="0">
                                      <a:latin typeface="Cambria Math" panose="02040503050406030204" pitchFamily="18" charset="0"/>
                                    </a:rPr>
                                    <m:t>s</m:t>
                                  </m:r>
                                  <m: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p>
                              </m:sSup>
                            </m:e>
                          </m:d>
                        </m:den>
                      </m:f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6E2EAA04-EFAF-F4EF-1FD3-C16E85467E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4442" y="978117"/>
                <a:ext cx="2704458" cy="616644"/>
              </a:xfrm>
              <a:prstGeom prst="rect">
                <a:avLst/>
              </a:prstGeom>
              <a:blipFill>
                <a:blip r:embed="rId2"/>
                <a:stretch>
                  <a:fillRect l="-1408" b="-1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C7D02B93-05E4-E8CD-6479-E8A8ED5AB16C}"/>
                  </a:ext>
                </a:extLst>
              </p:cNvPr>
              <p:cNvSpPr/>
              <p:nvPr/>
            </p:nvSpPr>
            <p:spPr>
              <a:xfrm>
                <a:off x="5187307" y="2623710"/>
                <a:ext cx="3172214" cy="929678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9050">
                <a:solidFill>
                  <a:schemeClr val="tx1">
                    <a:lumMod val="25000"/>
                  </a:schemeClr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240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en-US" sz="24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a:rPr lang="en-US" sz="2400" i="1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𝐸𝑥𝑝𝑜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en-US" sz="2400" i="1">
                                      <a:solidFill>
                                        <a:schemeClr val="accent6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2400" i="1">
                                      <a:solidFill>
                                        <a:schemeClr val="accent6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solidFill>
                                        <a:schemeClr val="accent6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𝑎</m:t>
                                  </m:r>
                                </m:sub>
                                <m:sup>
                                  <m:r>
                                    <a:rPr lang="en-US" sz="2400" i="1">
                                      <a:solidFill>
                                        <a:schemeClr val="accent6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en-US" sz="2400" i="1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sSubSup>
                                <m:sSubSupPr>
                                  <m:ctrlPr>
                                    <a:rPr lang="en-US" sz="2400" i="1">
                                      <a:solidFill>
                                        <a:schemeClr val="accent6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2400" i="1">
                                      <a:solidFill>
                                        <a:schemeClr val="accent6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solidFill>
                                        <a:schemeClr val="accent6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  <m:sup>
                                  <m:r>
                                    <a:rPr lang="en-US" sz="2400" i="1">
                                      <a:solidFill>
                                        <a:schemeClr val="accent6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num>
                            <m:den>
                              <m:r>
                                <a:rPr lang="en-US" sz="2400" i="1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C7D02B93-05E4-E8CD-6479-E8A8ED5AB1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7307" y="2623710"/>
                <a:ext cx="3172214" cy="92967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19050">
                <a:solidFill>
                  <a:schemeClr val="tx1">
                    <a:lumMod val="2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A76894B-B9F6-76F7-3647-ED9DCA1F4170}"/>
              </a:ext>
            </a:extLst>
          </p:cNvPr>
          <p:cNvCxnSpPr>
            <a:cxnSpLocks/>
          </p:cNvCxnSpPr>
          <p:nvPr/>
        </p:nvCxnSpPr>
        <p:spPr>
          <a:xfrm>
            <a:off x="5970478" y="1045882"/>
            <a:ext cx="148590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5EF78A2-4931-F240-62D5-C811107D46AC}"/>
              </a:ext>
            </a:extLst>
          </p:cNvPr>
          <p:cNvCxnSpPr>
            <a:cxnSpLocks/>
          </p:cNvCxnSpPr>
          <p:nvPr/>
        </p:nvCxnSpPr>
        <p:spPr>
          <a:xfrm>
            <a:off x="5970478" y="1493557"/>
            <a:ext cx="148590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9A3DBF8-293D-AB2F-960D-9987ED04B170}"/>
              </a:ext>
            </a:extLst>
          </p:cNvPr>
          <p:cNvCxnSpPr>
            <a:cxnSpLocks/>
          </p:cNvCxnSpPr>
          <p:nvPr/>
        </p:nvCxnSpPr>
        <p:spPr>
          <a:xfrm flipV="1">
            <a:off x="7446115" y="1045882"/>
            <a:ext cx="0" cy="447676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Graphic 13" descr="Man">
            <a:extLst>
              <a:ext uri="{FF2B5EF4-FFF2-40B4-BE49-F238E27FC236}">
                <a16:creationId xmlns:a16="http://schemas.microsoft.com/office/drawing/2014/main" id="{FD729054-9004-C4A7-80B8-9CC7D0D1F8A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46804" y="1064933"/>
            <a:ext cx="409574" cy="409574"/>
          </a:xfrm>
          <a:prstGeom prst="rect">
            <a:avLst/>
          </a:prstGeom>
        </p:spPr>
      </p:pic>
      <p:pic>
        <p:nvPicPr>
          <p:cNvPr id="15" name="Graphic 14" descr="Man">
            <a:extLst>
              <a:ext uri="{FF2B5EF4-FFF2-40B4-BE49-F238E27FC236}">
                <a16:creationId xmlns:a16="http://schemas.microsoft.com/office/drawing/2014/main" id="{6FAFBB2B-0F4F-D221-914C-DC7FD37A426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42190" y="1069696"/>
            <a:ext cx="409574" cy="409574"/>
          </a:xfrm>
          <a:prstGeom prst="rect">
            <a:avLst/>
          </a:prstGeom>
        </p:spPr>
      </p:pic>
      <p:pic>
        <p:nvPicPr>
          <p:cNvPr id="16" name="Graphic 15" descr="Man">
            <a:extLst>
              <a:ext uri="{FF2B5EF4-FFF2-40B4-BE49-F238E27FC236}">
                <a16:creationId xmlns:a16="http://schemas.microsoft.com/office/drawing/2014/main" id="{7D7D313D-8A3A-6A43-927A-16A74ADF4B5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37575" y="1074458"/>
            <a:ext cx="409574" cy="40957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6D06A87-FF73-0892-C6CE-411CCFD0ECCD}"/>
              </a:ext>
            </a:extLst>
          </p:cNvPr>
          <p:cNvSpPr txBox="1"/>
          <p:nvPr/>
        </p:nvSpPr>
        <p:spPr>
          <a:xfrm>
            <a:off x="5985988" y="96015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8001"/>
                </a:solidFill>
              </a:rPr>
              <a:t>…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2B6BCA0-CE62-2A90-1703-3B32C35D284C}"/>
              </a:ext>
            </a:extLst>
          </p:cNvPr>
          <p:cNvSpPr/>
          <p:nvPr/>
        </p:nvSpPr>
        <p:spPr>
          <a:xfrm>
            <a:off x="7461437" y="996378"/>
            <a:ext cx="566894" cy="537511"/>
          </a:xfrm>
          <a:prstGeom prst="ellipse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9" name="Graphic 18" descr="Lecturer">
            <a:extLst>
              <a:ext uri="{FF2B5EF4-FFF2-40B4-BE49-F238E27FC236}">
                <a16:creationId xmlns:a16="http://schemas.microsoft.com/office/drawing/2014/main" id="{24D52B3C-6A40-8AA7-EA70-09776F7FC4F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523943" y="1045882"/>
            <a:ext cx="453572" cy="453572"/>
          </a:xfrm>
          <a:prstGeom prst="rect">
            <a:avLst/>
          </a:prstGeom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E4EB2EB-015B-27FA-9C22-95FBD236B8D2}"/>
              </a:ext>
            </a:extLst>
          </p:cNvPr>
          <p:cNvCxnSpPr>
            <a:cxnSpLocks/>
          </p:cNvCxnSpPr>
          <p:nvPr/>
        </p:nvCxnSpPr>
        <p:spPr>
          <a:xfrm>
            <a:off x="4928448" y="1260872"/>
            <a:ext cx="1088887" cy="0"/>
          </a:xfrm>
          <a:prstGeom prst="straightConnector1">
            <a:avLst/>
          </a:prstGeom>
          <a:ln w="28575">
            <a:solidFill>
              <a:schemeClr val="tx1">
                <a:lumMod val="5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469E903-31D7-5EED-97B1-70E32228AE1F}"/>
              </a:ext>
            </a:extLst>
          </p:cNvPr>
          <p:cNvCxnSpPr>
            <a:cxnSpLocks/>
          </p:cNvCxnSpPr>
          <p:nvPr/>
        </p:nvCxnSpPr>
        <p:spPr>
          <a:xfrm>
            <a:off x="8082692" y="1271620"/>
            <a:ext cx="837229" cy="0"/>
          </a:xfrm>
          <a:prstGeom prst="straightConnector1">
            <a:avLst/>
          </a:prstGeom>
          <a:ln w="28575">
            <a:solidFill>
              <a:schemeClr val="tx1">
                <a:lumMod val="5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ight Brace 21">
            <a:extLst>
              <a:ext uri="{FF2B5EF4-FFF2-40B4-BE49-F238E27FC236}">
                <a16:creationId xmlns:a16="http://schemas.microsoft.com/office/drawing/2014/main" id="{894914A6-A629-0A55-6176-E16121775734}"/>
              </a:ext>
            </a:extLst>
          </p:cNvPr>
          <p:cNvSpPr/>
          <p:nvPr/>
        </p:nvSpPr>
        <p:spPr>
          <a:xfrm rot="5400000">
            <a:off x="6670391" y="997469"/>
            <a:ext cx="206046" cy="1365928"/>
          </a:xfrm>
          <a:prstGeom prst="rightBrace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5109A49-BC7E-2474-8296-B137B54BE535}"/>
                  </a:ext>
                </a:extLst>
              </p:cNvPr>
              <p:cNvSpPr txBox="1"/>
              <p:nvPr/>
            </p:nvSpPr>
            <p:spPr>
              <a:xfrm>
                <a:off x="4979795" y="1307430"/>
                <a:ext cx="71506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d>
                        <m:dPr>
                          <m:ctrlP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</m:oMath>
                  </m:oMathPara>
                </a14:m>
                <a:endParaRPr lang="en-US" sz="1800" dirty="0">
                  <a:solidFill>
                    <a:schemeClr val="accent6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18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Sup>
                        <m:sSubSupPr>
                          <m:ctrlP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  <m:sup>
                          <m: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US" sz="1800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5109A49-BC7E-2474-8296-B137B54BE5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9795" y="1307430"/>
                <a:ext cx="715068" cy="64633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CD630704-2978-0694-42C4-862C94D8A98E}"/>
                  </a:ext>
                </a:extLst>
              </p:cNvPr>
              <p:cNvSpPr txBox="1"/>
              <p:nvPr/>
            </p:nvSpPr>
            <p:spPr>
              <a:xfrm>
                <a:off x="8074104" y="1307431"/>
                <a:ext cx="72372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  <m:d>
                        <m:dPr>
                          <m:ctrlP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</m:oMath>
                  </m:oMathPara>
                </a14:m>
                <a:endParaRPr lang="en-US" sz="1800" dirty="0">
                  <a:solidFill>
                    <a:schemeClr val="accent6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𝜇</m:t>
                      </m:r>
                      <m:r>
                        <a:rPr lang="en-US" sz="18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Sup>
                        <m:sSubSupPr>
                          <m:ctrlP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  <m:sup>
                          <m: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US" sz="1800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CD630704-2978-0694-42C4-862C94D8A9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4104" y="1307431"/>
                <a:ext cx="723724" cy="646331"/>
              </a:xfrm>
              <a:prstGeom prst="rect">
                <a:avLst/>
              </a:prstGeom>
              <a:blipFill>
                <a:blip r:embed="rId10"/>
                <a:stretch>
                  <a:fillRect b="-3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055D6F7D-5716-2FD3-5F7F-E0C427CD566F}"/>
                  </a:ext>
                </a:extLst>
              </p:cNvPr>
              <p:cNvSpPr txBox="1"/>
              <p:nvPr/>
            </p:nvSpPr>
            <p:spPr>
              <a:xfrm>
                <a:off x="6420529" y="1801676"/>
                <a:ext cx="7057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d>
                        <m:dPr>
                          <m:ctrlP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</m:oMath>
                  </m:oMathPara>
                </a14:m>
                <a:endParaRPr lang="en-US" sz="1800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055D6F7D-5716-2FD3-5F7F-E0C427CD56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0529" y="1801676"/>
                <a:ext cx="705770" cy="369332"/>
              </a:xfrm>
              <a:prstGeom prst="rect">
                <a:avLst/>
              </a:prstGeom>
              <a:blipFill>
                <a:blip r:embed="rId11"/>
                <a:stretch>
                  <a:fillRect b="-137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Group 2">
            <a:extLst>
              <a:ext uri="{FF2B5EF4-FFF2-40B4-BE49-F238E27FC236}">
                <a16:creationId xmlns:a16="http://schemas.microsoft.com/office/drawing/2014/main" id="{B62FDB19-70BC-152E-4386-BE2BE2BD4915}"/>
              </a:ext>
            </a:extLst>
          </p:cNvPr>
          <p:cNvGrpSpPr/>
          <p:nvPr/>
        </p:nvGrpSpPr>
        <p:grpSpPr>
          <a:xfrm>
            <a:off x="2491984" y="1822512"/>
            <a:ext cx="2271739" cy="524481"/>
            <a:chOff x="2656927" y="1494441"/>
            <a:chExt cx="1868874" cy="524481"/>
          </a:xfrm>
        </p:grpSpPr>
        <p:sp>
          <p:nvSpPr>
            <p:cNvPr id="8" name="Text Placeholder 2">
              <a:extLst>
                <a:ext uri="{FF2B5EF4-FFF2-40B4-BE49-F238E27FC236}">
                  <a16:creationId xmlns:a16="http://schemas.microsoft.com/office/drawing/2014/main" id="{2E755350-9512-F3B2-0914-8F28757E1BD3}"/>
                </a:ext>
              </a:extLst>
            </p:cNvPr>
            <p:cNvSpPr txBox="1">
              <a:spLocks/>
            </p:cNvSpPr>
            <p:nvPr/>
          </p:nvSpPr>
          <p:spPr>
            <a:xfrm>
              <a:off x="2656927" y="1548351"/>
              <a:ext cx="1868874" cy="3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1750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●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1pPr>
              <a:lvl2pPr marL="914400" marR="0" lvl="1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○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2pPr>
              <a:lvl3pPr marL="1371600" marR="0" lvl="2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■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3pPr>
              <a:lvl4pPr marL="1828800" marR="0" lvl="3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●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4pPr>
              <a:lvl5pPr marL="2286000" marR="0" lvl="4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○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5pPr>
              <a:lvl6pPr marL="2743200" marR="0" lvl="5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■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6pPr>
              <a:lvl7pPr marL="3200400" marR="0" lvl="6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●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7pPr>
              <a:lvl8pPr marL="3657600" marR="0" lvl="7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○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8pPr>
              <a:lvl9pPr marL="4114800" marR="0" lvl="8" indent="-3175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Nunito Light"/>
                <a:buChar char="■"/>
                <a:defRPr sz="1400" b="0" i="0" u="none" strike="noStrike" cap="none">
                  <a:solidFill>
                    <a:schemeClr val="lt1"/>
                  </a:solidFill>
                  <a:latin typeface="Gantari"/>
                  <a:ea typeface="Gantari"/>
                  <a:cs typeface="Gantari"/>
                  <a:sym typeface="Gantari"/>
                </a:defRPr>
              </a:lvl9pPr>
            </a:lstStyle>
            <a:p>
              <a:pPr marL="139700" indent="0">
                <a:buFont typeface="Nunito Light"/>
                <a:buNone/>
              </a:pPr>
              <a:r>
                <a:rPr lang="en-US" dirty="0">
                  <a:solidFill>
                    <a:srgbClr val="000000"/>
                  </a:solidFill>
                  <a:latin typeface="Karla" pitchFamily="2" charset="77"/>
                  <a:ea typeface="Arial"/>
                  <a:cs typeface="Arial"/>
                  <a:sym typeface="Arial"/>
                </a:rPr>
                <a:t>Second-Order Approx.</a:t>
              </a:r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16AED3F2-6B70-C81E-65B1-E4E56B324B25}"/>
                </a:ext>
              </a:extLst>
            </p:cNvPr>
            <p:cNvSpPr/>
            <p:nvPr/>
          </p:nvSpPr>
          <p:spPr>
            <a:xfrm>
              <a:off x="2752254" y="1494441"/>
              <a:ext cx="1629623" cy="524481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8016F83-CB09-0ED9-6E37-0094AD05ED72}"/>
              </a:ext>
            </a:extLst>
          </p:cNvPr>
          <p:cNvGrpSpPr/>
          <p:nvPr/>
        </p:nvGrpSpPr>
        <p:grpSpPr>
          <a:xfrm>
            <a:off x="633071" y="1850871"/>
            <a:ext cx="3567195" cy="1617686"/>
            <a:chOff x="633071" y="1850871"/>
            <a:chExt cx="3567195" cy="1617686"/>
          </a:xfrm>
        </p:grpSpPr>
        <p:sp>
          <p:nvSpPr>
            <p:cNvPr id="5" name="Right Arrow 4">
              <a:extLst>
                <a:ext uri="{FF2B5EF4-FFF2-40B4-BE49-F238E27FC236}">
                  <a16:creationId xmlns:a16="http://schemas.microsoft.com/office/drawing/2014/main" id="{B869D13D-79A5-3CEE-6281-FBBCF1CBD729}"/>
                </a:ext>
              </a:extLst>
            </p:cNvPr>
            <p:cNvSpPr/>
            <p:nvPr/>
          </p:nvSpPr>
          <p:spPr>
            <a:xfrm rot="5400000">
              <a:off x="2077166" y="2027413"/>
              <a:ext cx="679009" cy="325925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F111A9C2-426C-94F3-0455-C252160BE3A7}"/>
                    </a:ext>
                  </a:extLst>
                </p:cNvPr>
                <p:cNvSpPr txBox="1"/>
                <p:nvPr/>
              </p:nvSpPr>
              <p:spPr>
                <a:xfrm>
                  <a:off x="633071" y="2623710"/>
                  <a:ext cx="3567195" cy="84484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𝔼</m:t>
                        </m:r>
                        <m:r>
                          <a:rPr lang="en-US" sz="1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800"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US" sz="1800">
                                    <a:latin typeface="Cambria Math" panose="02040503050406030204" pitchFamily="18" charset="0"/>
                                  </a:rPr>
                                  <m:t>𝜃𝜖</m:t>
                                </m:r>
                                <m:r>
                                  <a:rPr lang="en-US" sz="1800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</m:sup>
                            </m:sSup>
                          </m:e>
                        </m:d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1+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𝑜</m:t>
                            </m:r>
                            <m:d>
                              <m:dPr>
                                <m:ctrlP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</m:num>
                          <m:den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𝜃</m:t>
                            </m:r>
                            <m:d>
                              <m:dPr>
                                <m:ctrlP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Sup>
                                      <m:sSubSupPr>
                                        <m:ctrlP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  <m:t>𝜎</m:t>
                                        </m:r>
                                      </m:e>
                                      <m:sub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sub>
                                      <m:sup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sSubSup>
                                      <m:sSubSupPr>
                                        <m:ctrlPr>
                                          <a:rPr lang="en-US" sz="18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1800" i="1">
                                            <a:latin typeface="Cambria Math" panose="02040503050406030204" pitchFamily="18" charset="0"/>
                                          </a:rPr>
                                          <m:t>𝜎</m:t>
                                        </m:r>
                                      </m:e>
                                      <m:sub>
                                        <m:r>
                                          <a:rPr lang="en-US" sz="1800" i="1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sub>
                                      <m:sup>
                                        <m:r>
                                          <a:rPr lang="en-US" sz="18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</m:num>
                                  <m:den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𝑜</m:t>
                            </m:r>
                            <m:d>
                              <m:dPr>
                                <m:ctrlP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d>
                          </m:den>
                        </m:f>
                      </m:oMath>
                    </m:oMathPara>
                  </a14:m>
                  <a:endParaRPr lang="en-US" sz="1800" dirty="0"/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F111A9C2-426C-94F3-0455-C252160BE3A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3071" y="2623710"/>
                  <a:ext cx="3567195" cy="844847"/>
                </a:xfrm>
                <a:prstGeom prst="rect">
                  <a:avLst/>
                </a:prstGeom>
                <a:blipFill>
                  <a:blip r:embed="rId12"/>
                  <a:stretch>
                    <a:fillRect b="-294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2EC3457-AEF2-D021-C591-04D6D7372D2A}"/>
              </a:ext>
            </a:extLst>
          </p:cNvPr>
          <p:cNvGrpSpPr/>
          <p:nvPr/>
        </p:nvGrpSpPr>
        <p:grpSpPr>
          <a:xfrm>
            <a:off x="851369" y="3580989"/>
            <a:ext cx="3130601" cy="1412121"/>
            <a:chOff x="851369" y="3580989"/>
            <a:chExt cx="3130601" cy="141212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064F6B76-3622-1C54-0800-6D77C17C4D7A}"/>
                    </a:ext>
                  </a:extLst>
                </p:cNvPr>
                <p:cNvSpPr txBox="1"/>
                <p:nvPr/>
              </p:nvSpPr>
              <p:spPr>
                <a:xfrm>
                  <a:off x="851369" y="4165383"/>
                  <a:ext cx="3130601" cy="82772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unc>
                          <m:func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limLow>
                              <m:limLowPr>
                                <m:ctrlPr>
                                  <a:rPr lang="en-US" sz="1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limLowPr>
                              <m:e>
                                <m:r>
                                  <m:rPr>
                                    <m:sty m:val="p"/>
                                  </m:rPr>
                                  <a:rPr lang="en-US" sz="18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lim</m:t>
                                </m:r>
                              </m:e>
                              <m:lim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𝜖</m:t>
                                </m:r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→0</m:t>
                                </m:r>
                              </m:lim>
                            </m:limLow>
                          </m:fName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𝔼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en-US" sz="1800">
                                        <a:latin typeface="Cambria Math" panose="02040503050406030204" pitchFamily="18" charset="0"/>
                                      </a:rPr>
                                      <m:t>𝜃𝜖</m:t>
                                    </m:r>
                                    <m:r>
                                      <a:rPr lang="en-US" sz="1800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</m:sup>
                                </m:sSup>
                              </m:e>
                            </m:d>
                          </m:e>
                        </m:func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𝜃</m:t>
                            </m:r>
                            <m:d>
                              <m:dPr>
                                <m:ctrlP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Sup>
                                      <m:sSubSupPr>
                                        <m:ctrlP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  <m:t>𝜎</m:t>
                                        </m:r>
                                      </m:e>
                                      <m:sub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sub>
                                      <m:sup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sSubSup>
                                      <m:sSubSupPr>
                                        <m:ctrlPr>
                                          <a:rPr lang="en-US" sz="18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1800" i="1">
                                            <a:latin typeface="Cambria Math" panose="02040503050406030204" pitchFamily="18" charset="0"/>
                                          </a:rPr>
                                          <m:t>𝜎</m:t>
                                        </m:r>
                                      </m:e>
                                      <m:sub>
                                        <m:r>
                                          <a:rPr lang="en-US" sz="1800" i="1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sub>
                                      <m:sup>
                                        <m:r>
                                          <a:rPr lang="en-US" sz="18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</m:num>
                                  <m:den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den>
                        </m:f>
                      </m:oMath>
                    </m:oMathPara>
                  </a14:m>
                  <a:endParaRPr lang="en-US" sz="1800" dirty="0"/>
                </a:p>
              </p:txBody>
            </p:sp>
          </mc:Choice>
          <mc:Fallback xmlns="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064F6B76-3622-1C54-0800-6D77C17C4D7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1369" y="4165383"/>
                  <a:ext cx="3130601" cy="827727"/>
                </a:xfrm>
                <a:prstGeom prst="rect">
                  <a:avLst/>
                </a:prstGeom>
                <a:blipFill>
                  <a:blip r:embed="rId13"/>
                  <a:stretch>
                    <a:fillRect l="-1215" t="-2985" b="-149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7" name="Right Arrow 26">
              <a:extLst>
                <a:ext uri="{FF2B5EF4-FFF2-40B4-BE49-F238E27FC236}">
                  <a16:creationId xmlns:a16="http://schemas.microsoft.com/office/drawing/2014/main" id="{4B7FF0CC-FA69-1E6D-4205-CA172AC8185E}"/>
                </a:ext>
              </a:extLst>
            </p:cNvPr>
            <p:cNvSpPr/>
            <p:nvPr/>
          </p:nvSpPr>
          <p:spPr>
            <a:xfrm rot="5400000">
              <a:off x="2077166" y="3757531"/>
              <a:ext cx="679009" cy="325925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807159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5B31C25-83C5-351F-C9B5-F9AAE04B7E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420" b="23733"/>
          <a:stretch/>
        </p:blipFill>
        <p:spPr>
          <a:xfrm>
            <a:off x="2185417" y="45534"/>
            <a:ext cx="5022212" cy="505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481956"/>
      </p:ext>
    </p:extLst>
  </p:cSld>
  <p:clrMapOvr>
    <a:masterClrMapping/>
  </p:clrMapOvr>
</p:sld>
</file>

<file path=ppt/theme/theme1.xml><?xml version="1.0" encoding="utf-8"?>
<a:theme xmlns:a="http://schemas.openxmlformats.org/drawingml/2006/main" name="Multiple Intelligences Theory Lesson by Slidesgo">
  <a:themeElements>
    <a:clrScheme name="Simple Light">
      <a:dk1>
        <a:srgbClr val="F8F3EC"/>
      </a:dk1>
      <a:lt1>
        <a:srgbClr val="374990"/>
      </a:lt1>
      <a:dk2>
        <a:srgbClr val="96C6F6"/>
      </a:dk2>
      <a:lt2>
        <a:srgbClr val="FFFFFF"/>
      </a:lt2>
      <a:accent1>
        <a:srgbClr val="FBC775"/>
      </a:accent1>
      <a:accent2>
        <a:srgbClr val="ED7B61"/>
      </a:accent2>
      <a:accent3>
        <a:srgbClr val="F994B4"/>
      </a:accent3>
      <a:accent4>
        <a:srgbClr val="BBA2ED"/>
      </a:accent4>
      <a:accent5>
        <a:srgbClr val="94E0D1"/>
      </a:accent5>
      <a:accent6>
        <a:srgbClr val="2C2C2C"/>
      </a:accent6>
      <a:hlink>
        <a:srgbClr val="37499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49664</TotalTime>
  <Words>1302</Words>
  <Application>Microsoft Macintosh PowerPoint</Application>
  <PresentationFormat>On-screen Show (16:9)</PresentationFormat>
  <Paragraphs>297</Paragraphs>
  <Slides>20</Slides>
  <Notes>4</Notes>
  <HiddenSlides>4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Arial</vt:lpstr>
      <vt:lpstr>Cambria Math</vt:lpstr>
      <vt:lpstr>Gantari</vt:lpstr>
      <vt:lpstr>Glacial Indifference</vt:lpstr>
      <vt:lpstr>Instrument Sans</vt:lpstr>
      <vt:lpstr>Karla</vt:lpstr>
      <vt:lpstr>Montserrat SemiBold</vt:lpstr>
      <vt:lpstr>Nunito Light</vt:lpstr>
      <vt:lpstr>Public Sans Bold</vt:lpstr>
      <vt:lpstr>Times New Roman</vt:lpstr>
      <vt:lpstr>Multiple Intelligences Theory Lesson by Slidesgo</vt:lpstr>
      <vt:lpstr>Transform Method for Stochastic Processing and Matching Networks</vt:lpstr>
      <vt:lpstr>PowerPoint Presentation</vt:lpstr>
      <vt:lpstr>Geo/Geo/1 Queue  (M/M/1 in discrete time)</vt:lpstr>
      <vt:lpstr>PowerPoint Presentation</vt:lpstr>
      <vt:lpstr>Alternative Proof</vt:lpstr>
      <vt:lpstr>PowerPoint Presentation</vt:lpstr>
      <vt:lpstr>G/G/1 Queue: Transform Method</vt:lpstr>
      <vt:lpstr>G/G/1 Queue: Transform Method</vt:lpstr>
      <vt:lpstr>PowerPoint Presentation</vt:lpstr>
      <vt:lpstr>Transform Method: Steps</vt:lpstr>
      <vt:lpstr>Step 0: Choice of the Transform</vt:lpstr>
      <vt:lpstr>PowerPoint Presentation</vt:lpstr>
      <vt:lpstr>PowerPoint Presentation</vt:lpstr>
      <vt:lpstr>Other Methods: Diffusion Limits</vt:lpstr>
      <vt:lpstr>Other Direct Methods</vt:lpstr>
      <vt:lpstr>Other Direct Methods</vt:lpstr>
      <vt:lpstr>Other Methods</vt:lpstr>
      <vt:lpstr>PowerPoint Presentation</vt:lpstr>
      <vt:lpstr>Variants of Transform-based Methods</vt:lpstr>
      <vt:lpstr>Related 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Multiple Intelligences Theory Lesson</dc:title>
  <dc:subject/>
  <dc:creator/>
  <cp:keywords/>
  <dc:description/>
  <cp:lastModifiedBy>Varma, Sushil M</cp:lastModifiedBy>
  <cp:revision>97</cp:revision>
  <dcterms:modified xsi:type="dcterms:W3CDTF">2024-06-09T22:52:04Z</dcterms:modified>
  <cp:category/>
</cp:coreProperties>
</file>