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  <p:sldMasterId id="2147483663" r:id="rId2"/>
    <p:sldMasterId id="2147483676" r:id="rId3"/>
  </p:sldMasterIdLst>
  <p:notesMasterIdLst>
    <p:notesMasterId r:id="rId35"/>
  </p:notesMasterIdLst>
  <p:handoutMasterIdLst>
    <p:handoutMasterId r:id="rId36"/>
  </p:handoutMasterIdLst>
  <p:sldIdLst>
    <p:sldId id="528" r:id="rId4"/>
    <p:sldId id="257" r:id="rId5"/>
    <p:sldId id="529" r:id="rId6"/>
    <p:sldId id="452" r:id="rId7"/>
    <p:sldId id="453" r:id="rId8"/>
    <p:sldId id="454" r:id="rId9"/>
    <p:sldId id="519" r:id="rId10"/>
    <p:sldId id="485" r:id="rId11"/>
    <p:sldId id="562" r:id="rId12"/>
    <p:sldId id="484" r:id="rId13"/>
    <p:sldId id="523" r:id="rId14"/>
    <p:sldId id="550" r:id="rId15"/>
    <p:sldId id="538" r:id="rId16"/>
    <p:sldId id="536" r:id="rId17"/>
    <p:sldId id="322" r:id="rId18"/>
    <p:sldId id="540" r:id="rId19"/>
    <p:sldId id="541" r:id="rId20"/>
    <p:sldId id="553" r:id="rId21"/>
    <p:sldId id="268" r:id="rId22"/>
    <p:sldId id="560" r:id="rId23"/>
    <p:sldId id="557" r:id="rId24"/>
    <p:sldId id="542" r:id="rId25"/>
    <p:sldId id="561" r:id="rId26"/>
    <p:sldId id="543" r:id="rId27"/>
    <p:sldId id="321" r:id="rId28"/>
    <p:sldId id="559" r:id="rId29"/>
    <p:sldId id="544" r:id="rId30"/>
    <p:sldId id="545" r:id="rId31"/>
    <p:sldId id="546" r:id="rId32"/>
    <p:sldId id="339" r:id="rId33"/>
    <p:sldId id="606" r:id="rId34"/>
  </p:sldIdLst>
  <p:sldSz cx="18288000" cy="10287000"/>
  <p:notesSz cx="6858000" cy="9144000"/>
  <p:embeddedFontLst>
    <p:embeddedFont>
      <p:font typeface="Cambria Math" panose="02040503050406030204" pitchFamily="18" charset="0"/>
      <p:regular r:id="rId37"/>
    </p:embeddedFont>
    <p:embeddedFont>
      <p:font typeface="Glacial Indifference" pitchFamily="2" charset="0"/>
      <p:regular r:id="rId38"/>
    </p:embeddedFont>
    <p:embeddedFont>
      <p:font typeface="Glacial Indifference Bold" pitchFamily="2" charset="0"/>
      <p:regular r:id="rId39"/>
      <p:bold r:id="rId40"/>
    </p:embeddedFont>
    <p:embeddedFont>
      <p:font typeface="Karla" pitchFamily="2" charset="77"/>
      <p:regular r:id="rId41"/>
      <p:bold r:id="rId42"/>
    </p:embeddedFont>
    <p:embeddedFont>
      <p:font typeface="Montserrat" pitchFamily="2" charset="77"/>
      <p:regular r:id="rId43"/>
      <p:bold r:id="rId44"/>
      <p:italic r:id="rId45"/>
      <p:boldItalic r:id="rId46"/>
    </p:embeddedFont>
    <p:embeddedFont>
      <p:font typeface="Montserrat Black" pitchFamily="2" charset="77"/>
      <p:bold r:id="rId47"/>
      <p:italic r:id="rId48"/>
      <p:boldItalic r:id="rId49"/>
    </p:embeddedFont>
    <p:embeddedFont>
      <p:font typeface="Montserrat Medium" pitchFamily="2" charset="77"/>
      <p:regular r:id="rId50"/>
      <p:italic r:id="rId51"/>
    </p:embeddedFont>
    <p:embeddedFont>
      <p:font typeface="Montserrat SemiBold" pitchFamily="2" charset="77"/>
      <p:regular r:id="rId52"/>
      <p:bold r:id="rId53"/>
      <p:italic r:id="rId54"/>
      <p:boldItalic r:id="rId55"/>
    </p:embeddedFont>
    <p:embeddedFont>
      <p:font typeface="Nunito Light" panose="020F0302020204030204" pitchFamily="34" charset="0"/>
      <p:regular r:id="rId56"/>
      <p:italic r:id="rId57"/>
    </p:embeddedFont>
    <p:embeddedFont>
      <p:font typeface="Playfair Display" pitchFamily="2" charset="77"/>
      <p:regular r:id="rId58"/>
      <p:bold r:id="rId59"/>
      <p:italic r:id="rId60"/>
      <p:boldItalic r:id="rId61"/>
    </p:embeddedFont>
    <p:embeddedFont>
      <p:font typeface="Public Sans" pitchFamily="2" charset="77"/>
      <p:regular r:id="rId62"/>
    </p:embeddedFont>
    <p:embeddedFont>
      <p:font typeface="Public Sans Bold" pitchFamily="2" charset="77"/>
      <p:regular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D1C950D-27E2-6D4A-B18F-C0ACEB923961}">
          <p14:sldIdLst>
            <p14:sldId id="528"/>
            <p14:sldId id="257"/>
            <p14:sldId id="529"/>
            <p14:sldId id="452"/>
            <p14:sldId id="453"/>
            <p14:sldId id="454"/>
            <p14:sldId id="519"/>
            <p14:sldId id="485"/>
            <p14:sldId id="562"/>
            <p14:sldId id="484"/>
            <p14:sldId id="523"/>
            <p14:sldId id="550"/>
            <p14:sldId id="538"/>
            <p14:sldId id="536"/>
            <p14:sldId id="322"/>
            <p14:sldId id="540"/>
            <p14:sldId id="541"/>
            <p14:sldId id="553"/>
            <p14:sldId id="268"/>
            <p14:sldId id="560"/>
            <p14:sldId id="557"/>
            <p14:sldId id="542"/>
            <p14:sldId id="561"/>
            <p14:sldId id="543"/>
            <p14:sldId id="321"/>
            <p14:sldId id="559"/>
            <p14:sldId id="544"/>
            <p14:sldId id="545"/>
            <p14:sldId id="546"/>
            <p14:sldId id="339"/>
            <p14:sldId id="6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37FF"/>
    <a:srgbClr val="FF9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93" autoAdjust="0"/>
    <p:restoredTop sz="93732" autoAdjust="0"/>
  </p:normalViewPr>
  <p:slideViewPr>
    <p:cSldViewPr>
      <p:cViewPr varScale="1">
        <p:scale>
          <a:sx n="72" d="100"/>
          <a:sy n="72" d="100"/>
        </p:scale>
        <p:origin x="24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font" Target="fonts/font19.fntdata"/><Relationship Id="rId63" Type="http://schemas.openxmlformats.org/officeDocument/2006/relationships/font" Target="fonts/font27.fntdata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schemas.openxmlformats.org/officeDocument/2006/relationships/font" Target="fonts/font22.fntdata"/><Relationship Id="rId66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font" Target="fonts/font25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font" Target="fonts/font20.fntdata"/><Relationship Id="rId64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59" Type="http://schemas.openxmlformats.org/officeDocument/2006/relationships/font" Target="fonts/font23.fntdata"/><Relationship Id="rId6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font" Target="fonts/font5.fntdata"/><Relationship Id="rId54" Type="http://schemas.openxmlformats.org/officeDocument/2006/relationships/font" Target="fonts/font18.fntdata"/><Relationship Id="rId62" Type="http://schemas.openxmlformats.org/officeDocument/2006/relationships/font" Target="fonts/font2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Relationship Id="rId57" Type="http://schemas.openxmlformats.org/officeDocument/2006/relationships/font" Target="fonts/font21.fntdata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60" Type="http://schemas.openxmlformats.org/officeDocument/2006/relationships/font" Target="fonts/font24.fntdata"/><Relationship Id="rId6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7E5369-A334-C307-6C71-A153C00BE4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33D313-F380-CAF0-2777-4D45B9C4E0A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A1494-985B-EF49-A6E8-4831AD484507}" type="datetimeFigureOut">
              <a:rPr lang="en-US" smtClean="0"/>
              <a:t>6/10/24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34A375-AD8C-1441-F06B-5CEE5D3C9D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75209D-AA62-1BC8-7D91-859148135D7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ABF0F-CB63-914C-88C8-4D53EA5169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3832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75AD8-AA84-BD4F-A46F-3792BB8F0F87}" type="datetimeFigureOut">
              <a:rPr lang="en-US" smtClean="0"/>
              <a:t>6/10/24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5661A-47BB-8445-9988-06A5485F9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326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949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338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434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084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0379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931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259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869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2955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720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54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0913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01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81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350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238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01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820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36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600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799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4BFC6E82-D526-7F44-B0DB-111580348C65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BCBBBA4-CF11-C74F-8C3C-D950399C62F9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7D02809C-1131-8941-9B01-A755C782E037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88F91-C901-A32E-A458-1CBAF67B6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224A12-8542-EEF9-EC64-D49A2C5A02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6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853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FB096-20A7-EDD0-FBEC-35FCB3555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B59C4E-65D7-09F3-7719-7FD1FFBD34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099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3C114-3F7B-1C67-5A24-DA9BF51E9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E90D78-9414-9F55-2BDE-6C7CF7DB84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162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D09CE-7DA8-DC67-B380-9DA01E0F8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391614E-11EA-D1A3-0D6A-F6333F60FF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14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78C0E-E60A-029D-4154-726998007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E84D84-DCE7-5BB2-38AA-51734AD31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A8EFF-8670-F47C-0A93-F571E19CC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07943-1795-F64F-9D09-CBF33DB1E9B1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546B5-E1EA-0193-4348-63B9E3003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4B54C-0478-3AA9-F4C8-FC657369E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067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35548-700D-1BBD-E1C9-465064E32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315DAF-8543-183E-9595-8B86C8ACB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E25D4E-526F-D0C7-A13F-81F44A9CE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15BAA-47FD-D448-A872-96E4DE94749B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101DF8-CBAD-7FD5-325C-CCDF31054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01CC8-6BDB-67E6-89E4-5159E4659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3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5BA38-FB51-2670-2F37-8109C6BF5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F250B-9AFF-6AA9-F723-E5DD0C6040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6F123D-2B6E-2CFA-607F-B2B5925CE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39F6C-D7CF-4347-99C9-87081770A936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2095D-8241-3634-4C50-69E8728D8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E3A36-41FF-CB1D-4A93-38CE6EDE7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500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17267-6446-4A44-49E1-B6A1E4D65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811243-AF32-04FB-2AAA-6A69FB378C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8DACDE-6D02-CBE8-7480-FBD21AC9D6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E3A7A2-3A07-72A5-215A-72A0DAAF1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DBD7-FED5-BE40-B79C-7117A92ACEDF}" type="datetime1">
              <a:rPr lang="en-US" smtClean="0"/>
              <a:t>6/10/24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177FC-4560-3A95-8234-047D999F7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DD0D64-EC50-DAC7-9ED0-A0E4C44F2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31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106E247-606E-9348-AF23-4F4DA68659B8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DED22-FDBD-988D-63D3-BB0B8895C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8FA2D4-1B37-FAB1-EAC2-2BE0AC90D1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2A4E7F-EF84-D28E-5819-39FCC9AE9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E38D62-2E14-9C3E-4363-E5A2AA01F8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2316F3-44FD-E56F-9EE2-029CD2F781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6ABA1B-22BF-07D6-527B-B275982DA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8FC30-9825-EC4D-963A-8A5F2C8ADAA6}" type="datetime1">
              <a:rPr lang="en-US" smtClean="0"/>
              <a:t>6/10/24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6DC78F-B78E-3B14-EA98-3EAC16F77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7D93A2-8C9E-47A4-0801-60A650E6F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818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CE33E-6D7A-1A8D-6CC8-08FD6FA5D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339086-0C51-6731-38E0-D01CAA27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B8E37-6068-3643-8692-B1049BE3563E}" type="datetime1">
              <a:rPr lang="en-US" smtClean="0"/>
              <a:t>6/10/24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02DC-4E95-B4E1-A3A2-0B4D0D21F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6299E5-F23F-288F-7AAC-35C906536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C37A68-B0FB-7336-6943-A1A0FABAE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DA612-1C52-E241-BB95-AB3BE18A44D3}" type="datetime1">
              <a:rPr lang="en-US" smtClean="0"/>
              <a:t>6/10/24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4CF687-460C-47DA-7243-872B84276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801880-8F4E-488C-BD6D-7625AFC7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484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E117C-BC68-1A6E-EEF1-380E40DFA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40232F-798F-36A1-2043-75C5CDCA1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74023D-7CB1-C383-2E0A-1F00783CEF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F08954-B178-6DC4-E3D1-FCD552045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2E966-F3A1-DC4A-800D-439CA0E827C5}" type="datetime1">
              <a:rPr lang="en-US" smtClean="0"/>
              <a:t>6/10/24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43BE46-8251-1521-B13C-B8D80EB8A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06E3FE-F497-6731-43F2-597DC5A8C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7190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C735B-6777-AE02-F6BD-24CBAB655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F113FE-BCA7-57E7-09C6-BACA16DD02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751F11-29BB-B1D4-25EF-E1145A986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F22488-D933-9AFD-6BB1-3A479F12C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43387-7567-1143-A0D7-42C3EBEA71AE}" type="datetime1">
              <a:rPr lang="en-US" smtClean="0"/>
              <a:t>6/10/24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82D18C-7E9A-6527-118C-909B77B98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9A62F3-2927-20E4-685C-9983EC5CA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7114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EFE5C-F62F-2362-016D-2DE63C178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2C6845-8F4C-653C-FF5A-B2896C91CE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4B559B-E6C6-0538-9246-E6FE2DDED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01CBD-4E52-D24B-9F09-B2ADD1B16DED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D5BF1-9F48-CF67-CE52-27AFA90E2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7FFBB6-A912-164A-C6FA-6026CEEDF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755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42A8C0-78B2-7FD8-047A-5CA827BBCE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F84477-CE12-F989-2E2E-2EA5699B89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34840-D96B-8BAE-C736-5295311F6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4CD12-3F94-684D-840C-CCD723F827A7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E13C0-C6F5-113C-6C86-3FBD79050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FEE81-1F14-F989-C416-DFE5E0336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429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426450" y="1064250"/>
            <a:ext cx="9284400" cy="545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500"/>
              <a:buNone/>
              <a:defRPr sz="1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426450" y="6901350"/>
            <a:ext cx="4777200" cy="12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795028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1440000" y="2279102"/>
            <a:ext cx="15408000" cy="7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14400" lvl="0" indent="-6350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1828800" lvl="1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2743200" lvl="2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3657600" lvl="3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4572000" lvl="4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5486400" lvl="5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6400800" lvl="6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7315200" lvl="7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8229600" lvl="8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pic>
        <p:nvPicPr>
          <p:cNvPr id="2" name="Google Shape;18;p4">
            <a:extLst>
              <a:ext uri="{FF2B5EF4-FFF2-40B4-BE49-F238E27FC236}">
                <a16:creationId xmlns:a16="http://schemas.microsoft.com/office/drawing/2014/main" id="{537E3810-FE04-C08E-1067-6966FEB42126}"/>
              </a:ext>
            </a:extLst>
          </p:cNvPr>
          <p:cNvPicPr preferRelativeResize="0"/>
          <p:nvPr userDrawn="1"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04095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4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24"/>
          <p:cNvSpPr txBox="1">
            <a:spLocks noGrp="1"/>
          </p:cNvSpPr>
          <p:nvPr>
            <p:ph type="title" hasCustomPrompt="1"/>
          </p:nvPr>
        </p:nvSpPr>
        <p:spPr>
          <a:xfrm>
            <a:off x="2651300" y="3924300"/>
            <a:ext cx="2797800" cy="81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2" name="Google Shape;292;p24"/>
          <p:cNvSpPr txBox="1">
            <a:spLocks noGrp="1"/>
          </p:cNvSpPr>
          <p:nvPr>
            <p:ph type="subTitle" idx="1"/>
          </p:nvPr>
        </p:nvSpPr>
        <p:spPr>
          <a:xfrm>
            <a:off x="1877000" y="7258350"/>
            <a:ext cx="4346400" cy="17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9pPr>
          </a:lstStyle>
          <a:p>
            <a:endParaRPr/>
          </a:p>
        </p:txBody>
      </p:sp>
      <p:sp>
        <p:nvSpPr>
          <p:cNvPr id="293" name="Google Shape;293;p24"/>
          <p:cNvSpPr txBox="1">
            <a:spLocks noGrp="1"/>
          </p:cNvSpPr>
          <p:nvPr>
            <p:ph type="subTitle" idx="2"/>
          </p:nvPr>
        </p:nvSpPr>
        <p:spPr>
          <a:xfrm>
            <a:off x="1877000" y="6264300"/>
            <a:ext cx="4346400" cy="101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294" name="Google Shape;294;p24"/>
          <p:cNvSpPr txBox="1">
            <a:spLocks noGrp="1"/>
          </p:cNvSpPr>
          <p:nvPr>
            <p:ph type="title" idx="3" hasCustomPrompt="1"/>
          </p:nvPr>
        </p:nvSpPr>
        <p:spPr>
          <a:xfrm>
            <a:off x="7746200" y="7255300"/>
            <a:ext cx="2795400" cy="81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5" name="Google Shape;295;p24"/>
          <p:cNvSpPr txBox="1">
            <a:spLocks noGrp="1"/>
          </p:cNvSpPr>
          <p:nvPr>
            <p:ph type="subTitle" idx="4"/>
          </p:nvPr>
        </p:nvSpPr>
        <p:spPr>
          <a:xfrm>
            <a:off x="6970800" y="3946426"/>
            <a:ext cx="4346400" cy="17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9pPr>
          </a:lstStyle>
          <a:p>
            <a:endParaRPr/>
          </a:p>
        </p:txBody>
      </p:sp>
      <p:sp>
        <p:nvSpPr>
          <p:cNvPr id="296" name="Google Shape;296;p24"/>
          <p:cNvSpPr txBox="1">
            <a:spLocks noGrp="1"/>
          </p:cNvSpPr>
          <p:nvPr>
            <p:ph type="subTitle" idx="5"/>
          </p:nvPr>
        </p:nvSpPr>
        <p:spPr>
          <a:xfrm>
            <a:off x="6970800" y="2952376"/>
            <a:ext cx="4346400" cy="101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297" name="Google Shape;297;p24"/>
          <p:cNvSpPr txBox="1">
            <a:spLocks noGrp="1"/>
          </p:cNvSpPr>
          <p:nvPr>
            <p:ph type="title" idx="6" hasCustomPrompt="1"/>
          </p:nvPr>
        </p:nvSpPr>
        <p:spPr>
          <a:xfrm>
            <a:off x="12835350" y="3924300"/>
            <a:ext cx="2795400" cy="81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8" name="Google Shape;298;p24"/>
          <p:cNvSpPr txBox="1">
            <a:spLocks noGrp="1"/>
          </p:cNvSpPr>
          <p:nvPr>
            <p:ph type="subTitle" idx="7"/>
          </p:nvPr>
        </p:nvSpPr>
        <p:spPr>
          <a:xfrm>
            <a:off x="12064600" y="7258350"/>
            <a:ext cx="4346400" cy="17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9pPr>
          </a:lstStyle>
          <a:p>
            <a:endParaRPr/>
          </a:p>
        </p:txBody>
      </p:sp>
      <p:sp>
        <p:nvSpPr>
          <p:cNvPr id="299" name="Google Shape;299;p24"/>
          <p:cNvSpPr txBox="1">
            <a:spLocks noGrp="1"/>
          </p:cNvSpPr>
          <p:nvPr>
            <p:ph type="subTitle" idx="8"/>
          </p:nvPr>
        </p:nvSpPr>
        <p:spPr>
          <a:xfrm>
            <a:off x="12064600" y="6264300"/>
            <a:ext cx="4346400" cy="101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300" name="Google Shape;300;p24"/>
          <p:cNvSpPr txBox="1">
            <a:spLocks noGrp="1"/>
          </p:cNvSpPr>
          <p:nvPr>
            <p:ph type="title" idx="9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24"/>
          <p:cNvGrpSpPr/>
          <p:nvPr/>
        </p:nvGrpSpPr>
        <p:grpSpPr>
          <a:xfrm>
            <a:off x="233950" y="8760400"/>
            <a:ext cx="1087156" cy="895184"/>
            <a:chOff x="84450" y="4640550"/>
            <a:chExt cx="543578" cy="447592"/>
          </a:xfrm>
        </p:grpSpPr>
        <p:sp>
          <p:nvSpPr>
            <p:cNvPr id="302" name="Google Shape;302;p24"/>
            <p:cNvSpPr/>
            <p:nvPr/>
          </p:nvSpPr>
          <p:spPr>
            <a:xfrm>
              <a:off x="84450" y="4641160"/>
              <a:ext cx="453925" cy="446982"/>
            </a:xfrm>
            <a:custGeom>
              <a:avLst/>
              <a:gdLst/>
              <a:ahLst/>
              <a:cxnLst/>
              <a:rect l="l" t="t" r="r" b="b"/>
              <a:pathLst>
                <a:path w="9676" h="9528" extrusionOk="0">
                  <a:moveTo>
                    <a:pt x="3919" y="0"/>
                  </a:moveTo>
                  <a:cubicBezTo>
                    <a:pt x="3904" y="0"/>
                    <a:pt x="3889" y="9"/>
                    <a:pt x="3880" y="28"/>
                  </a:cubicBezTo>
                  <a:cubicBezTo>
                    <a:pt x="3711" y="384"/>
                    <a:pt x="3654" y="799"/>
                    <a:pt x="3571" y="1183"/>
                  </a:cubicBezTo>
                  <a:cubicBezTo>
                    <a:pt x="3484" y="1581"/>
                    <a:pt x="3391" y="1978"/>
                    <a:pt x="3317" y="2378"/>
                  </a:cubicBezTo>
                  <a:cubicBezTo>
                    <a:pt x="2981" y="1881"/>
                    <a:pt x="2417" y="1623"/>
                    <a:pt x="1866" y="1623"/>
                  </a:cubicBezTo>
                  <a:cubicBezTo>
                    <a:pt x="1248" y="1623"/>
                    <a:pt x="648" y="1948"/>
                    <a:pt x="404" y="2626"/>
                  </a:cubicBezTo>
                  <a:cubicBezTo>
                    <a:pt x="0" y="3752"/>
                    <a:pt x="973" y="4612"/>
                    <a:pt x="1994" y="4612"/>
                  </a:cubicBezTo>
                  <a:cubicBezTo>
                    <a:pt x="2199" y="4612"/>
                    <a:pt x="2406" y="4577"/>
                    <a:pt x="2603" y="4504"/>
                  </a:cubicBezTo>
                  <a:lnTo>
                    <a:pt x="2603" y="4504"/>
                  </a:lnTo>
                  <a:cubicBezTo>
                    <a:pt x="2371" y="4981"/>
                    <a:pt x="2156" y="5466"/>
                    <a:pt x="1941" y="5953"/>
                  </a:cubicBezTo>
                  <a:cubicBezTo>
                    <a:pt x="1846" y="6166"/>
                    <a:pt x="1484" y="6662"/>
                    <a:pt x="1590" y="6908"/>
                  </a:cubicBezTo>
                  <a:cubicBezTo>
                    <a:pt x="1689" y="7136"/>
                    <a:pt x="2243" y="7213"/>
                    <a:pt x="2448" y="7287"/>
                  </a:cubicBezTo>
                  <a:cubicBezTo>
                    <a:pt x="3030" y="7499"/>
                    <a:pt x="3611" y="7718"/>
                    <a:pt x="4198" y="7918"/>
                  </a:cubicBezTo>
                  <a:cubicBezTo>
                    <a:pt x="4211" y="7922"/>
                    <a:pt x="4223" y="7924"/>
                    <a:pt x="4235" y="7924"/>
                  </a:cubicBezTo>
                  <a:cubicBezTo>
                    <a:pt x="4339" y="7924"/>
                    <a:pt x="4388" y="7766"/>
                    <a:pt x="4275" y="7723"/>
                  </a:cubicBezTo>
                  <a:cubicBezTo>
                    <a:pt x="4274" y="7723"/>
                    <a:pt x="4271" y="7722"/>
                    <a:pt x="4270" y="7722"/>
                  </a:cubicBezTo>
                  <a:cubicBezTo>
                    <a:pt x="4270" y="7716"/>
                    <a:pt x="4268" y="7709"/>
                    <a:pt x="4265" y="7705"/>
                  </a:cubicBezTo>
                  <a:cubicBezTo>
                    <a:pt x="3736" y="6773"/>
                    <a:pt x="4323" y="5613"/>
                    <a:pt x="5357" y="5613"/>
                  </a:cubicBezTo>
                  <a:cubicBezTo>
                    <a:pt x="5458" y="5613"/>
                    <a:pt x="5565" y="5625"/>
                    <a:pt x="5674" y="5648"/>
                  </a:cubicBezTo>
                  <a:cubicBezTo>
                    <a:pt x="6958" y="5926"/>
                    <a:pt x="7161" y="7428"/>
                    <a:pt x="6407" y="8341"/>
                  </a:cubicBezTo>
                  <a:cubicBezTo>
                    <a:pt x="6385" y="8368"/>
                    <a:pt x="6379" y="8394"/>
                    <a:pt x="6384" y="8420"/>
                  </a:cubicBezTo>
                  <a:cubicBezTo>
                    <a:pt x="6378" y="8417"/>
                    <a:pt x="6370" y="8415"/>
                    <a:pt x="6362" y="8412"/>
                  </a:cubicBezTo>
                  <a:cubicBezTo>
                    <a:pt x="6352" y="8408"/>
                    <a:pt x="6343" y="8407"/>
                    <a:pt x="6334" y="8407"/>
                  </a:cubicBezTo>
                  <a:cubicBezTo>
                    <a:pt x="6255" y="8407"/>
                    <a:pt x="6220" y="8523"/>
                    <a:pt x="6305" y="8562"/>
                  </a:cubicBezTo>
                  <a:cubicBezTo>
                    <a:pt x="6928" y="8849"/>
                    <a:pt x="7573" y="9088"/>
                    <a:pt x="8209" y="9340"/>
                  </a:cubicBezTo>
                  <a:cubicBezTo>
                    <a:pt x="8398" y="9415"/>
                    <a:pt x="8594" y="9528"/>
                    <a:pt x="8775" y="9528"/>
                  </a:cubicBezTo>
                  <a:cubicBezTo>
                    <a:pt x="8834" y="9528"/>
                    <a:pt x="8891" y="9516"/>
                    <a:pt x="8946" y="9487"/>
                  </a:cubicBezTo>
                  <a:cubicBezTo>
                    <a:pt x="8955" y="9491"/>
                    <a:pt x="8965" y="9493"/>
                    <a:pt x="8975" y="9493"/>
                  </a:cubicBezTo>
                  <a:cubicBezTo>
                    <a:pt x="9001" y="9493"/>
                    <a:pt x="9025" y="9480"/>
                    <a:pt x="9034" y="9451"/>
                  </a:cubicBezTo>
                  <a:cubicBezTo>
                    <a:pt x="9038" y="9439"/>
                    <a:pt x="9041" y="9426"/>
                    <a:pt x="9044" y="9414"/>
                  </a:cubicBezTo>
                  <a:cubicBezTo>
                    <a:pt x="9048" y="9409"/>
                    <a:pt x="9054" y="9407"/>
                    <a:pt x="9059" y="9400"/>
                  </a:cubicBezTo>
                  <a:cubicBezTo>
                    <a:pt x="9083" y="9374"/>
                    <a:pt x="9085" y="9342"/>
                    <a:pt x="9074" y="9315"/>
                  </a:cubicBezTo>
                  <a:cubicBezTo>
                    <a:pt x="9293" y="8607"/>
                    <a:pt x="9470" y="7890"/>
                    <a:pt x="9654" y="7170"/>
                  </a:cubicBezTo>
                  <a:cubicBezTo>
                    <a:pt x="9675" y="7086"/>
                    <a:pt x="9602" y="7024"/>
                    <a:pt x="9538" y="7024"/>
                  </a:cubicBezTo>
                  <a:cubicBezTo>
                    <a:pt x="9536" y="7024"/>
                    <a:pt x="9534" y="7024"/>
                    <a:pt x="9533" y="7024"/>
                  </a:cubicBezTo>
                  <a:cubicBezTo>
                    <a:pt x="9530" y="7021"/>
                    <a:pt x="9527" y="7017"/>
                    <a:pt x="9522" y="7017"/>
                  </a:cubicBezTo>
                  <a:cubicBezTo>
                    <a:pt x="9504" y="7014"/>
                    <a:pt x="9486" y="7011"/>
                    <a:pt x="9468" y="7007"/>
                  </a:cubicBezTo>
                  <a:lnTo>
                    <a:pt x="9448" y="7115"/>
                  </a:lnTo>
                  <a:cubicBezTo>
                    <a:pt x="9269" y="7823"/>
                    <a:pt x="9085" y="8530"/>
                    <a:pt x="8939" y="9246"/>
                  </a:cubicBezTo>
                  <a:cubicBezTo>
                    <a:pt x="8931" y="9250"/>
                    <a:pt x="8924" y="9253"/>
                    <a:pt x="8916" y="9259"/>
                  </a:cubicBezTo>
                  <a:cubicBezTo>
                    <a:pt x="8882" y="9287"/>
                    <a:pt x="8833" y="9299"/>
                    <a:pt x="8772" y="9299"/>
                  </a:cubicBezTo>
                  <a:cubicBezTo>
                    <a:pt x="8444" y="9299"/>
                    <a:pt x="7792" y="8945"/>
                    <a:pt x="7618" y="8878"/>
                  </a:cubicBezTo>
                  <a:cubicBezTo>
                    <a:pt x="7268" y="8742"/>
                    <a:pt x="6919" y="8605"/>
                    <a:pt x="6563" y="8480"/>
                  </a:cubicBezTo>
                  <a:cubicBezTo>
                    <a:pt x="6568" y="8476"/>
                    <a:pt x="6574" y="8473"/>
                    <a:pt x="6579" y="8467"/>
                  </a:cubicBezTo>
                  <a:cubicBezTo>
                    <a:pt x="7515" y="7404"/>
                    <a:pt x="7078" y="5605"/>
                    <a:pt x="5578" y="5407"/>
                  </a:cubicBezTo>
                  <a:cubicBezTo>
                    <a:pt x="5513" y="5398"/>
                    <a:pt x="5450" y="5394"/>
                    <a:pt x="5387" y="5394"/>
                  </a:cubicBezTo>
                  <a:cubicBezTo>
                    <a:pt x="4281" y="5394"/>
                    <a:pt x="3416" y="6666"/>
                    <a:pt x="4045" y="7638"/>
                  </a:cubicBezTo>
                  <a:cubicBezTo>
                    <a:pt x="3713" y="7512"/>
                    <a:pt x="3377" y="7392"/>
                    <a:pt x="3045" y="7271"/>
                  </a:cubicBezTo>
                  <a:cubicBezTo>
                    <a:pt x="2839" y="7196"/>
                    <a:pt x="2633" y="7121"/>
                    <a:pt x="2425" y="7047"/>
                  </a:cubicBezTo>
                  <a:cubicBezTo>
                    <a:pt x="2330" y="7012"/>
                    <a:pt x="1859" y="6891"/>
                    <a:pt x="1808" y="6795"/>
                  </a:cubicBezTo>
                  <a:cubicBezTo>
                    <a:pt x="1746" y="6674"/>
                    <a:pt x="2240" y="5804"/>
                    <a:pt x="2307" y="5648"/>
                  </a:cubicBezTo>
                  <a:cubicBezTo>
                    <a:pt x="2474" y="5264"/>
                    <a:pt x="2635" y="4880"/>
                    <a:pt x="2784" y="4491"/>
                  </a:cubicBezTo>
                  <a:cubicBezTo>
                    <a:pt x="2795" y="4466"/>
                    <a:pt x="2791" y="4443"/>
                    <a:pt x="2782" y="4427"/>
                  </a:cubicBezTo>
                  <a:cubicBezTo>
                    <a:pt x="2785" y="4423"/>
                    <a:pt x="2791" y="4421"/>
                    <a:pt x="2796" y="4418"/>
                  </a:cubicBezTo>
                  <a:cubicBezTo>
                    <a:pt x="2895" y="4369"/>
                    <a:pt x="2849" y="4238"/>
                    <a:pt x="2753" y="4238"/>
                  </a:cubicBezTo>
                  <a:cubicBezTo>
                    <a:pt x="2742" y="4238"/>
                    <a:pt x="2731" y="4240"/>
                    <a:pt x="2719" y="4243"/>
                  </a:cubicBezTo>
                  <a:cubicBezTo>
                    <a:pt x="2460" y="4328"/>
                    <a:pt x="2192" y="4382"/>
                    <a:pt x="1931" y="4382"/>
                  </a:cubicBezTo>
                  <a:cubicBezTo>
                    <a:pt x="1558" y="4382"/>
                    <a:pt x="1199" y="4273"/>
                    <a:pt x="896" y="3989"/>
                  </a:cubicBezTo>
                  <a:cubicBezTo>
                    <a:pt x="500" y="3620"/>
                    <a:pt x="438" y="3077"/>
                    <a:pt x="656" y="2591"/>
                  </a:cubicBezTo>
                  <a:cubicBezTo>
                    <a:pt x="894" y="2058"/>
                    <a:pt x="1330" y="1841"/>
                    <a:pt x="1795" y="1841"/>
                  </a:cubicBezTo>
                  <a:cubicBezTo>
                    <a:pt x="2319" y="1841"/>
                    <a:pt x="2880" y="2116"/>
                    <a:pt x="3238" y="2527"/>
                  </a:cubicBezTo>
                  <a:cubicBezTo>
                    <a:pt x="3253" y="2546"/>
                    <a:pt x="3273" y="2554"/>
                    <a:pt x="3292" y="2555"/>
                  </a:cubicBezTo>
                  <a:cubicBezTo>
                    <a:pt x="3301" y="2605"/>
                    <a:pt x="3352" y="2636"/>
                    <a:pt x="3400" y="2636"/>
                  </a:cubicBezTo>
                  <a:cubicBezTo>
                    <a:pt x="3437" y="2636"/>
                    <a:pt x="3472" y="2617"/>
                    <a:pt x="3484" y="2573"/>
                  </a:cubicBezTo>
                  <a:cubicBezTo>
                    <a:pt x="3581" y="2184"/>
                    <a:pt x="3659" y="1790"/>
                    <a:pt x="3740" y="1397"/>
                  </a:cubicBezTo>
                  <a:cubicBezTo>
                    <a:pt x="3832" y="956"/>
                    <a:pt x="3972" y="498"/>
                    <a:pt x="3963" y="47"/>
                  </a:cubicBezTo>
                  <a:cubicBezTo>
                    <a:pt x="3962" y="41"/>
                    <a:pt x="3961" y="36"/>
                    <a:pt x="3961" y="31"/>
                  </a:cubicBezTo>
                  <a:cubicBezTo>
                    <a:pt x="3954" y="12"/>
                    <a:pt x="3937" y="0"/>
                    <a:pt x="39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3" name="Google Shape;303;p24"/>
            <p:cNvSpPr/>
            <p:nvPr/>
          </p:nvSpPr>
          <p:spPr>
            <a:xfrm>
              <a:off x="104857" y="4642755"/>
              <a:ext cx="508532" cy="434785"/>
            </a:xfrm>
            <a:custGeom>
              <a:avLst/>
              <a:gdLst/>
              <a:ahLst/>
              <a:cxnLst/>
              <a:rect l="l" t="t" r="r" b="b"/>
              <a:pathLst>
                <a:path w="10840" h="9268" extrusionOk="0">
                  <a:moveTo>
                    <a:pt x="3525" y="0"/>
                  </a:moveTo>
                  <a:cubicBezTo>
                    <a:pt x="3526" y="5"/>
                    <a:pt x="3527" y="10"/>
                    <a:pt x="3527" y="16"/>
                  </a:cubicBezTo>
                  <a:cubicBezTo>
                    <a:pt x="3536" y="467"/>
                    <a:pt x="3396" y="925"/>
                    <a:pt x="3304" y="1365"/>
                  </a:cubicBezTo>
                  <a:cubicBezTo>
                    <a:pt x="3223" y="1759"/>
                    <a:pt x="3145" y="2152"/>
                    <a:pt x="3048" y="2541"/>
                  </a:cubicBezTo>
                  <a:cubicBezTo>
                    <a:pt x="3036" y="2586"/>
                    <a:pt x="3001" y="2605"/>
                    <a:pt x="2963" y="2605"/>
                  </a:cubicBezTo>
                  <a:cubicBezTo>
                    <a:pt x="2915" y="2605"/>
                    <a:pt x="2864" y="2574"/>
                    <a:pt x="2856" y="2524"/>
                  </a:cubicBezTo>
                  <a:cubicBezTo>
                    <a:pt x="2837" y="2522"/>
                    <a:pt x="2817" y="2515"/>
                    <a:pt x="2802" y="2495"/>
                  </a:cubicBezTo>
                  <a:cubicBezTo>
                    <a:pt x="2443" y="2084"/>
                    <a:pt x="1882" y="1809"/>
                    <a:pt x="1359" y="1809"/>
                  </a:cubicBezTo>
                  <a:cubicBezTo>
                    <a:pt x="893" y="1809"/>
                    <a:pt x="458" y="2026"/>
                    <a:pt x="220" y="2559"/>
                  </a:cubicBezTo>
                  <a:cubicBezTo>
                    <a:pt x="1" y="3045"/>
                    <a:pt x="64" y="3589"/>
                    <a:pt x="460" y="3958"/>
                  </a:cubicBezTo>
                  <a:cubicBezTo>
                    <a:pt x="763" y="4241"/>
                    <a:pt x="1123" y="4349"/>
                    <a:pt x="1495" y="4349"/>
                  </a:cubicBezTo>
                  <a:cubicBezTo>
                    <a:pt x="1756" y="4349"/>
                    <a:pt x="2024" y="4296"/>
                    <a:pt x="2283" y="4213"/>
                  </a:cubicBezTo>
                  <a:cubicBezTo>
                    <a:pt x="2295" y="4209"/>
                    <a:pt x="2307" y="4207"/>
                    <a:pt x="2318" y="4207"/>
                  </a:cubicBezTo>
                  <a:cubicBezTo>
                    <a:pt x="2413" y="4207"/>
                    <a:pt x="2460" y="4336"/>
                    <a:pt x="2360" y="4387"/>
                  </a:cubicBezTo>
                  <a:cubicBezTo>
                    <a:pt x="2356" y="4389"/>
                    <a:pt x="2350" y="4393"/>
                    <a:pt x="2345" y="4395"/>
                  </a:cubicBezTo>
                  <a:cubicBezTo>
                    <a:pt x="2355" y="4412"/>
                    <a:pt x="2359" y="4435"/>
                    <a:pt x="2348" y="4459"/>
                  </a:cubicBezTo>
                  <a:cubicBezTo>
                    <a:pt x="2199" y="4849"/>
                    <a:pt x="2037" y="5232"/>
                    <a:pt x="1871" y="5616"/>
                  </a:cubicBezTo>
                  <a:cubicBezTo>
                    <a:pt x="1804" y="5772"/>
                    <a:pt x="1309" y="6641"/>
                    <a:pt x="1372" y="6763"/>
                  </a:cubicBezTo>
                  <a:cubicBezTo>
                    <a:pt x="1423" y="6860"/>
                    <a:pt x="1893" y="6980"/>
                    <a:pt x="1989" y="7015"/>
                  </a:cubicBezTo>
                  <a:cubicBezTo>
                    <a:pt x="2195" y="7089"/>
                    <a:pt x="2402" y="7165"/>
                    <a:pt x="2608" y="7240"/>
                  </a:cubicBezTo>
                  <a:cubicBezTo>
                    <a:pt x="2941" y="7361"/>
                    <a:pt x="3276" y="7481"/>
                    <a:pt x="3609" y="7606"/>
                  </a:cubicBezTo>
                  <a:cubicBezTo>
                    <a:pt x="2980" y="6633"/>
                    <a:pt x="3845" y="5362"/>
                    <a:pt x="4951" y="5362"/>
                  </a:cubicBezTo>
                  <a:cubicBezTo>
                    <a:pt x="5014" y="5362"/>
                    <a:pt x="5077" y="5366"/>
                    <a:pt x="5142" y="5375"/>
                  </a:cubicBezTo>
                  <a:cubicBezTo>
                    <a:pt x="6642" y="5572"/>
                    <a:pt x="7079" y="7371"/>
                    <a:pt x="6143" y="8435"/>
                  </a:cubicBezTo>
                  <a:cubicBezTo>
                    <a:pt x="6138" y="8440"/>
                    <a:pt x="6132" y="8444"/>
                    <a:pt x="6127" y="8449"/>
                  </a:cubicBezTo>
                  <a:cubicBezTo>
                    <a:pt x="6482" y="8572"/>
                    <a:pt x="6832" y="8711"/>
                    <a:pt x="7182" y="8846"/>
                  </a:cubicBezTo>
                  <a:cubicBezTo>
                    <a:pt x="7355" y="8914"/>
                    <a:pt x="8006" y="9268"/>
                    <a:pt x="8335" y="9268"/>
                  </a:cubicBezTo>
                  <a:cubicBezTo>
                    <a:pt x="8396" y="9268"/>
                    <a:pt x="8446" y="9256"/>
                    <a:pt x="8480" y="9227"/>
                  </a:cubicBezTo>
                  <a:cubicBezTo>
                    <a:pt x="8488" y="9221"/>
                    <a:pt x="8495" y="9218"/>
                    <a:pt x="8503" y="9215"/>
                  </a:cubicBezTo>
                  <a:cubicBezTo>
                    <a:pt x="8648" y="8499"/>
                    <a:pt x="8832" y="7790"/>
                    <a:pt x="9012" y="7084"/>
                  </a:cubicBezTo>
                  <a:lnTo>
                    <a:pt x="9012" y="7084"/>
                  </a:lnTo>
                  <a:cubicBezTo>
                    <a:pt x="8922" y="7111"/>
                    <a:pt x="8828" y="7123"/>
                    <a:pt x="8733" y="7123"/>
                  </a:cubicBezTo>
                  <a:cubicBezTo>
                    <a:pt x="8317" y="7123"/>
                    <a:pt x="7874" y="6889"/>
                    <a:pt x="7604" y="6615"/>
                  </a:cubicBezTo>
                  <a:cubicBezTo>
                    <a:pt x="7239" y="6248"/>
                    <a:pt x="7102" y="5726"/>
                    <a:pt x="7243" y="5227"/>
                  </a:cubicBezTo>
                  <a:cubicBezTo>
                    <a:pt x="7434" y="4548"/>
                    <a:pt x="7928" y="4250"/>
                    <a:pt x="8463" y="4250"/>
                  </a:cubicBezTo>
                  <a:cubicBezTo>
                    <a:pt x="8949" y="4250"/>
                    <a:pt x="9469" y="4497"/>
                    <a:pt x="9822" y="4928"/>
                  </a:cubicBezTo>
                  <a:cubicBezTo>
                    <a:pt x="9995" y="4094"/>
                    <a:pt x="10384" y="3308"/>
                    <a:pt x="10825" y="2584"/>
                  </a:cubicBezTo>
                  <a:cubicBezTo>
                    <a:pt x="10829" y="2576"/>
                    <a:pt x="10834" y="2572"/>
                    <a:pt x="10840" y="2567"/>
                  </a:cubicBezTo>
                  <a:cubicBezTo>
                    <a:pt x="9990" y="2259"/>
                    <a:pt x="9145" y="1920"/>
                    <a:pt x="8317" y="1558"/>
                  </a:cubicBezTo>
                  <a:lnTo>
                    <a:pt x="8317" y="1558"/>
                  </a:lnTo>
                  <a:cubicBezTo>
                    <a:pt x="8539" y="2172"/>
                    <a:pt x="8674" y="2885"/>
                    <a:pt x="8129" y="3367"/>
                  </a:cubicBezTo>
                  <a:cubicBezTo>
                    <a:pt x="7822" y="3638"/>
                    <a:pt x="7396" y="3768"/>
                    <a:pt x="6973" y="3768"/>
                  </a:cubicBezTo>
                  <a:cubicBezTo>
                    <a:pt x="6665" y="3768"/>
                    <a:pt x="6359" y="3699"/>
                    <a:pt x="6102" y="3566"/>
                  </a:cubicBezTo>
                  <a:cubicBezTo>
                    <a:pt x="5059" y="3023"/>
                    <a:pt x="4947" y="1306"/>
                    <a:pt x="6180" y="1008"/>
                  </a:cubicBezTo>
                  <a:cubicBezTo>
                    <a:pt x="5351" y="679"/>
                    <a:pt x="4515" y="386"/>
                    <a:pt x="3675" y="87"/>
                  </a:cubicBezTo>
                  <a:cubicBezTo>
                    <a:pt x="3653" y="79"/>
                    <a:pt x="3641" y="64"/>
                    <a:pt x="3635" y="46"/>
                  </a:cubicBezTo>
                  <a:lnTo>
                    <a:pt x="352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4" name="Google Shape;304;p24"/>
            <p:cNvSpPr/>
            <p:nvPr/>
          </p:nvSpPr>
          <p:spPr>
            <a:xfrm>
              <a:off x="274684" y="4640550"/>
              <a:ext cx="353345" cy="336456"/>
            </a:xfrm>
            <a:custGeom>
              <a:avLst/>
              <a:gdLst/>
              <a:ahLst/>
              <a:cxnLst/>
              <a:rect l="l" t="t" r="r" b="b"/>
              <a:pathLst>
                <a:path w="7532" h="7172" extrusionOk="0">
                  <a:moveTo>
                    <a:pt x="71" y="0"/>
                  </a:moveTo>
                  <a:cubicBezTo>
                    <a:pt x="25" y="0"/>
                    <a:pt x="1" y="53"/>
                    <a:pt x="14" y="95"/>
                  </a:cubicBezTo>
                  <a:cubicBezTo>
                    <a:pt x="20" y="113"/>
                    <a:pt x="33" y="128"/>
                    <a:pt x="54" y="135"/>
                  </a:cubicBezTo>
                  <a:cubicBezTo>
                    <a:pt x="894" y="434"/>
                    <a:pt x="1730" y="727"/>
                    <a:pt x="2559" y="1056"/>
                  </a:cubicBezTo>
                  <a:cubicBezTo>
                    <a:pt x="1326" y="1354"/>
                    <a:pt x="1438" y="3071"/>
                    <a:pt x="2481" y="3615"/>
                  </a:cubicBezTo>
                  <a:cubicBezTo>
                    <a:pt x="2738" y="3749"/>
                    <a:pt x="3043" y="3818"/>
                    <a:pt x="3350" y="3818"/>
                  </a:cubicBezTo>
                  <a:cubicBezTo>
                    <a:pt x="3774" y="3818"/>
                    <a:pt x="4201" y="3687"/>
                    <a:pt x="4508" y="3415"/>
                  </a:cubicBezTo>
                  <a:cubicBezTo>
                    <a:pt x="5053" y="2932"/>
                    <a:pt x="4918" y="2219"/>
                    <a:pt x="4695" y="1606"/>
                  </a:cubicBezTo>
                  <a:lnTo>
                    <a:pt x="4695" y="1606"/>
                  </a:lnTo>
                  <a:cubicBezTo>
                    <a:pt x="5523" y="1969"/>
                    <a:pt x="6369" y="2307"/>
                    <a:pt x="7219" y="2615"/>
                  </a:cubicBezTo>
                  <a:cubicBezTo>
                    <a:pt x="7213" y="2622"/>
                    <a:pt x="7208" y="2624"/>
                    <a:pt x="7203" y="2633"/>
                  </a:cubicBezTo>
                  <a:cubicBezTo>
                    <a:pt x="6764" y="3356"/>
                    <a:pt x="6374" y="4142"/>
                    <a:pt x="6201" y="4977"/>
                  </a:cubicBezTo>
                  <a:cubicBezTo>
                    <a:pt x="5848" y="4546"/>
                    <a:pt x="5328" y="4299"/>
                    <a:pt x="4841" y="4299"/>
                  </a:cubicBezTo>
                  <a:cubicBezTo>
                    <a:pt x="4306" y="4299"/>
                    <a:pt x="3812" y="4597"/>
                    <a:pt x="3621" y="5276"/>
                  </a:cubicBezTo>
                  <a:cubicBezTo>
                    <a:pt x="3481" y="5775"/>
                    <a:pt x="3618" y="6296"/>
                    <a:pt x="3983" y="6664"/>
                  </a:cubicBezTo>
                  <a:cubicBezTo>
                    <a:pt x="4253" y="6938"/>
                    <a:pt x="4698" y="7172"/>
                    <a:pt x="5113" y="7172"/>
                  </a:cubicBezTo>
                  <a:cubicBezTo>
                    <a:pt x="5208" y="7172"/>
                    <a:pt x="5302" y="7160"/>
                    <a:pt x="5391" y="7133"/>
                  </a:cubicBezTo>
                  <a:lnTo>
                    <a:pt x="5410" y="7025"/>
                  </a:lnTo>
                  <a:cubicBezTo>
                    <a:pt x="5011" y="6949"/>
                    <a:pt x="4639" y="6922"/>
                    <a:pt x="4294" y="6659"/>
                  </a:cubicBezTo>
                  <a:cubicBezTo>
                    <a:pt x="3901" y="6355"/>
                    <a:pt x="3702" y="5880"/>
                    <a:pt x="3815" y="5391"/>
                  </a:cubicBezTo>
                  <a:cubicBezTo>
                    <a:pt x="3911" y="4980"/>
                    <a:pt x="4202" y="4604"/>
                    <a:pt x="4625" y="4509"/>
                  </a:cubicBezTo>
                  <a:cubicBezTo>
                    <a:pt x="4710" y="4490"/>
                    <a:pt x="4793" y="4481"/>
                    <a:pt x="4875" y="4481"/>
                  </a:cubicBezTo>
                  <a:cubicBezTo>
                    <a:pt x="5342" y="4481"/>
                    <a:pt x="5758" y="4773"/>
                    <a:pt x="6060" y="5127"/>
                  </a:cubicBezTo>
                  <a:cubicBezTo>
                    <a:pt x="6082" y="5152"/>
                    <a:pt x="6109" y="5163"/>
                    <a:pt x="6136" y="5163"/>
                  </a:cubicBezTo>
                  <a:cubicBezTo>
                    <a:pt x="6161" y="5163"/>
                    <a:pt x="6186" y="5153"/>
                    <a:pt x="6205" y="5137"/>
                  </a:cubicBezTo>
                  <a:cubicBezTo>
                    <a:pt x="6217" y="5145"/>
                    <a:pt x="6231" y="5149"/>
                    <a:pt x="6246" y="5149"/>
                  </a:cubicBezTo>
                  <a:cubicBezTo>
                    <a:pt x="6273" y="5149"/>
                    <a:pt x="6299" y="5136"/>
                    <a:pt x="6310" y="5108"/>
                  </a:cubicBezTo>
                  <a:cubicBezTo>
                    <a:pt x="6631" y="4296"/>
                    <a:pt x="6922" y="3512"/>
                    <a:pt x="7376" y="2758"/>
                  </a:cubicBezTo>
                  <a:cubicBezTo>
                    <a:pt x="7395" y="2727"/>
                    <a:pt x="7397" y="2695"/>
                    <a:pt x="7387" y="2667"/>
                  </a:cubicBezTo>
                  <a:cubicBezTo>
                    <a:pt x="7485" y="2666"/>
                    <a:pt x="7532" y="2515"/>
                    <a:pt x="7423" y="2469"/>
                  </a:cubicBezTo>
                  <a:cubicBezTo>
                    <a:pt x="6502" y="2080"/>
                    <a:pt x="5561" y="1720"/>
                    <a:pt x="4613" y="1400"/>
                  </a:cubicBezTo>
                  <a:cubicBezTo>
                    <a:pt x="4603" y="1396"/>
                    <a:pt x="4594" y="1395"/>
                    <a:pt x="4585" y="1395"/>
                  </a:cubicBezTo>
                  <a:cubicBezTo>
                    <a:pt x="4522" y="1395"/>
                    <a:pt x="4487" y="1473"/>
                    <a:pt x="4524" y="1520"/>
                  </a:cubicBezTo>
                  <a:cubicBezTo>
                    <a:pt x="4495" y="1548"/>
                    <a:pt x="4478" y="1587"/>
                    <a:pt x="4493" y="1635"/>
                  </a:cubicBezTo>
                  <a:cubicBezTo>
                    <a:pt x="4667" y="2199"/>
                    <a:pt x="4828" y="2749"/>
                    <a:pt x="4376" y="3248"/>
                  </a:cubicBezTo>
                  <a:cubicBezTo>
                    <a:pt x="4152" y="3498"/>
                    <a:pt x="3740" y="3606"/>
                    <a:pt x="3353" y="3606"/>
                  </a:cubicBezTo>
                  <a:cubicBezTo>
                    <a:pt x="3123" y="3606"/>
                    <a:pt x="2902" y="3568"/>
                    <a:pt x="2733" y="3500"/>
                  </a:cubicBezTo>
                  <a:cubicBezTo>
                    <a:pt x="1654" y="3059"/>
                    <a:pt x="1515" y="1518"/>
                    <a:pt x="2736" y="1178"/>
                  </a:cubicBezTo>
                  <a:cubicBezTo>
                    <a:pt x="2759" y="1173"/>
                    <a:pt x="2773" y="1160"/>
                    <a:pt x="2784" y="1145"/>
                  </a:cubicBezTo>
                  <a:cubicBezTo>
                    <a:pt x="2788" y="1146"/>
                    <a:pt x="2791" y="1148"/>
                    <a:pt x="2795" y="1149"/>
                  </a:cubicBezTo>
                  <a:cubicBezTo>
                    <a:pt x="2808" y="1154"/>
                    <a:pt x="2821" y="1156"/>
                    <a:pt x="2832" y="1156"/>
                  </a:cubicBezTo>
                  <a:cubicBezTo>
                    <a:pt x="2921" y="1156"/>
                    <a:pt x="2960" y="1017"/>
                    <a:pt x="2864" y="972"/>
                  </a:cubicBezTo>
                  <a:cubicBezTo>
                    <a:pt x="1980" y="560"/>
                    <a:pt x="1037" y="211"/>
                    <a:pt x="85" y="2"/>
                  </a:cubicBezTo>
                  <a:cubicBezTo>
                    <a:pt x="80" y="1"/>
                    <a:pt x="75" y="0"/>
                    <a:pt x="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305" name="Google Shape;305;p24"/>
          <p:cNvGrpSpPr/>
          <p:nvPr/>
        </p:nvGrpSpPr>
        <p:grpSpPr>
          <a:xfrm rot="1418412">
            <a:off x="16621895" y="3244958"/>
            <a:ext cx="1756170" cy="1419356"/>
            <a:chOff x="8127125" y="123700"/>
            <a:chExt cx="878068" cy="709664"/>
          </a:xfrm>
        </p:grpSpPr>
        <p:sp>
          <p:nvSpPr>
            <p:cNvPr id="306" name="Google Shape;306;p24"/>
            <p:cNvSpPr/>
            <p:nvPr/>
          </p:nvSpPr>
          <p:spPr>
            <a:xfrm>
              <a:off x="8651584" y="314979"/>
              <a:ext cx="353609" cy="518386"/>
            </a:xfrm>
            <a:custGeom>
              <a:avLst/>
              <a:gdLst/>
              <a:ahLst/>
              <a:cxnLst/>
              <a:rect l="l" t="t" r="r" b="b"/>
              <a:pathLst>
                <a:path w="7526" h="11033" extrusionOk="0">
                  <a:moveTo>
                    <a:pt x="2182" y="2710"/>
                  </a:moveTo>
                  <a:cubicBezTo>
                    <a:pt x="2526" y="2710"/>
                    <a:pt x="2883" y="2805"/>
                    <a:pt x="3204" y="2925"/>
                  </a:cubicBezTo>
                  <a:cubicBezTo>
                    <a:pt x="3135" y="3470"/>
                    <a:pt x="2834" y="3954"/>
                    <a:pt x="2222" y="4144"/>
                  </a:cubicBezTo>
                  <a:cubicBezTo>
                    <a:pt x="2109" y="4181"/>
                    <a:pt x="1994" y="4200"/>
                    <a:pt x="1880" y="4200"/>
                  </a:cubicBezTo>
                  <a:cubicBezTo>
                    <a:pt x="1747" y="4200"/>
                    <a:pt x="1615" y="4175"/>
                    <a:pt x="1482" y="4126"/>
                  </a:cubicBezTo>
                  <a:cubicBezTo>
                    <a:pt x="1341" y="3902"/>
                    <a:pt x="1201" y="3681"/>
                    <a:pt x="1061" y="3460"/>
                  </a:cubicBezTo>
                  <a:cubicBezTo>
                    <a:pt x="1053" y="3059"/>
                    <a:pt x="1503" y="2822"/>
                    <a:pt x="1826" y="2749"/>
                  </a:cubicBezTo>
                  <a:cubicBezTo>
                    <a:pt x="1942" y="2722"/>
                    <a:pt x="2061" y="2710"/>
                    <a:pt x="2182" y="2710"/>
                  </a:cubicBezTo>
                  <a:close/>
                  <a:moveTo>
                    <a:pt x="4327" y="7162"/>
                  </a:moveTo>
                  <a:cubicBezTo>
                    <a:pt x="4701" y="7162"/>
                    <a:pt x="5080" y="7254"/>
                    <a:pt x="5427" y="7413"/>
                  </a:cubicBezTo>
                  <a:cubicBezTo>
                    <a:pt x="5383" y="7520"/>
                    <a:pt x="5331" y="7625"/>
                    <a:pt x="5274" y="7726"/>
                  </a:cubicBezTo>
                  <a:cubicBezTo>
                    <a:pt x="5025" y="8165"/>
                    <a:pt x="4636" y="8586"/>
                    <a:pt x="4156" y="8769"/>
                  </a:cubicBezTo>
                  <a:cubicBezTo>
                    <a:pt x="4009" y="8823"/>
                    <a:pt x="3865" y="8852"/>
                    <a:pt x="3728" y="8852"/>
                  </a:cubicBezTo>
                  <a:cubicBezTo>
                    <a:pt x="3426" y="8852"/>
                    <a:pt x="3160" y="8713"/>
                    <a:pt x="2990" y="8405"/>
                  </a:cubicBezTo>
                  <a:cubicBezTo>
                    <a:pt x="2713" y="7901"/>
                    <a:pt x="3103" y="7491"/>
                    <a:pt x="3570" y="7303"/>
                  </a:cubicBezTo>
                  <a:cubicBezTo>
                    <a:pt x="3811" y="7207"/>
                    <a:pt x="4068" y="7162"/>
                    <a:pt x="4327" y="7162"/>
                  </a:cubicBezTo>
                  <a:close/>
                  <a:moveTo>
                    <a:pt x="402" y="1"/>
                  </a:moveTo>
                  <a:cubicBezTo>
                    <a:pt x="298" y="1"/>
                    <a:pt x="193" y="6"/>
                    <a:pt x="88" y="16"/>
                  </a:cubicBezTo>
                  <a:cubicBezTo>
                    <a:pt x="1" y="24"/>
                    <a:pt x="11" y="154"/>
                    <a:pt x="95" y="154"/>
                  </a:cubicBezTo>
                  <a:cubicBezTo>
                    <a:pt x="96" y="154"/>
                    <a:pt x="98" y="154"/>
                    <a:pt x="100" y="154"/>
                  </a:cubicBezTo>
                  <a:cubicBezTo>
                    <a:pt x="166" y="150"/>
                    <a:pt x="232" y="148"/>
                    <a:pt x="298" y="148"/>
                  </a:cubicBezTo>
                  <a:cubicBezTo>
                    <a:pt x="1293" y="148"/>
                    <a:pt x="2256" y="584"/>
                    <a:pt x="2831" y="1423"/>
                  </a:cubicBezTo>
                  <a:cubicBezTo>
                    <a:pt x="3087" y="1797"/>
                    <a:pt x="3231" y="2279"/>
                    <a:pt x="3217" y="2739"/>
                  </a:cubicBezTo>
                  <a:cubicBezTo>
                    <a:pt x="2900" y="2629"/>
                    <a:pt x="2503" y="2536"/>
                    <a:pt x="2125" y="2536"/>
                  </a:cubicBezTo>
                  <a:cubicBezTo>
                    <a:pt x="1596" y="2536"/>
                    <a:pt x="1105" y="2716"/>
                    <a:pt x="922" y="3279"/>
                  </a:cubicBezTo>
                  <a:cubicBezTo>
                    <a:pt x="697" y="3974"/>
                    <a:pt x="1316" y="4366"/>
                    <a:pt x="1920" y="4366"/>
                  </a:cubicBezTo>
                  <a:cubicBezTo>
                    <a:pt x="2073" y="4366"/>
                    <a:pt x="2225" y="4341"/>
                    <a:pt x="2362" y="4289"/>
                  </a:cubicBezTo>
                  <a:cubicBezTo>
                    <a:pt x="2969" y="4062"/>
                    <a:pt x="3299" y="3562"/>
                    <a:pt x="3391" y="2998"/>
                  </a:cubicBezTo>
                  <a:cubicBezTo>
                    <a:pt x="3395" y="2998"/>
                    <a:pt x="3398" y="3001"/>
                    <a:pt x="3402" y="3003"/>
                  </a:cubicBezTo>
                  <a:cubicBezTo>
                    <a:pt x="4298" y="3386"/>
                    <a:pt x="5084" y="4099"/>
                    <a:pt x="5446" y="5016"/>
                  </a:cubicBezTo>
                  <a:cubicBezTo>
                    <a:pt x="5724" y="5717"/>
                    <a:pt x="5741" y="6520"/>
                    <a:pt x="5495" y="7233"/>
                  </a:cubicBezTo>
                  <a:cubicBezTo>
                    <a:pt x="5156" y="7073"/>
                    <a:pt x="4780" y="6981"/>
                    <a:pt x="4380" y="6981"/>
                  </a:cubicBezTo>
                  <a:cubicBezTo>
                    <a:pt x="4203" y="6981"/>
                    <a:pt x="4022" y="6999"/>
                    <a:pt x="3837" y="7037"/>
                  </a:cubicBezTo>
                  <a:cubicBezTo>
                    <a:pt x="3128" y="7183"/>
                    <a:pt x="2263" y="7928"/>
                    <a:pt x="2894" y="8664"/>
                  </a:cubicBezTo>
                  <a:cubicBezTo>
                    <a:pt x="3121" y="8928"/>
                    <a:pt x="3393" y="9034"/>
                    <a:pt x="3674" y="9034"/>
                  </a:cubicBezTo>
                  <a:cubicBezTo>
                    <a:pt x="4262" y="9034"/>
                    <a:pt x="4889" y="8570"/>
                    <a:pt x="5226" y="8118"/>
                  </a:cubicBezTo>
                  <a:cubicBezTo>
                    <a:pt x="5376" y="7916"/>
                    <a:pt x="5495" y="7708"/>
                    <a:pt x="5588" y="7495"/>
                  </a:cubicBezTo>
                  <a:cubicBezTo>
                    <a:pt x="5919" y="7672"/>
                    <a:pt x="6210" y="7911"/>
                    <a:pt x="6428" y="8191"/>
                  </a:cubicBezTo>
                  <a:cubicBezTo>
                    <a:pt x="7037" y="8981"/>
                    <a:pt x="7090" y="10011"/>
                    <a:pt x="6734" y="10915"/>
                  </a:cubicBezTo>
                  <a:cubicBezTo>
                    <a:pt x="6709" y="10980"/>
                    <a:pt x="6764" y="11032"/>
                    <a:pt x="6816" y="11032"/>
                  </a:cubicBezTo>
                  <a:cubicBezTo>
                    <a:pt x="6842" y="11032"/>
                    <a:pt x="6868" y="11019"/>
                    <a:pt x="6883" y="10986"/>
                  </a:cubicBezTo>
                  <a:cubicBezTo>
                    <a:pt x="7526" y="9595"/>
                    <a:pt x="6871" y="8001"/>
                    <a:pt x="5662" y="7318"/>
                  </a:cubicBezTo>
                  <a:cubicBezTo>
                    <a:pt x="6317" y="5544"/>
                    <a:pt x="5172" y="3541"/>
                    <a:pt x="3411" y="2815"/>
                  </a:cubicBezTo>
                  <a:cubicBezTo>
                    <a:pt x="3439" y="2423"/>
                    <a:pt x="3357" y="2011"/>
                    <a:pt x="3179" y="1648"/>
                  </a:cubicBezTo>
                  <a:cubicBezTo>
                    <a:pt x="2659" y="596"/>
                    <a:pt x="1542" y="1"/>
                    <a:pt x="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7" name="Google Shape;307;p24"/>
            <p:cNvSpPr/>
            <p:nvPr/>
          </p:nvSpPr>
          <p:spPr>
            <a:xfrm>
              <a:off x="8127125" y="123700"/>
              <a:ext cx="588628" cy="297133"/>
            </a:xfrm>
            <a:custGeom>
              <a:avLst/>
              <a:gdLst/>
              <a:ahLst/>
              <a:cxnLst/>
              <a:rect l="l" t="t" r="r" b="b"/>
              <a:pathLst>
                <a:path w="12528" h="6324" extrusionOk="0">
                  <a:moveTo>
                    <a:pt x="1313" y="269"/>
                  </a:moveTo>
                  <a:lnTo>
                    <a:pt x="1313" y="269"/>
                  </a:lnTo>
                  <a:cubicBezTo>
                    <a:pt x="4460" y="419"/>
                    <a:pt x="7592" y="765"/>
                    <a:pt x="10695" y="1320"/>
                  </a:cubicBezTo>
                  <a:cubicBezTo>
                    <a:pt x="10703" y="1321"/>
                    <a:pt x="10710" y="1322"/>
                    <a:pt x="10717" y="1322"/>
                  </a:cubicBezTo>
                  <a:cubicBezTo>
                    <a:pt x="10767" y="1322"/>
                    <a:pt x="10801" y="1287"/>
                    <a:pt x="10813" y="1245"/>
                  </a:cubicBezTo>
                  <a:cubicBezTo>
                    <a:pt x="11236" y="1327"/>
                    <a:pt x="11664" y="1396"/>
                    <a:pt x="12089" y="1457"/>
                  </a:cubicBezTo>
                  <a:cubicBezTo>
                    <a:pt x="11382" y="2037"/>
                    <a:pt x="10684" y="2634"/>
                    <a:pt x="9999" y="3241"/>
                  </a:cubicBezTo>
                  <a:cubicBezTo>
                    <a:pt x="9990" y="3248"/>
                    <a:pt x="9985" y="3257"/>
                    <a:pt x="9978" y="3265"/>
                  </a:cubicBezTo>
                  <a:cubicBezTo>
                    <a:pt x="7127" y="2192"/>
                    <a:pt x="4217" y="1209"/>
                    <a:pt x="1313" y="269"/>
                  </a:cubicBezTo>
                  <a:close/>
                  <a:moveTo>
                    <a:pt x="9346" y="4605"/>
                  </a:moveTo>
                  <a:cubicBezTo>
                    <a:pt x="9464" y="4788"/>
                    <a:pt x="9598" y="4955"/>
                    <a:pt x="9745" y="5112"/>
                  </a:cubicBezTo>
                  <a:cubicBezTo>
                    <a:pt x="9554" y="5036"/>
                    <a:pt x="9365" y="4957"/>
                    <a:pt x="9171" y="4892"/>
                  </a:cubicBezTo>
                  <a:cubicBezTo>
                    <a:pt x="9165" y="4888"/>
                    <a:pt x="9160" y="4890"/>
                    <a:pt x="9153" y="4888"/>
                  </a:cubicBezTo>
                  <a:cubicBezTo>
                    <a:pt x="9219" y="4795"/>
                    <a:pt x="9283" y="4701"/>
                    <a:pt x="9346" y="4605"/>
                  </a:cubicBezTo>
                  <a:close/>
                  <a:moveTo>
                    <a:pt x="624" y="238"/>
                  </a:moveTo>
                  <a:lnTo>
                    <a:pt x="624" y="238"/>
                  </a:lnTo>
                  <a:cubicBezTo>
                    <a:pt x="695" y="239"/>
                    <a:pt x="764" y="244"/>
                    <a:pt x="835" y="247"/>
                  </a:cubicBezTo>
                  <a:cubicBezTo>
                    <a:pt x="3844" y="1371"/>
                    <a:pt x="6893" y="2465"/>
                    <a:pt x="9950" y="3441"/>
                  </a:cubicBezTo>
                  <a:cubicBezTo>
                    <a:pt x="9960" y="3444"/>
                    <a:pt x="9969" y="3445"/>
                    <a:pt x="9978" y="3445"/>
                  </a:cubicBezTo>
                  <a:cubicBezTo>
                    <a:pt x="9997" y="3445"/>
                    <a:pt x="10014" y="3439"/>
                    <a:pt x="10029" y="3431"/>
                  </a:cubicBezTo>
                  <a:cubicBezTo>
                    <a:pt x="10039" y="4019"/>
                    <a:pt x="10065" y="4610"/>
                    <a:pt x="10089" y="5200"/>
                  </a:cubicBezTo>
                  <a:cubicBezTo>
                    <a:pt x="9860" y="4981"/>
                    <a:pt x="9659" y="4739"/>
                    <a:pt x="9478" y="4478"/>
                  </a:cubicBezTo>
                  <a:cubicBezTo>
                    <a:pt x="9525" y="4446"/>
                    <a:pt x="9545" y="4377"/>
                    <a:pt x="9490" y="4333"/>
                  </a:cubicBezTo>
                  <a:cubicBezTo>
                    <a:pt x="9441" y="4295"/>
                    <a:pt x="9392" y="4255"/>
                    <a:pt x="9344" y="4218"/>
                  </a:cubicBezTo>
                  <a:cubicBezTo>
                    <a:pt x="9326" y="4203"/>
                    <a:pt x="9308" y="4197"/>
                    <a:pt x="9290" y="4197"/>
                  </a:cubicBezTo>
                  <a:cubicBezTo>
                    <a:pt x="9272" y="4197"/>
                    <a:pt x="9256" y="4203"/>
                    <a:pt x="9242" y="4213"/>
                  </a:cubicBezTo>
                  <a:cubicBezTo>
                    <a:pt x="6386" y="2869"/>
                    <a:pt x="3535" y="1457"/>
                    <a:pt x="624" y="238"/>
                  </a:cubicBezTo>
                  <a:close/>
                  <a:moveTo>
                    <a:pt x="871" y="514"/>
                  </a:moveTo>
                  <a:lnTo>
                    <a:pt x="871" y="514"/>
                  </a:lnTo>
                  <a:cubicBezTo>
                    <a:pt x="3616" y="1904"/>
                    <a:pt x="6456" y="3140"/>
                    <a:pt x="9248" y="4424"/>
                  </a:cubicBezTo>
                  <a:cubicBezTo>
                    <a:pt x="8842" y="5041"/>
                    <a:pt x="8371" y="5587"/>
                    <a:pt x="7893" y="6145"/>
                  </a:cubicBezTo>
                  <a:cubicBezTo>
                    <a:pt x="5762" y="4066"/>
                    <a:pt x="3299" y="2249"/>
                    <a:pt x="871" y="514"/>
                  </a:cubicBezTo>
                  <a:close/>
                  <a:moveTo>
                    <a:pt x="105" y="0"/>
                  </a:moveTo>
                  <a:cubicBezTo>
                    <a:pt x="93" y="0"/>
                    <a:pt x="80" y="2"/>
                    <a:pt x="69" y="7"/>
                  </a:cubicBezTo>
                  <a:cubicBezTo>
                    <a:pt x="65" y="6"/>
                    <a:pt x="61" y="6"/>
                    <a:pt x="57" y="6"/>
                  </a:cubicBezTo>
                  <a:cubicBezTo>
                    <a:pt x="27" y="6"/>
                    <a:pt x="7" y="39"/>
                    <a:pt x="17" y="65"/>
                  </a:cubicBezTo>
                  <a:cubicBezTo>
                    <a:pt x="1" y="109"/>
                    <a:pt x="6" y="162"/>
                    <a:pt x="46" y="191"/>
                  </a:cubicBezTo>
                  <a:cubicBezTo>
                    <a:pt x="1391" y="1150"/>
                    <a:pt x="2716" y="2141"/>
                    <a:pt x="4013" y="3165"/>
                  </a:cubicBezTo>
                  <a:cubicBezTo>
                    <a:pt x="5311" y="4188"/>
                    <a:pt x="6545" y="5294"/>
                    <a:pt x="7851" y="6306"/>
                  </a:cubicBezTo>
                  <a:cubicBezTo>
                    <a:pt x="7867" y="6319"/>
                    <a:pt x="7882" y="6324"/>
                    <a:pt x="7897" y="6324"/>
                  </a:cubicBezTo>
                  <a:cubicBezTo>
                    <a:pt x="7943" y="6324"/>
                    <a:pt x="7980" y="6275"/>
                    <a:pt x="7966" y="6228"/>
                  </a:cubicBezTo>
                  <a:cubicBezTo>
                    <a:pt x="8386" y="5876"/>
                    <a:pt x="8746" y="5456"/>
                    <a:pt x="9067" y="5011"/>
                  </a:cubicBezTo>
                  <a:cubicBezTo>
                    <a:pt x="9075" y="5022"/>
                    <a:pt x="9085" y="5032"/>
                    <a:pt x="9102" y="5040"/>
                  </a:cubicBezTo>
                  <a:cubicBezTo>
                    <a:pt x="9299" y="5130"/>
                    <a:pt x="9508" y="5202"/>
                    <a:pt x="9710" y="5282"/>
                  </a:cubicBezTo>
                  <a:cubicBezTo>
                    <a:pt x="9816" y="5322"/>
                    <a:pt x="9927" y="5396"/>
                    <a:pt x="10038" y="5397"/>
                  </a:cubicBezTo>
                  <a:cubicBezTo>
                    <a:pt x="10069" y="5425"/>
                    <a:pt x="10096" y="5453"/>
                    <a:pt x="10129" y="5480"/>
                  </a:cubicBezTo>
                  <a:cubicBezTo>
                    <a:pt x="10147" y="5494"/>
                    <a:pt x="10167" y="5501"/>
                    <a:pt x="10186" y="5501"/>
                  </a:cubicBezTo>
                  <a:cubicBezTo>
                    <a:pt x="10234" y="5501"/>
                    <a:pt x="10279" y="5460"/>
                    <a:pt x="10276" y="5404"/>
                  </a:cubicBezTo>
                  <a:cubicBezTo>
                    <a:pt x="10246" y="4718"/>
                    <a:pt x="10218" y="4030"/>
                    <a:pt x="10166" y="3345"/>
                  </a:cubicBezTo>
                  <a:cubicBezTo>
                    <a:pt x="10912" y="2744"/>
                    <a:pt x="11651" y="2129"/>
                    <a:pt x="12369" y="1499"/>
                  </a:cubicBezTo>
                  <a:cubicBezTo>
                    <a:pt x="12382" y="1500"/>
                    <a:pt x="12393" y="1503"/>
                    <a:pt x="12405" y="1504"/>
                  </a:cubicBezTo>
                  <a:cubicBezTo>
                    <a:pt x="12410" y="1504"/>
                    <a:pt x="12414" y="1505"/>
                    <a:pt x="12418" y="1505"/>
                  </a:cubicBezTo>
                  <a:cubicBezTo>
                    <a:pt x="12507" y="1505"/>
                    <a:pt x="12527" y="1365"/>
                    <a:pt x="12433" y="1350"/>
                  </a:cubicBezTo>
                  <a:cubicBezTo>
                    <a:pt x="12425" y="1349"/>
                    <a:pt x="12420" y="1348"/>
                    <a:pt x="12410" y="1345"/>
                  </a:cubicBezTo>
                  <a:cubicBezTo>
                    <a:pt x="12393" y="1313"/>
                    <a:pt x="12362" y="1287"/>
                    <a:pt x="12326" y="1287"/>
                  </a:cubicBezTo>
                  <a:cubicBezTo>
                    <a:pt x="12307" y="1287"/>
                    <a:pt x="12288" y="1294"/>
                    <a:pt x="12268" y="1309"/>
                  </a:cubicBezTo>
                  <a:cubicBezTo>
                    <a:pt x="12263" y="1315"/>
                    <a:pt x="12259" y="1319"/>
                    <a:pt x="12254" y="1323"/>
                  </a:cubicBezTo>
                  <a:cubicBezTo>
                    <a:pt x="11760" y="1246"/>
                    <a:pt x="11267" y="1173"/>
                    <a:pt x="10769" y="1121"/>
                  </a:cubicBezTo>
                  <a:cubicBezTo>
                    <a:pt x="10759" y="1114"/>
                    <a:pt x="10747" y="1109"/>
                    <a:pt x="10733" y="1107"/>
                  </a:cubicBezTo>
                  <a:cubicBezTo>
                    <a:pt x="7221" y="480"/>
                    <a:pt x="3672" y="113"/>
                    <a:pt x="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8" name="Google Shape;308;p24"/>
            <p:cNvSpPr/>
            <p:nvPr/>
          </p:nvSpPr>
          <p:spPr>
            <a:xfrm>
              <a:off x="8156303" y="134836"/>
              <a:ext cx="444901" cy="233187"/>
            </a:xfrm>
            <a:custGeom>
              <a:avLst/>
              <a:gdLst/>
              <a:ahLst/>
              <a:cxnLst/>
              <a:rect l="l" t="t" r="r" b="b"/>
              <a:pathLst>
                <a:path w="9469" h="4963" extrusionOk="0">
                  <a:moveTo>
                    <a:pt x="1" y="1"/>
                  </a:moveTo>
                  <a:lnTo>
                    <a:pt x="1" y="1"/>
                  </a:lnTo>
                  <a:cubicBezTo>
                    <a:pt x="2912" y="1221"/>
                    <a:pt x="5763" y="2632"/>
                    <a:pt x="8619" y="3976"/>
                  </a:cubicBezTo>
                  <a:cubicBezTo>
                    <a:pt x="8632" y="3966"/>
                    <a:pt x="8649" y="3960"/>
                    <a:pt x="8666" y="3960"/>
                  </a:cubicBezTo>
                  <a:cubicBezTo>
                    <a:pt x="8684" y="3960"/>
                    <a:pt x="8702" y="3966"/>
                    <a:pt x="8720" y="3981"/>
                  </a:cubicBezTo>
                  <a:cubicBezTo>
                    <a:pt x="8769" y="4018"/>
                    <a:pt x="8817" y="4058"/>
                    <a:pt x="8867" y="4096"/>
                  </a:cubicBezTo>
                  <a:cubicBezTo>
                    <a:pt x="8922" y="4140"/>
                    <a:pt x="8902" y="4209"/>
                    <a:pt x="8855" y="4242"/>
                  </a:cubicBezTo>
                  <a:cubicBezTo>
                    <a:pt x="9038" y="4502"/>
                    <a:pt x="9239" y="4744"/>
                    <a:pt x="9468" y="4963"/>
                  </a:cubicBezTo>
                  <a:cubicBezTo>
                    <a:pt x="9444" y="4373"/>
                    <a:pt x="9418" y="3782"/>
                    <a:pt x="9408" y="3194"/>
                  </a:cubicBezTo>
                  <a:cubicBezTo>
                    <a:pt x="9393" y="3202"/>
                    <a:pt x="9376" y="3208"/>
                    <a:pt x="9356" y="3208"/>
                  </a:cubicBezTo>
                  <a:cubicBezTo>
                    <a:pt x="9347" y="3208"/>
                    <a:pt x="9337" y="3207"/>
                    <a:pt x="9326" y="3204"/>
                  </a:cubicBezTo>
                  <a:cubicBezTo>
                    <a:pt x="6269" y="2228"/>
                    <a:pt x="3221" y="1133"/>
                    <a:pt x="212" y="10"/>
                  </a:cubicBezTo>
                  <a:cubicBezTo>
                    <a:pt x="141" y="8"/>
                    <a:pt x="71" y="3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9" name="Google Shape;309;p24"/>
            <p:cNvSpPr/>
            <p:nvPr/>
          </p:nvSpPr>
          <p:spPr>
            <a:xfrm>
              <a:off x="8188771" y="136339"/>
              <a:ext cx="506404" cy="140861"/>
            </a:xfrm>
            <a:custGeom>
              <a:avLst/>
              <a:gdLst/>
              <a:ahLst/>
              <a:cxnLst/>
              <a:rect l="l" t="t" r="r" b="b"/>
              <a:pathLst>
                <a:path w="10778" h="2998" extrusionOk="0">
                  <a:moveTo>
                    <a:pt x="1" y="1"/>
                  </a:moveTo>
                  <a:cubicBezTo>
                    <a:pt x="2905" y="941"/>
                    <a:pt x="5815" y="1924"/>
                    <a:pt x="8666" y="2997"/>
                  </a:cubicBezTo>
                  <a:cubicBezTo>
                    <a:pt x="8673" y="2988"/>
                    <a:pt x="8677" y="2979"/>
                    <a:pt x="8687" y="2972"/>
                  </a:cubicBezTo>
                  <a:cubicBezTo>
                    <a:pt x="9373" y="2365"/>
                    <a:pt x="10070" y="1768"/>
                    <a:pt x="10777" y="1188"/>
                  </a:cubicBezTo>
                  <a:cubicBezTo>
                    <a:pt x="10352" y="1127"/>
                    <a:pt x="9925" y="1059"/>
                    <a:pt x="9500" y="977"/>
                  </a:cubicBezTo>
                  <a:cubicBezTo>
                    <a:pt x="9488" y="1019"/>
                    <a:pt x="9455" y="1055"/>
                    <a:pt x="9404" y="1055"/>
                  </a:cubicBezTo>
                  <a:cubicBezTo>
                    <a:pt x="9397" y="1055"/>
                    <a:pt x="9389" y="1054"/>
                    <a:pt x="9382" y="1053"/>
                  </a:cubicBezTo>
                  <a:cubicBezTo>
                    <a:pt x="6280" y="498"/>
                    <a:pt x="3148" y="15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10" name="Google Shape;310;p24"/>
            <p:cNvSpPr/>
            <p:nvPr/>
          </p:nvSpPr>
          <p:spPr>
            <a:xfrm>
              <a:off x="8557236" y="340069"/>
              <a:ext cx="27768" cy="23868"/>
            </a:xfrm>
            <a:custGeom>
              <a:avLst/>
              <a:gdLst/>
              <a:ahLst/>
              <a:cxnLst/>
              <a:rect l="l" t="t" r="r" b="b"/>
              <a:pathLst>
                <a:path w="591" h="508" extrusionOk="0">
                  <a:moveTo>
                    <a:pt x="192" y="0"/>
                  </a:moveTo>
                  <a:cubicBezTo>
                    <a:pt x="129" y="97"/>
                    <a:pt x="65" y="191"/>
                    <a:pt x="0" y="283"/>
                  </a:cubicBezTo>
                  <a:cubicBezTo>
                    <a:pt x="6" y="286"/>
                    <a:pt x="12" y="284"/>
                    <a:pt x="19" y="287"/>
                  </a:cubicBezTo>
                  <a:cubicBezTo>
                    <a:pt x="211" y="351"/>
                    <a:pt x="400" y="431"/>
                    <a:pt x="591" y="507"/>
                  </a:cubicBezTo>
                  <a:cubicBezTo>
                    <a:pt x="444" y="349"/>
                    <a:pt x="309" y="183"/>
                    <a:pt x="1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11" name="Google Shape;311;p24"/>
            <p:cNvSpPr/>
            <p:nvPr/>
          </p:nvSpPr>
          <p:spPr>
            <a:xfrm>
              <a:off x="8168003" y="147851"/>
              <a:ext cx="393640" cy="264573"/>
            </a:xfrm>
            <a:custGeom>
              <a:avLst/>
              <a:gdLst/>
              <a:ahLst/>
              <a:cxnLst/>
              <a:rect l="l" t="t" r="r" b="b"/>
              <a:pathLst>
                <a:path w="8378" h="5631" extrusionOk="0">
                  <a:moveTo>
                    <a:pt x="1" y="0"/>
                  </a:moveTo>
                  <a:lnTo>
                    <a:pt x="1" y="0"/>
                  </a:lnTo>
                  <a:cubicBezTo>
                    <a:pt x="2429" y="1735"/>
                    <a:pt x="4892" y="3554"/>
                    <a:pt x="7023" y="5631"/>
                  </a:cubicBezTo>
                  <a:cubicBezTo>
                    <a:pt x="7501" y="5071"/>
                    <a:pt x="7974" y="4527"/>
                    <a:pt x="8378" y="3910"/>
                  </a:cubicBezTo>
                  <a:cubicBezTo>
                    <a:pt x="5586" y="2626"/>
                    <a:pt x="2746" y="139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1770902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9DA8B473-DB83-1B41-84E9-8D7C940A4A40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5">
  <p:cSld name="Title only 15"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Google Shape;520;p40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40"/>
          <p:cNvSpPr txBox="1">
            <a:spLocks noGrp="1"/>
          </p:cNvSpPr>
          <p:nvPr>
            <p:ph type="title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72747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Google Shape;528;p42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42"/>
          <p:cNvSpPr/>
          <p:nvPr/>
        </p:nvSpPr>
        <p:spPr>
          <a:xfrm rot="9666947">
            <a:off x="17144562" y="9059065"/>
            <a:ext cx="716256" cy="660082"/>
          </a:xfrm>
          <a:custGeom>
            <a:avLst/>
            <a:gdLst/>
            <a:ahLst/>
            <a:cxnLst/>
            <a:rect l="l" t="t" r="r" b="b"/>
            <a:pathLst>
              <a:path w="7205" h="6639" extrusionOk="0">
                <a:moveTo>
                  <a:pt x="3368" y="0"/>
                </a:moveTo>
                <a:cubicBezTo>
                  <a:pt x="3043" y="778"/>
                  <a:pt x="2774" y="1574"/>
                  <a:pt x="2519" y="2377"/>
                </a:cubicBezTo>
                <a:cubicBezTo>
                  <a:pt x="2508" y="2414"/>
                  <a:pt x="2479" y="2430"/>
                  <a:pt x="2450" y="2430"/>
                </a:cubicBezTo>
                <a:cubicBezTo>
                  <a:pt x="2431" y="2430"/>
                  <a:pt x="2411" y="2423"/>
                  <a:pt x="2396" y="2409"/>
                </a:cubicBezTo>
                <a:cubicBezTo>
                  <a:pt x="2387" y="2418"/>
                  <a:pt x="2374" y="2427"/>
                  <a:pt x="2359" y="2429"/>
                </a:cubicBezTo>
                <a:cubicBezTo>
                  <a:pt x="1578" y="2565"/>
                  <a:pt x="788" y="2648"/>
                  <a:pt x="1" y="2743"/>
                </a:cubicBezTo>
                <a:cubicBezTo>
                  <a:pt x="535" y="3242"/>
                  <a:pt x="1116" y="3668"/>
                  <a:pt x="1753" y="4029"/>
                </a:cubicBezTo>
                <a:cubicBezTo>
                  <a:pt x="1854" y="4084"/>
                  <a:pt x="1795" y="4222"/>
                  <a:pt x="1705" y="4228"/>
                </a:cubicBezTo>
                <a:lnTo>
                  <a:pt x="1707" y="4255"/>
                </a:lnTo>
                <a:cubicBezTo>
                  <a:pt x="1713" y="4253"/>
                  <a:pt x="1719" y="4253"/>
                  <a:pt x="1725" y="4253"/>
                </a:cubicBezTo>
                <a:cubicBezTo>
                  <a:pt x="1767" y="4253"/>
                  <a:pt x="1810" y="4289"/>
                  <a:pt x="1792" y="4337"/>
                </a:cubicBezTo>
                <a:cubicBezTo>
                  <a:pt x="1501" y="5088"/>
                  <a:pt x="1269" y="5843"/>
                  <a:pt x="1151" y="6639"/>
                </a:cubicBezTo>
                <a:cubicBezTo>
                  <a:pt x="2006" y="6430"/>
                  <a:pt x="2756" y="6039"/>
                  <a:pt x="3440" y="5477"/>
                </a:cubicBezTo>
                <a:cubicBezTo>
                  <a:pt x="3461" y="5457"/>
                  <a:pt x="3485" y="5450"/>
                  <a:pt x="3508" y="5450"/>
                </a:cubicBezTo>
                <a:cubicBezTo>
                  <a:pt x="3513" y="5450"/>
                  <a:pt x="3517" y="5450"/>
                  <a:pt x="3521" y="5451"/>
                </a:cubicBezTo>
                <a:cubicBezTo>
                  <a:pt x="3533" y="5443"/>
                  <a:pt x="3546" y="5437"/>
                  <a:pt x="3560" y="5437"/>
                </a:cubicBezTo>
                <a:cubicBezTo>
                  <a:pt x="3566" y="5437"/>
                  <a:pt x="3572" y="5438"/>
                  <a:pt x="3579" y="5441"/>
                </a:cubicBezTo>
                <a:cubicBezTo>
                  <a:pt x="4514" y="5738"/>
                  <a:pt x="5431" y="6082"/>
                  <a:pt x="6366" y="6380"/>
                </a:cubicBezTo>
                <a:cubicBezTo>
                  <a:pt x="6348" y="5566"/>
                  <a:pt x="6211" y="4790"/>
                  <a:pt x="6022" y="3997"/>
                </a:cubicBezTo>
                <a:cubicBezTo>
                  <a:pt x="6014" y="4000"/>
                  <a:pt x="6005" y="4001"/>
                  <a:pt x="5997" y="4001"/>
                </a:cubicBezTo>
                <a:cubicBezTo>
                  <a:pt x="5923" y="4001"/>
                  <a:pt x="5857" y="3896"/>
                  <a:pt x="5917" y="3817"/>
                </a:cubicBezTo>
                <a:cubicBezTo>
                  <a:pt x="6338" y="3274"/>
                  <a:pt x="6771" y="2740"/>
                  <a:pt x="7205" y="2210"/>
                </a:cubicBezTo>
                <a:lnTo>
                  <a:pt x="7205" y="2210"/>
                </a:lnTo>
                <a:cubicBezTo>
                  <a:pt x="6397" y="2263"/>
                  <a:pt x="5587" y="2325"/>
                  <a:pt x="4776" y="2337"/>
                </a:cubicBezTo>
                <a:cubicBezTo>
                  <a:pt x="4775" y="2337"/>
                  <a:pt x="4774" y="2337"/>
                  <a:pt x="4774" y="2337"/>
                </a:cubicBezTo>
                <a:cubicBezTo>
                  <a:pt x="4698" y="2337"/>
                  <a:pt x="4700" y="2231"/>
                  <a:pt x="4771" y="2216"/>
                </a:cubicBezTo>
                <a:cubicBezTo>
                  <a:pt x="4384" y="1424"/>
                  <a:pt x="3918" y="685"/>
                  <a:pt x="3368" y="0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grpSp>
        <p:nvGrpSpPr>
          <p:cNvPr id="530" name="Google Shape;530;p42"/>
          <p:cNvGrpSpPr/>
          <p:nvPr/>
        </p:nvGrpSpPr>
        <p:grpSpPr>
          <a:xfrm rot="-1418412" flipH="1">
            <a:off x="210871" y="568158"/>
            <a:ext cx="1756170" cy="1419356"/>
            <a:chOff x="8127125" y="123700"/>
            <a:chExt cx="878068" cy="709664"/>
          </a:xfrm>
        </p:grpSpPr>
        <p:sp>
          <p:nvSpPr>
            <p:cNvPr id="531" name="Google Shape;531;p42"/>
            <p:cNvSpPr/>
            <p:nvPr/>
          </p:nvSpPr>
          <p:spPr>
            <a:xfrm>
              <a:off x="8651584" y="314979"/>
              <a:ext cx="353609" cy="518386"/>
            </a:xfrm>
            <a:custGeom>
              <a:avLst/>
              <a:gdLst/>
              <a:ahLst/>
              <a:cxnLst/>
              <a:rect l="l" t="t" r="r" b="b"/>
              <a:pathLst>
                <a:path w="7526" h="11033" extrusionOk="0">
                  <a:moveTo>
                    <a:pt x="2182" y="2710"/>
                  </a:moveTo>
                  <a:cubicBezTo>
                    <a:pt x="2526" y="2710"/>
                    <a:pt x="2883" y="2805"/>
                    <a:pt x="3204" y="2925"/>
                  </a:cubicBezTo>
                  <a:cubicBezTo>
                    <a:pt x="3135" y="3470"/>
                    <a:pt x="2834" y="3954"/>
                    <a:pt x="2222" y="4144"/>
                  </a:cubicBezTo>
                  <a:cubicBezTo>
                    <a:pt x="2109" y="4181"/>
                    <a:pt x="1994" y="4200"/>
                    <a:pt x="1880" y="4200"/>
                  </a:cubicBezTo>
                  <a:cubicBezTo>
                    <a:pt x="1747" y="4200"/>
                    <a:pt x="1615" y="4175"/>
                    <a:pt x="1482" y="4126"/>
                  </a:cubicBezTo>
                  <a:cubicBezTo>
                    <a:pt x="1341" y="3902"/>
                    <a:pt x="1201" y="3681"/>
                    <a:pt x="1061" y="3460"/>
                  </a:cubicBezTo>
                  <a:cubicBezTo>
                    <a:pt x="1053" y="3059"/>
                    <a:pt x="1503" y="2822"/>
                    <a:pt x="1826" y="2749"/>
                  </a:cubicBezTo>
                  <a:cubicBezTo>
                    <a:pt x="1942" y="2722"/>
                    <a:pt x="2061" y="2710"/>
                    <a:pt x="2182" y="2710"/>
                  </a:cubicBezTo>
                  <a:close/>
                  <a:moveTo>
                    <a:pt x="4327" y="7162"/>
                  </a:moveTo>
                  <a:cubicBezTo>
                    <a:pt x="4701" y="7162"/>
                    <a:pt x="5080" y="7254"/>
                    <a:pt x="5427" y="7413"/>
                  </a:cubicBezTo>
                  <a:cubicBezTo>
                    <a:pt x="5383" y="7520"/>
                    <a:pt x="5331" y="7625"/>
                    <a:pt x="5274" y="7726"/>
                  </a:cubicBezTo>
                  <a:cubicBezTo>
                    <a:pt x="5025" y="8165"/>
                    <a:pt x="4636" y="8586"/>
                    <a:pt x="4156" y="8769"/>
                  </a:cubicBezTo>
                  <a:cubicBezTo>
                    <a:pt x="4009" y="8823"/>
                    <a:pt x="3865" y="8852"/>
                    <a:pt x="3728" y="8852"/>
                  </a:cubicBezTo>
                  <a:cubicBezTo>
                    <a:pt x="3426" y="8852"/>
                    <a:pt x="3160" y="8713"/>
                    <a:pt x="2990" y="8405"/>
                  </a:cubicBezTo>
                  <a:cubicBezTo>
                    <a:pt x="2713" y="7901"/>
                    <a:pt x="3103" y="7491"/>
                    <a:pt x="3570" y="7303"/>
                  </a:cubicBezTo>
                  <a:cubicBezTo>
                    <a:pt x="3811" y="7207"/>
                    <a:pt x="4068" y="7162"/>
                    <a:pt x="4327" y="7162"/>
                  </a:cubicBezTo>
                  <a:close/>
                  <a:moveTo>
                    <a:pt x="402" y="1"/>
                  </a:moveTo>
                  <a:cubicBezTo>
                    <a:pt x="298" y="1"/>
                    <a:pt x="193" y="6"/>
                    <a:pt x="88" y="16"/>
                  </a:cubicBezTo>
                  <a:cubicBezTo>
                    <a:pt x="1" y="24"/>
                    <a:pt x="11" y="154"/>
                    <a:pt x="95" y="154"/>
                  </a:cubicBezTo>
                  <a:cubicBezTo>
                    <a:pt x="96" y="154"/>
                    <a:pt x="98" y="154"/>
                    <a:pt x="100" y="154"/>
                  </a:cubicBezTo>
                  <a:cubicBezTo>
                    <a:pt x="166" y="150"/>
                    <a:pt x="232" y="148"/>
                    <a:pt x="298" y="148"/>
                  </a:cubicBezTo>
                  <a:cubicBezTo>
                    <a:pt x="1293" y="148"/>
                    <a:pt x="2256" y="584"/>
                    <a:pt x="2831" y="1423"/>
                  </a:cubicBezTo>
                  <a:cubicBezTo>
                    <a:pt x="3087" y="1797"/>
                    <a:pt x="3231" y="2279"/>
                    <a:pt x="3217" y="2739"/>
                  </a:cubicBezTo>
                  <a:cubicBezTo>
                    <a:pt x="2900" y="2629"/>
                    <a:pt x="2503" y="2536"/>
                    <a:pt x="2125" y="2536"/>
                  </a:cubicBezTo>
                  <a:cubicBezTo>
                    <a:pt x="1596" y="2536"/>
                    <a:pt x="1105" y="2716"/>
                    <a:pt x="922" y="3279"/>
                  </a:cubicBezTo>
                  <a:cubicBezTo>
                    <a:pt x="697" y="3974"/>
                    <a:pt x="1316" y="4366"/>
                    <a:pt x="1920" y="4366"/>
                  </a:cubicBezTo>
                  <a:cubicBezTo>
                    <a:pt x="2073" y="4366"/>
                    <a:pt x="2225" y="4341"/>
                    <a:pt x="2362" y="4289"/>
                  </a:cubicBezTo>
                  <a:cubicBezTo>
                    <a:pt x="2969" y="4062"/>
                    <a:pt x="3299" y="3562"/>
                    <a:pt x="3391" y="2998"/>
                  </a:cubicBezTo>
                  <a:cubicBezTo>
                    <a:pt x="3395" y="2998"/>
                    <a:pt x="3398" y="3001"/>
                    <a:pt x="3402" y="3003"/>
                  </a:cubicBezTo>
                  <a:cubicBezTo>
                    <a:pt x="4298" y="3386"/>
                    <a:pt x="5084" y="4099"/>
                    <a:pt x="5446" y="5016"/>
                  </a:cubicBezTo>
                  <a:cubicBezTo>
                    <a:pt x="5724" y="5717"/>
                    <a:pt x="5741" y="6520"/>
                    <a:pt x="5495" y="7233"/>
                  </a:cubicBezTo>
                  <a:cubicBezTo>
                    <a:pt x="5156" y="7073"/>
                    <a:pt x="4780" y="6981"/>
                    <a:pt x="4380" y="6981"/>
                  </a:cubicBezTo>
                  <a:cubicBezTo>
                    <a:pt x="4203" y="6981"/>
                    <a:pt x="4022" y="6999"/>
                    <a:pt x="3837" y="7037"/>
                  </a:cubicBezTo>
                  <a:cubicBezTo>
                    <a:pt x="3128" y="7183"/>
                    <a:pt x="2263" y="7928"/>
                    <a:pt x="2894" y="8664"/>
                  </a:cubicBezTo>
                  <a:cubicBezTo>
                    <a:pt x="3121" y="8928"/>
                    <a:pt x="3393" y="9034"/>
                    <a:pt x="3674" y="9034"/>
                  </a:cubicBezTo>
                  <a:cubicBezTo>
                    <a:pt x="4262" y="9034"/>
                    <a:pt x="4889" y="8570"/>
                    <a:pt x="5226" y="8118"/>
                  </a:cubicBezTo>
                  <a:cubicBezTo>
                    <a:pt x="5376" y="7916"/>
                    <a:pt x="5495" y="7708"/>
                    <a:pt x="5588" y="7495"/>
                  </a:cubicBezTo>
                  <a:cubicBezTo>
                    <a:pt x="5919" y="7672"/>
                    <a:pt x="6210" y="7911"/>
                    <a:pt x="6428" y="8191"/>
                  </a:cubicBezTo>
                  <a:cubicBezTo>
                    <a:pt x="7037" y="8981"/>
                    <a:pt x="7090" y="10011"/>
                    <a:pt x="6734" y="10915"/>
                  </a:cubicBezTo>
                  <a:cubicBezTo>
                    <a:pt x="6709" y="10980"/>
                    <a:pt x="6764" y="11032"/>
                    <a:pt x="6816" y="11032"/>
                  </a:cubicBezTo>
                  <a:cubicBezTo>
                    <a:pt x="6842" y="11032"/>
                    <a:pt x="6868" y="11019"/>
                    <a:pt x="6883" y="10986"/>
                  </a:cubicBezTo>
                  <a:cubicBezTo>
                    <a:pt x="7526" y="9595"/>
                    <a:pt x="6871" y="8001"/>
                    <a:pt x="5662" y="7318"/>
                  </a:cubicBezTo>
                  <a:cubicBezTo>
                    <a:pt x="6317" y="5544"/>
                    <a:pt x="5172" y="3541"/>
                    <a:pt x="3411" y="2815"/>
                  </a:cubicBezTo>
                  <a:cubicBezTo>
                    <a:pt x="3439" y="2423"/>
                    <a:pt x="3357" y="2011"/>
                    <a:pt x="3179" y="1648"/>
                  </a:cubicBezTo>
                  <a:cubicBezTo>
                    <a:pt x="2659" y="596"/>
                    <a:pt x="1542" y="1"/>
                    <a:pt x="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2" name="Google Shape;532;p42"/>
            <p:cNvSpPr/>
            <p:nvPr/>
          </p:nvSpPr>
          <p:spPr>
            <a:xfrm>
              <a:off x="8127125" y="123700"/>
              <a:ext cx="588628" cy="297133"/>
            </a:xfrm>
            <a:custGeom>
              <a:avLst/>
              <a:gdLst/>
              <a:ahLst/>
              <a:cxnLst/>
              <a:rect l="l" t="t" r="r" b="b"/>
              <a:pathLst>
                <a:path w="12528" h="6324" extrusionOk="0">
                  <a:moveTo>
                    <a:pt x="1313" y="269"/>
                  </a:moveTo>
                  <a:lnTo>
                    <a:pt x="1313" y="269"/>
                  </a:lnTo>
                  <a:cubicBezTo>
                    <a:pt x="4460" y="419"/>
                    <a:pt x="7592" y="765"/>
                    <a:pt x="10695" y="1320"/>
                  </a:cubicBezTo>
                  <a:cubicBezTo>
                    <a:pt x="10703" y="1321"/>
                    <a:pt x="10710" y="1322"/>
                    <a:pt x="10717" y="1322"/>
                  </a:cubicBezTo>
                  <a:cubicBezTo>
                    <a:pt x="10767" y="1322"/>
                    <a:pt x="10801" y="1287"/>
                    <a:pt x="10813" y="1245"/>
                  </a:cubicBezTo>
                  <a:cubicBezTo>
                    <a:pt x="11236" y="1327"/>
                    <a:pt x="11664" y="1396"/>
                    <a:pt x="12089" y="1457"/>
                  </a:cubicBezTo>
                  <a:cubicBezTo>
                    <a:pt x="11382" y="2037"/>
                    <a:pt x="10684" y="2634"/>
                    <a:pt x="9999" y="3241"/>
                  </a:cubicBezTo>
                  <a:cubicBezTo>
                    <a:pt x="9990" y="3248"/>
                    <a:pt x="9985" y="3257"/>
                    <a:pt x="9978" y="3265"/>
                  </a:cubicBezTo>
                  <a:cubicBezTo>
                    <a:pt x="7127" y="2192"/>
                    <a:pt x="4217" y="1209"/>
                    <a:pt x="1313" y="269"/>
                  </a:cubicBezTo>
                  <a:close/>
                  <a:moveTo>
                    <a:pt x="9346" y="4605"/>
                  </a:moveTo>
                  <a:cubicBezTo>
                    <a:pt x="9464" y="4788"/>
                    <a:pt x="9598" y="4955"/>
                    <a:pt x="9745" y="5112"/>
                  </a:cubicBezTo>
                  <a:cubicBezTo>
                    <a:pt x="9554" y="5036"/>
                    <a:pt x="9365" y="4957"/>
                    <a:pt x="9171" y="4892"/>
                  </a:cubicBezTo>
                  <a:cubicBezTo>
                    <a:pt x="9165" y="4888"/>
                    <a:pt x="9160" y="4890"/>
                    <a:pt x="9153" y="4888"/>
                  </a:cubicBezTo>
                  <a:cubicBezTo>
                    <a:pt x="9219" y="4795"/>
                    <a:pt x="9283" y="4701"/>
                    <a:pt x="9346" y="4605"/>
                  </a:cubicBezTo>
                  <a:close/>
                  <a:moveTo>
                    <a:pt x="624" y="238"/>
                  </a:moveTo>
                  <a:lnTo>
                    <a:pt x="624" y="238"/>
                  </a:lnTo>
                  <a:cubicBezTo>
                    <a:pt x="695" y="239"/>
                    <a:pt x="764" y="244"/>
                    <a:pt x="835" y="247"/>
                  </a:cubicBezTo>
                  <a:cubicBezTo>
                    <a:pt x="3844" y="1371"/>
                    <a:pt x="6893" y="2465"/>
                    <a:pt x="9950" y="3441"/>
                  </a:cubicBezTo>
                  <a:cubicBezTo>
                    <a:pt x="9960" y="3444"/>
                    <a:pt x="9969" y="3445"/>
                    <a:pt x="9978" y="3445"/>
                  </a:cubicBezTo>
                  <a:cubicBezTo>
                    <a:pt x="9997" y="3445"/>
                    <a:pt x="10014" y="3439"/>
                    <a:pt x="10029" y="3431"/>
                  </a:cubicBezTo>
                  <a:cubicBezTo>
                    <a:pt x="10039" y="4019"/>
                    <a:pt x="10065" y="4610"/>
                    <a:pt x="10089" y="5200"/>
                  </a:cubicBezTo>
                  <a:cubicBezTo>
                    <a:pt x="9860" y="4981"/>
                    <a:pt x="9659" y="4739"/>
                    <a:pt x="9478" y="4478"/>
                  </a:cubicBezTo>
                  <a:cubicBezTo>
                    <a:pt x="9525" y="4446"/>
                    <a:pt x="9545" y="4377"/>
                    <a:pt x="9490" y="4333"/>
                  </a:cubicBezTo>
                  <a:cubicBezTo>
                    <a:pt x="9441" y="4295"/>
                    <a:pt x="9392" y="4255"/>
                    <a:pt x="9344" y="4218"/>
                  </a:cubicBezTo>
                  <a:cubicBezTo>
                    <a:pt x="9326" y="4203"/>
                    <a:pt x="9308" y="4197"/>
                    <a:pt x="9290" y="4197"/>
                  </a:cubicBezTo>
                  <a:cubicBezTo>
                    <a:pt x="9272" y="4197"/>
                    <a:pt x="9256" y="4203"/>
                    <a:pt x="9242" y="4213"/>
                  </a:cubicBezTo>
                  <a:cubicBezTo>
                    <a:pt x="6386" y="2869"/>
                    <a:pt x="3535" y="1457"/>
                    <a:pt x="624" y="238"/>
                  </a:cubicBezTo>
                  <a:close/>
                  <a:moveTo>
                    <a:pt x="871" y="514"/>
                  </a:moveTo>
                  <a:lnTo>
                    <a:pt x="871" y="514"/>
                  </a:lnTo>
                  <a:cubicBezTo>
                    <a:pt x="3616" y="1904"/>
                    <a:pt x="6456" y="3140"/>
                    <a:pt x="9248" y="4424"/>
                  </a:cubicBezTo>
                  <a:cubicBezTo>
                    <a:pt x="8842" y="5041"/>
                    <a:pt x="8371" y="5587"/>
                    <a:pt x="7893" y="6145"/>
                  </a:cubicBezTo>
                  <a:cubicBezTo>
                    <a:pt x="5762" y="4066"/>
                    <a:pt x="3299" y="2249"/>
                    <a:pt x="871" y="514"/>
                  </a:cubicBezTo>
                  <a:close/>
                  <a:moveTo>
                    <a:pt x="105" y="0"/>
                  </a:moveTo>
                  <a:cubicBezTo>
                    <a:pt x="93" y="0"/>
                    <a:pt x="80" y="2"/>
                    <a:pt x="69" y="7"/>
                  </a:cubicBezTo>
                  <a:cubicBezTo>
                    <a:pt x="65" y="6"/>
                    <a:pt x="61" y="6"/>
                    <a:pt x="57" y="6"/>
                  </a:cubicBezTo>
                  <a:cubicBezTo>
                    <a:pt x="27" y="6"/>
                    <a:pt x="7" y="39"/>
                    <a:pt x="17" y="65"/>
                  </a:cubicBezTo>
                  <a:cubicBezTo>
                    <a:pt x="1" y="109"/>
                    <a:pt x="6" y="162"/>
                    <a:pt x="46" y="191"/>
                  </a:cubicBezTo>
                  <a:cubicBezTo>
                    <a:pt x="1391" y="1150"/>
                    <a:pt x="2716" y="2141"/>
                    <a:pt x="4013" y="3165"/>
                  </a:cubicBezTo>
                  <a:cubicBezTo>
                    <a:pt x="5311" y="4188"/>
                    <a:pt x="6545" y="5294"/>
                    <a:pt x="7851" y="6306"/>
                  </a:cubicBezTo>
                  <a:cubicBezTo>
                    <a:pt x="7867" y="6319"/>
                    <a:pt x="7882" y="6324"/>
                    <a:pt x="7897" y="6324"/>
                  </a:cubicBezTo>
                  <a:cubicBezTo>
                    <a:pt x="7943" y="6324"/>
                    <a:pt x="7980" y="6275"/>
                    <a:pt x="7966" y="6228"/>
                  </a:cubicBezTo>
                  <a:cubicBezTo>
                    <a:pt x="8386" y="5876"/>
                    <a:pt x="8746" y="5456"/>
                    <a:pt x="9067" y="5011"/>
                  </a:cubicBezTo>
                  <a:cubicBezTo>
                    <a:pt x="9075" y="5022"/>
                    <a:pt x="9085" y="5032"/>
                    <a:pt x="9102" y="5040"/>
                  </a:cubicBezTo>
                  <a:cubicBezTo>
                    <a:pt x="9299" y="5130"/>
                    <a:pt x="9508" y="5202"/>
                    <a:pt x="9710" y="5282"/>
                  </a:cubicBezTo>
                  <a:cubicBezTo>
                    <a:pt x="9816" y="5322"/>
                    <a:pt x="9927" y="5396"/>
                    <a:pt x="10038" y="5397"/>
                  </a:cubicBezTo>
                  <a:cubicBezTo>
                    <a:pt x="10069" y="5425"/>
                    <a:pt x="10096" y="5453"/>
                    <a:pt x="10129" y="5480"/>
                  </a:cubicBezTo>
                  <a:cubicBezTo>
                    <a:pt x="10147" y="5494"/>
                    <a:pt x="10167" y="5501"/>
                    <a:pt x="10186" y="5501"/>
                  </a:cubicBezTo>
                  <a:cubicBezTo>
                    <a:pt x="10234" y="5501"/>
                    <a:pt x="10279" y="5460"/>
                    <a:pt x="10276" y="5404"/>
                  </a:cubicBezTo>
                  <a:cubicBezTo>
                    <a:pt x="10246" y="4718"/>
                    <a:pt x="10218" y="4030"/>
                    <a:pt x="10166" y="3345"/>
                  </a:cubicBezTo>
                  <a:cubicBezTo>
                    <a:pt x="10912" y="2744"/>
                    <a:pt x="11651" y="2129"/>
                    <a:pt x="12369" y="1499"/>
                  </a:cubicBezTo>
                  <a:cubicBezTo>
                    <a:pt x="12382" y="1500"/>
                    <a:pt x="12393" y="1503"/>
                    <a:pt x="12405" y="1504"/>
                  </a:cubicBezTo>
                  <a:cubicBezTo>
                    <a:pt x="12410" y="1504"/>
                    <a:pt x="12414" y="1505"/>
                    <a:pt x="12418" y="1505"/>
                  </a:cubicBezTo>
                  <a:cubicBezTo>
                    <a:pt x="12507" y="1505"/>
                    <a:pt x="12527" y="1365"/>
                    <a:pt x="12433" y="1350"/>
                  </a:cubicBezTo>
                  <a:cubicBezTo>
                    <a:pt x="12425" y="1349"/>
                    <a:pt x="12420" y="1348"/>
                    <a:pt x="12410" y="1345"/>
                  </a:cubicBezTo>
                  <a:cubicBezTo>
                    <a:pt x="12393" y="1313"/>
                    <a:pt x="12362" y="1287"/>
                    <a:pt x="12326" y="1287"/>
                  </a:cubicBezTo>
                  <a:cubicBezTo>
                    <a:pt x="12307" y="1287"/>
                    <a:pt x="12288" y="1294"/>
                    <a:pt x="12268" y="1309"/>
                  </a:cubicBezTo>
                  <a:cubicBezTo>
                    <a:pt x="12263" y="1315"/>
                    <a:pt x="12259" y="1319"/>
                    <a:pt x="12254" y="1323"/>
                  </a:cubicBezTo>
                  <a:cubicBezTo>
                    <a:pt x="11760" y="1246"/>
                    <a:pt x="11267" y="1173"/>
                    <a:pt x="10769" y="1121"/>
                  </a:cubicBezTo>
                  <a:cubicBezTo>
                    <a:pt x="10759" y="1114"/>
                    <a:pt x="10747" y="1109"/>
                    <a:pt x="10733" y="1107"/>
                  </a:cubicBezTo>
                  <a:cubicBezTo>
                    <a:pt x="7221" y="480"/>
                    <a:pt x="3672" y="113"/>
                    <a:pt x="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3" name="Google Shape;533;p42"/>
            <p:cNvSpPr/>
            <p:nvPr/>
          </p:nvSpPr>
          <p:spPr>
            <a:xfrm>
              <a:off x="8156303" y="134836"/>
              <a:ext cx="444901" cy="233187"/>
            </a:xfrm>
            <a:custGeom>
              <a:avLst/>
              <a:gdLst/>
              <a:ahLst/>
              <a:cxnLst/>
              <a:rect l="l" t="t" r="r" b="b"/>
              <a:pathLst>
                <a:path w="9469" h="4963" extrusionOk="0">
                  <a:moveTo>
                    <a:pt x="1" y="1"/>
                  </a:moveTo>
                  <a:lnTo>
                    <a:pt x="1" y="1"/>
                  </a:lnTo>
                  <a:cubicBezTo>
                    <a:pt x="2912" y="1221"/>
                    <a:pt x="5763" y="2632"/>
                    <a:pt x="8619" y="3976"/>
                  </a:cubicBezTo>
                  <a:cubicBezTo>
                    <a:pt x="8632" y="3966"/>
                    <a:pt x="8649" y="3960"/>
                    <a:pt x="8666" y="3960"/>
                  </a:cubicBezTo>
                  <a:cubicBezTo>
                    <a:pt x="8684" y="3960"/>
                    <a:pt x="8702" y="3966"/>
                    <a:pt x="8720" y="3981"/>
                  </a:cubicBezTo>
                  <a:cubicBezTo>
                    <a:pt x="8769" y="4018"/>
                    <a:pt x="8817" y="4058"/>
                    <a:pt x="8867" y="4096"/>
                  </a:cubicBezTo>
                  <a:cubicBezTo>
                    <a:pt x="8922" y="4140"/>
                    <a:pt x="8902" y="4209"/>
                    <a:pt x="8855" y="4242"/>
                  </a:cubicBezTo>
                  <a:cubicBezTo>
                    <a:pt x="9038" y="4502"/>
                    <a:pt x="9239" y="4744"/>
                    <a:pt x="9468" y="4963"/>
                  </a:cubicBezTo>
                  <a:cubicBezTo>
                    <a:pt x="9444" y="4373"/>
                    <a:pt x="9418" y="3782"/>
                    <a:pt x="9408" y="3194"/>
                  </a:cubicBezTo>
                  <a:cubicBezTo>
                    <a:pt x="9393" y="3202"/>
                    <a:pt x="9376" y="3208"/>
                    <a:pt x="9356" y="3208"/>
                  </a:cubicBezTo>
                  <a:cubicBezTo>
                    <a:pt x="9347" y="3208"/>
                    <a:pt x="9337" y="3207"/>
                    <a:pt x="9326" y="3204"/>
                  </a:cubicBezTo>
                  <a:cubicBezTo>
                    <a:pt x="6269" y="2228"/>
                    <a:pt x="3221" y="1133"/>
                    <a:pt x="212" y="10"/>
                  </a:cubicBezTo>
                  <a:cubicBezTo>
                    <a:pt x="141" y="8"/>
                    <a:pt x="71" y="3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4" name="Google Shape;534;p42"/>
            <p:cNvSpPr/>
            <p:nvPr/>
          </p:nvSpPr>
          <p:spPr>
            <a:xfrm>
              <a:off x="8188771" y="136339"/>
              <a:ext cx="506404" cy="140861"/>
            </a:xfrm>
            <a:custGeom>
              <a:avLst/>
              <a:gdLst/>
              <a:ahLst/>
              <a:cxnLst/>
              <a:rect l="l" t="t" r="r" b="b"/>
              <a:pathLst>
                <a:path w="10778" h="2998" extrusionOk="0">
                  <a:moveTo>
                    <a:pt x="1" y="1"/>
                  </a:moveTo>
                  <a:cubicBezTo>
                    <a:pt x="2905" y="941"/>
                    <a:pt x="5815" y="1924"/>
                    <a:pt x="8666" y="2997"/>
                  </a:cubicBezTo>
                  <a:cubicBezTo>
                    <a:pt x="8673" y="2988"/>
                    <a:pt x="8677" y="2979"/>
                    <a:pt x="8687" y="2972"/>
                  </a:cubicBezTo>
                  <a:cubicBezTo>
                    <a:pt x="9373" y="2365"/>
                    <a:pt x="10070" y="1768"/>
                    <a:pt x="10777" y="1188"/>
                  </a:cubicBezTo>
                  <a:cubicBezTo>
                    <a:pt x="10352" y="1127"/>
                    <a:pt x="9925" y="1059"/>
                    <a:pt x="9500" y="977"/>
                  </a:cubicBezTo>
                  <a:cubicBezTo>
                    <a:pt x="9488" y="1019"/>
                    <a:pt x="9455" y="1055"/>
                    <a:pt x="9404" y="1055"/>
                  </a:cubicBezTo>
                  <a:cubicBezTo>
                    <a:pt x="9397" y="1055"/>
                    <a:pt x="9389" y="1054"/>
                    <a:pt x="9382" y="1053"/>
                  </a:cubicBezTo>
                  <a:cubicBezTo>
                    <a:pt x="6280" y="498"/>
                    <a:pt x="3148" y="15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5" name="Google Shape;535;p42"/>
            <p:cNvSpPr/>
            <p:nvPr/>
          </p:nvSpPr>
          <p:spPr>
            <a:xfrm>
              <a:off x="8557236" y="340069"/>
              <a:ext cx="27768" cy="23868"/>
            </a:xfrm>
            <a:custGeom>
              <a:avLst/>
              <a:gdLst/>
              <a:ahLst/>
              <a:cxnLst/>
              <a:rect l="l" t="t" r="r" b="b"/>
              <a:pathLst>
                <a:path w="591" h="508" extrusionOk="0">
                  <a:moveTo>
                    <a:pt x="192" y="0"/>
                  </a:moveTo>
                  <a:cubicBezTo>
                    <a:pt x="129" y="97"/>
                    <a:pt x="65" y="191"/>
                    <a:pt x="0" y="283"/>
                  </a:cubicBezTo>
                  <a:cubicBezTo>
                    <a:pt x="6" y="286"/>
                    <a:pt x="12" y="284"/>
                    <a:pt x="19" y="287"/>
                  </a:cubicBezTo>
                  <a:cubicBezTo>
                    <a:pt x="211" y="351"/>
                    <a:pt x="400" y="431"/>
                    <a:pt x="591" y="507"/>
                  </a:cubicBezTo>
                  <a:cubicBezTo>
                    <a:pt x="444" y="349"/>
                    <a:pt x="309" y="183"/>
                    <a:pt x="1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6" name="Google Shape;536;p42"/>
            <p:cNvSpPr/>
            <p:nvPr/>
          </p:nvSpPr>
          <p:spPr>
            <a:xfrm>
              <a:off x="8168003" y="147851"/>
              <a:ext cx="393640" cy="264573"/>
            </a:xfrm>
            <a:custGeom>
              <a:avLst/>
              <a:gdLst/>
              <a:ahLst/>
              <a:cxnLst/>
              <a:rect l="l" t="t" r="r" b="b"/>
              <a:pathLst>
                <a:path w="8378" h="5631" extrusionOk="0">
                  <a:moveTo>
                    <a:pt x="1" y="0"/>
                  </a:moveTo>
                  <a:lnTo>
                    <a:pt x="1" y="0"/>
                  </a:lnTo>
                  <a:cubicBezTo>
                    <a:pt x="2429" y="1735"/>
                    <a:pt x="4892" y="3554"/>
                    <a:pt x="7023" y="5631"/>
                  </a:cubicBezTo>
                  <a:cubicBezTo>
                    <a:pt x="7501" y="5071"/>
                    <a:pt x="7974" y="4527"/>
                    <a:pt x="8378" y="3910"/>
                  </a:cubicBezTo>
                  <a:cubicBezTo>
                    <a:pt x="5586" y="2626"/>
                    <a:pt x="2746" y="139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10827541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43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43"/>
          <p:cNvGrpSpPr/>
          <p:nvPr/>
        </p:nvGrpSpPr>
        <p:grpSpPr>
          <a:xfrm rot="-3252464">
            <a:off x="165489" y="7066635"/>
            <a:ext cx="1014834" cy="1054826"/>
            <a:chOff x="135950" y="4225850"/>
            <a:chExt cx="550988" cy="572700"/>
          </a:xfrm>
        </p:grpSpPr>
        <p:sp>
          <p:nvSpPr>
            <p:cNvPr id="540" name="Google Shape;540;p43"/>
            <p:cNvSpPr/>
            <p:nvPr/>
          </p:nvSpPr>
          <p:spPr>
            <a:xfrm>
              <a:off x="264934" y="4462106"/>
              <a:ext cx="422004" cy="336444"/>
            </a:xfrm>
            <a:custGeom>
              <a:avLst/>
              <a:gdLst/>
              <a:ahLst/>
              <a:cxnLst/>
              <a:rect l="l" t="t" r="r" b="b"/>
              <a:pathLst>
                <a:path w="9174" h="7314" extrusionOk="0">
                  <a:moveTo>
                    <a:pt x="9054" y="1"/>
                  </a:moveTo>
                  <a:cubicBezTo>
                    <a:pt x="9019" y="1"/>
                    <a:pt x="8985" y="18"/>
                    <a:pt x="8970" y="56"/>
                  </a:cubicBezTo>
                  <a:cubicBezTo>
                    <a:pt x="8968" y="67"/>
                    <a:pt x="8964" y="77"/>
                    <a:pt x="8960" y="88"/>
                  </a:cubicBezTo>
                  <a:cubicBezTo>
                    <a:pt x="8933" y="76"/>
                    <a:pt x="8907" y="66"/>
                    <a:pt x="8879" y="54"/>
                  </a:cubicBezTo>
                  <a:lnTo>
                    <a:pt x="8836" y="142"/>
                  </a:lnTo>
                  <a:cubicBezTo>
                    <a:pt x="8865" y="158"/>
                    <a:pt x="8896" y="172"/>
                    <a:pt x="8925" y="186"/>
                  </a:cubicBezTo>
                  <a:cubicBezTo>
                    <a:pt x="8701" y="800"/>
                    <a:pt x="8511" y="1441"/>
                    <a:pt x="8353" y="2076"/>
                  </a:cubicBezTo>
                  <a:cubicBezTo>
                    <a:pt x="7875" y="1404"/>
                    <a:pt x="7259" y="671"/>
                    <a:pt x="6385" y="620"/>
                  </a:cubicBezTo>
                  <a:cubicBezTo>
                    <a:pt x="6357" y="618"/>
                    <a:pt x="6329" y="618"/>
                    <a:pt x="6300" y="618"/>
                  </a:cubicBezTo>
                  <a:cubicBezTo>
                    <a:pt x="5626" y="618"/>
                    <a:pt x="5011" y="1085"/>
                    <a:pt x="4781" y="1717"/>
                  </a:cubicBezTo>
                  <a:cubicBezTo>
                    <a:pt x="4273" y="3119"/>
                    <a:pt x="5551" y="4229"/>
                    <a:pt x="6837" y="4229"/>
                  </a:cubicBezTo>
                  <a:cubicBezTo>
                    <a:pt x="6962" y="4229"/>
                    <a:pt x="7087" y="4218"/>
                    <a:pt x="7210" y="4197"/>
                  </a:cubicBezTo>
                  <a:lnTo>
                    <a:pt x="7210" y="4197"/>
                  </a:lnTo>
                  <a:cubicBezTo>
                    <a:pt x="7203" y="4219"/>
                    <a:pt x="7202" y="4243"/>
                    <a:pt x="7210" y="4264"/>
                  </a:cubicBezTo>
                  <a:lnTo>
                    <a:pt x="7227" y="4307"/>
                  </a:lnTo>
                  <a:cubicBezTo>
                    <a:pt x="7231" y="4318"/>
                    <a:pt x="7238" y="4326"/>
                    <a:pt x="7246" y="4336"/>
                  </a:cubicBezTo>
                  <a:cubicBezTo>
                    <a:pt x="7197" y="4381"/>
                    <a:pt x="7166" y="4444"/>
                    <a:pt x="7152" y="4529"/>
                  </a:cubicBezTo>
                  <a:cubicBezTo>
                    <a:pt x="7083" y="4668"/>
                    <a:pt x="7015" y="4808"/>
                    <a:pt x="6951" y="4950"/>
                  </a:cubicBezTo>
                  <a:cubicBezTo>
                    <a:pt x="6837" y="5197"/>
                    <a:pt x="6735" y="5450"/>
                    <a:pt x="6641" y="5707"/>
                  </a:cubicBezTo>
                  <a:cubicBezTo>
                    <a:pt x="6478" y="6147"/>
                    <a:pt x="6348" y="6598"/>
                    <a:pt x="6239" y="7056"/>
                  </a:cubicBezTo>
                  <a:cubicBezTo>
                    <a:pt x="5185" y="6608"/>
                    <a:pt x="4118" y="6063"/>
                    <a:pt x="3021" y="5741"/>
                  </a:cubicBezTo>
                  <a:cubicBezTo>
                    <a:pt x="4636" y="5174"/>
                    <a:pt x="4190" y="2976"/>
                    <a:pt x="2855" y="2345"/>
                  </a:cubicBezTo>
                  <a:cubicBezTo>
                    <a:pt x="2601" y="2224"/>
                    <a:pt x="2342" y="2169"/>
                    <a:pt x="2091" y="2169"/>
                  </a:cubicBezTo>
                  <a:cubicBezTo>
                    <a:pt x="961" y="2169"/>
                    <a:pt x="0" y="3278"/>
                    <a:pt x="364" y="4482"/>
                  </a:cubicBezTo>
                  <a:lnTo>
                    <a:pt x="454" y="4534"/>
                  </a:lnTo>
                  <a:cubicBezTo>
                    <a:pt x="485" y="4525"/>
                    <a:pt x="510" y="4499"/>
                    <a:pt x="505" y="4462"/>
                  </a:cubicBezTo>
                  <a:cubicBezTo>
                    <a:pt x="321" y="3411"/>
                    <a:pt x="1027" y="2384"/>
                    <a:pt x="2044" y="2384"/>
                  </a:cubicBezTo>
                  <a:cubicBezTo>
                    <a:pt x="2227" y="2384"/>
                    <a:pt x="2420" y="2417"/>
                    <a:pt x="2619" y="2489"/>
                  </a:cubicBezTo>
                  <a:cubicBezTo>
                    <a:pt x="3998" y="2986"/>
                    <a:pt x="4328" y="4901"/>
                    <a:pt x="2927" y="5564"/>
                  </a:cubicBezTo>
                  <a:cubicBezTo>
                    <a:pt x="2868" y="5593"/>
                    <a:pt x="2856" y="5652"/>
                    <a:pt x="2876" y="5698"/>
                  </a:cubicBezTo>
                  <a:cubicBezTo>
                    <a:pt x="2873" y="5698"/>
                    <a:pt x="2870" y="5698"/>
                    <a:pt x="2867" y="5698"/>
                  </a:cubicBezTo>
                  <a:cubicBezTo>
                    <a:pt x="2809" y="5698"/>
                    <a:pt x="2797" y="5787"/>
                    <a:pt x="2849" y="5820"/>
                  </a:cubicBezTo>
                  <a:cubicBezTo>
                    <a:pt x="3905" y="6436"/>
                    <a:pt x="5142" y="6832"/>
                    <a:pt x="6269" y="7305"/>
                  </a:cubicBezTo>
                  <a:cubicBezTo>
                    <a:pt x="6284" y="7311"/>
                    <a:pt x="6298" y="7313"/>
                    <a:pt x="6313" y="7313"/>
                  </a:cubicBezTo>
                  <a:cubicBezTo>
                    <a:pt x="6364" y="7313"/>
                    <a:pt x="6409" y="7276"/>
                    <a:pt x="6421" y="7222"/>
                  </a:cubicBezTo>
                  <a:cubicBezTo>
                    <a:pt x="6588" y="6510"/>
                    <a:pt x="6809" y="5815"/>
                    <a:pt x="7102" y="5146"/>
                  </a:cubicBezTo>
                  <a:cubicBezTo>
                    <a:pt x="7224" y="4865"/>
                    <a:pt x="7557" y="4488"/>
                    <a:pt x="7472" y="4170"/>
                  </a:cubicBezTo>
                  <a:cubicBezTo>
                    <a:pt x="7469" y="4156"/>
                    <a:pt x="7461" y="4144"/>
                    <a:pt x="7451" y="4134"/>
                  </a:cubicBezTo>
                  <a:cubicBezTo>
                    <a:pt x="7488" y="4104"/>
                    <a:pt x="7467" y="4029"/>
                    <a:pt x="7415" y="4029"/>
                  </a:cubicBezTo>
                  <a:cubicBezTo>
                    <a:pt x="7412" y="4029"/>
                    <a:pt x="7409" y="4030"/>
                    <a:pt x="7406" y="4030"/>
                  </a:cubicBezTo>
                  <a:cubicBezTo>
                    <a:pt x="7251" y="4052"/>
                    <a:pt x="7091" y="4065"/>
                    <a:pt x="6931" y="4065"/>
                  </a:cubicBezTo>
                  <a:cubicBezTo>
                    <a:pt x="6443" y="4065"/>
                    <a:pt x="5950" y="3949"/>
                    <a:pt x="5566" y="3636"/>
                  </a:cubicBezTo>
                  <a:cubicBezTo>
                    <a:pt x="5039" y="3209"/>
                    <a:pt x="4749" y="2453"/>
                    <a:pt x="4993" y="1798"/>
                  </a:cubicBezTo>
                  <a:cubicBezTo>
                    <a:pt x="5208" y="1218"/>
                    <a:pt x="5739" y="845"/>
                    <a:pt x="6318" y="845"/>
                  </a:cubicBezTo>
                  <a:cubicBezTo>
                    <a:pt x="6499" y="845"/>
                    <a:pt x="6685" y="882"/>
                    <a:pt x="6867" y="959"/>
                  </a:cubicBezTo>
                  <a:cubicBezTo>
                    <a:pt x="7486" y="1224"/>
                    <a:pt x="7912" y="1821"/>
                    <a:pt x="8282" y="2356"/>
                  </a:cubicBezTo>
                  <a:cubicBezTo>
                    <a:pt x="8305" y="2389"/>
                    <a:pt x="8335" y="2402"/>
                    <a:pt x="8365" y="2402"/>
                  </a:cubicBezTo>
                  <a:cubicBezTo>
                    <a:pt x="8442" y="2402"/>
                    <a:pt x="8517" y="2313"/>
                    <a:pt x="8460" y="2231"/>
                  </a:cubicBezTo>
                  <a:cubicBezTo>
                    <a:pt x="8456" y="2226"/>
                    <a:pt x="8452" y="2220"/>
                    <a:pt x="8450" y="2215"/>
                  </a:cubicBezTo>
                  <a:cubicBezTo>
                    <a:pt x="8724" y="1533"/>
                    <a:pt x="8966" y="822"/>
                    <a:pt x="9157" y="112"/>
                  </a:cubicBezTo>
                  <a:cubicBezTo>
                    <a:pt x="9173" y="46"/>
                    <a:pt x="9112" y="1"/>
                    <a:pt x="90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1" name="Google Shape;541;p43"/>
            <p:cNvSpPr/>
            <p:nvPr/>
          </p:nvSpPr>
          <p:spPr>
            <a:xfrm>
              <a:off x="144322" y="4235234"/>
              <a:ext cx="531300" cy="551356"/>
            </a:xfrm>
            <a:custGeom>
              <a:avLst/>
              <a:gdLst/>
              <a:ahLst/>
              <a:cxnLst/>
              <a:rect l="l" t="t" r="r" b="b"/>
              <a:pathLst>
                <a:path w="11550" h="11986" extrusionOk="0">
                  <a:moveTo>
                    <a:pt x="7587" y="0"/>
                  </a:moveTo>
                  <a:cubicBezTo>
                    <a:pt x="7077" y="0"/>
                    <a:pt x="6565" y="217"/>
                    <a:pt x="6235" y="607"/>
                  </a:cubicBezTo>
                  <a:cubicBezTo>
                    <a:pt x="5782" y="1148"/>
                    <a:pt x="5797" y="1842"/>
                    <a:pt x="6063" y="2458"/>
                  </a:cubicBezTo>
                  <a:cubicBezTo>
                    <a:pt x="6069" y="2472"/>
                    <a:pt x="6069" y="2487"/>
                    <a:pt x="6065" y="2500"/>
                  </a:cubicBezTo>
                  <a:cubicBezTo>
                    <a:pt x="6102" y="2560"/>
                    <a:pt x="6059" y="2650"/>
                    <a:pt x="5988" y="2650"/>
                  </a:cubicBezTo>
                  <a:cubicBezTo>
                    <a:pt x="5974" y="2650"/>
                    <a:pt x="5960" y="2646"/>
                    <a:pt x="5945" y="2640"/>
                  </a:cubicBezTo>
                  <a:cubicBezTo>
                    <a:pt x="4917" y="2165"/>
                    <a:pt x="3795" y="1721"/>
                    <a:pt x="2834" y="1110"/>
                  </a:cubicBezTo>
                  <a:lnTo>
                    <a:pt x="2834" y="1110"/>
                  </a:lnTo>
                  <a:cubicBezTo>
                    <a:pt x="2837" y="1123"/>
                    <a:pt x="2837" y="1135"/>
                    <a:pt x="2833" y="1148"/>
                  </a:cubicBezTo>
                  <a:cubicBezTo>
                    <a:pt x="2614" y="1873"/>
                    <a:pt x="2360" y="2590"/>
                    <a:pt x="2115" y="3307"/>
                  </a:cubicBezTo>
                  <a:cubicBezTo>
                    <a:pt x="2301" y="3238"/>
                    <a:pt x="2504" y="3206"/>
                    <a:pt x="2713" y="3206"/>
                  </a:cubicBezTo>
                  <a:cubicBezTo>
                    <a:pt x="3814" y="3206"/>
                    <a:pt x="5059" y="4105"/>
                    <a:pt x="4808" y="5240"/>
                  </a:cubicBezTo>
                  <a:cubicBezTo>
                    <a:pt x="4654" y="5941"/>
                    <a:pt x="4032" y="6404"/>
                    <a:pt x="3335" y="6485"/>
                  </a:cubicBezTo>
                  <a:cubicBezTo>
                    <a:pt x="3258" y="6494"/>
                    <a:pt x="3181" y="6498"/>
                    <a:pt x="3105" y="6498"/>
                  </a:cubicBezTo>
                  <a:cubicBezTo>
                    <a:pt x="2389" y="6498"/>
                    <a:pt x="1750" y="6103"/>
                    <a:pt x="1268" y="5581"/>
                  </a:cubicBezTo>
                  <a:cubicBezTo>
                    <a:pt x="1054" y="6066"/>
                    <a:pt x="805" y="6536"/>
                    <a:pt x="582" y="7017"/>
                  </a:cubicBezTo>
                  <a:cubicBezTo>
                    <a:pt x="444" y="7314"/>
                    <a:pt x="0" y="7936"/>
                    <a:pt x="197" y="8238"/>
                  </a:cubicBezTo>
                  <a:cubicBezTo>
                    <a:pt x="276" y="8360"/>
                    <a:pt x="699" y="8449"/>
                    <a:pt x="852" y="8514"/>
                  </a:cubicBezTo>
                  <a:cubicBezTo>
                    <a:pt x="1107" y="8620"/>
                    <a:pt x="1361" y="8726"/>
                    <a:pt x="1616" y="8834"/>
                  </a:cubicBezTo>
                  <a:cubicBezTo>
                    <a:pt x="2073" y="9026"/>
                    <a:pt x="2530" y="9219"/>
                    <a:pt x="2988" y="9411"/>
                  </a:cubicBezTo>
                  <a:cubicBezTo>
                    <a:pt x="2623" y="8207"/>
                    <a:pt x="3583" y="7099"/>
                    <a:pt x="4713" y="7099"/>
                  </a:cubicBezTo>
                  <a:cubicBezTo>
                    <a:pt x="4964" y="7099"/>
                    <a:pt x="5223" y="7154"/>
                    <a:pt x="5478" y="7275"/>
                  </a:cubicBezTo>
                  <a:cubicBezTo>
                    <a:pt x="6814" y="7905"/>
                    <a:pt x="7259" y="10103"/>
                    <a:pt x="5644" y="10670"/>
                  </a:cubicBezTo>
                  <a:cubicBezTo>
                    <a:pt x="6742" y="10993"/>
                    <a:pt x="7809" y="11538"/>
                    <a:pt x="8862" y="11986"/>
                  </a:cubicBezTo>
                  <a:cubicBezTo>
                    <a:pt x="8971" y="11529"/>
                    <a:pt x="9101" y="11078"/>
                    <a:pt x="9264" y="10635"/>
                  </a:cubicBezTo>
                  <a:cubicBezTo>
                    <a:pt x="9358" y="10380"/>
                    <a:pt x="9460" y="10126"/>
                    <a:pt x="9574" y="9876"/>
                  </a:cubicBezTo>
                  <a:cubicBezTo>
                    <a:pt x="9638" y="9735"/>
                    <a:pt x="9705" y="9595"/>
                    <a:pt x="9776" y="9456"/>
                  </a:cubicBezTo>
                  <a:cubicBezTo>
                    <a:pt x="9789" y="9370"/>
                    <a:pt x="9819" y="9308"/>
                    <a:pt x="9869" y="9263"/>
                  </a:cubicBezTo>
                  <a:cubicBezTo>
                    <a:pt x="9861" y="9254"/>
                    <a:pt x="9854" y="9245"/>
                    <a:pt x="9850" y="9234"/>
                  </a:cubicBezTo>
                  <a:lnTo>
                    <a:pt x="9833" y="9191"/>
                  </a:lnTo>
                  <a:cubicBezTo>
                    <a:pt x="9825" y="9170"/>
                    <a:pt x="9828" y="9146"/>
                    <a:pt x="9833" y="9124"/>
                  </a:cubicBezTo>
                  <a:lnTo>
                    <a:pt x="9833" y="9124"/>
                  </a:lnTo>
                  <a:cubicBezTo>
                    <a:pt x="9710" y="9145"/>
                    <a:pt x="9585" y="9156"/>
                    <a:pt x="9460" y="9156"/>
                  </a:cubicBezTo>
                  <a:cubicBezTo>
                    <a:pt x="8174" y="9156"/>
                    <a:pt x="6896" y="8046"/>
                    <a:pt x="7405" y="6644"/>
                  </a:cubicBezTo>
                  <a:cubicBezTo>
                    <a:pt x="7634" y="6012"/>
                    <a:pt x="8251" y="5545"/>
                    <a:pt x="8926" y="5545"/>
                  </a:cubicBezTo>
                  <a:cubicBezTo>
                    <a:pt x="8954" y="5545"/>
                    <a:pt x="8981" y="5545"/>
                    <a:pt x="9009" y="5547"/>
                  </a:cubicBezTo>
                  <a:cubicBezTo>
                    <a:pt x="9883" y="5596"/>
                    <a:pt x="10498" y="6331"/>
                    <a:pt x="10976" y="7003"/>
                  </a:cubicBezTo>
                  <a:cubicBezTo>
                    <a:pt x="11134" y="6368"/>
                    <a:pt x="11325" y="5728"/>
                    <a:pt x="11549" y="5113"/>
                  </a:cubicBezTo>
                  <a:cubicBezTo>
                    <a:pt x="11519" y="5097"/>
                    <a:pt x="11487" y="5084"/>
                    <a:pt x="11459" y="5069"/>
                  </a:cubicBezTo>
                  <a:cubicBezTo>
                    <a:pt x="11356" y="5018"/>
                    <a:pt x="11257" y="4968"/>
                    <a:pt x="11155" y="4916"/>
                  </a:cubicBezTo>
                  <a:cubicBezTo>
                    <a:pt x="11151" y="4915"/>
                    <a:pt x="11151" y="4912"/>
                    <a:pt x="11150" y="4910"/>
                  </a:cubicBezTo>
                  <a:cubicBezTo>
                    <a:pt x="10226" y="4473"/>
                    <a:pt x="9292" y="4073"/>
                    <a:pt x="8353" y="3667"/>
                  </a:cubicBezTo>
                  <a:cubicBezTo>
                    <a:pt x="8329" y="3666"/>
                    <a:pt x="8309" y="3656"/>
                    <a:pt x="8292" y="3641"/>
                  </a:cubicBezTo>
                  <a:cubicBezTo>
                    <a:pt x="8281" y="3636"/>
                    <a:pt x="8272" y="3632"/>
                    <a:pt x="8260" y="3627"/>
                  </a:cubicBezTo>
                  <a:cubicBezTo>
                    <a:pt x="8157" y="3584"/>
                    <a:pt x="8210" y="3446"/>
                    <a:pt x="8306" y="3446"/>
                  </a:cubicBezTo>
                  <a:cubicBezTo>
                    <a:pt x="8317" y="3446"/>
                    <a:pt x="8328" y="3448"/>
                    <a:pt x="8341" y="3452"/>
                  </a:cubicBezTo>
                  <a:cubicBezTo>
                    <a:pt x="8346" y="3454"/>
                    <a:pt x="8349" y="3454"/>
                    <a:pt x="8353" y="3456"/>
                  </a:cubicBezTo>
                  <a:cubicBezTo>
                    <a:pt x="10034" y="2951"/>
                    <a:pt x="9649" y="655"/>
                    <a:pt x="8184" y="107"/>
                  </a:cubicBezTo>
                  <a:cubicBezTo>
                    <a:pt x="7993" y="35"/>
                    <a:pt x="7790" y="0"/>
                    <a:pt x="75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2" name="Google Shape;542;p43"/>
            <p:cNvSpPr/>
            <p:nvPr/>
          </p:nvSpPr>
          <p:spPr>
            <a:xfrm>
              <a:off x="135950" y="4225850"/>
              <a:ext cx="539028" cy="452686"/>
            </a:xfrm>
            <a:custGeom>
              <a:avLst/>
              <a:gdLst/>
              <a:ahLst/>
              <a:cxnLst/>
              <a:rect l="l" t="t" r="r" b="b"/>
              <a:pathLst>
                <a:path w="11718" h="9841" extrusionOk="0">
                  <a:moveTo>
                    <a:pt x="7801" y="0"/>
                  </a:moveTo>
                  <a:cubicBezTo>
                    <a:pt x="6520" y="0"/>
                    <a:pt x="5366" y="1310"/>
                    <a:pt x="5998" y="2561"/>
                  </a:cubicBezTo>
                  <a:cubicBezTo>
                    <a:pt x="5022" y="2063"/>
                    <a:pt x="4003" y="1497"/>
                    <a:pt x="2971" y="1161"/>
                  </a:cubicBezTo>
                  <a:cubicBezTo>
                    <a:pt x="2965" y="1159"/>
                    <a:pt x="2959" y="1158"/>
                    <a:pt x="2953" y="1158"/>
                  </a:cubicBezTo>
                  <a:cubicBezTo>
                    <a:pt x="2907" y="1158"/>
                    <a:pt x="2864" y="1218"/>
                    <a:pt x="2911" y="1251"/>
                  </a:cubicBezTo>
                  <a:cubicBezTo>
                    <a:pt x="2880" y="1255"/>
                    <a:pt x="2852" y="1270"/>
                    <a:pt x="2838" y="1302"/>
                  </a:cubicBezTo>
                  <a:cubicBezTo>
                    <a:pt x="2539" y="2086"/>
                    <a:pt x="2282" y="2885"/>
                    <a:pt x="2013" y="3677"/>
                  </a:cubicBezTo>
                  <a:cubicBezTo>
                    <a:pt x="1985" y="3757"/>
                    <a:pt x="2040" y="3828"/>
                    <a:pt x="2112" y="3828"/>
                  </a:cubicBezTo>
                  <a:cubicBezTo>
                    <a:pt x="2132" y="3828"/>
                    <a:pt x="2153" y="3823"/>
                    <a:pt x="2174" y="3810"/>
                  </a:cubicBezTo>
                  <a:cubicBezTo>
                    <a:pt x="2384" y="3683"/>
                    <a:pt x="2633" y="3626"/>
                    <a:pt x="2892" y="3626"/>
                  </a:cubicBezTo>
                  <a:cubicBezTo>
                    <a:pt x="3932" y="3626"/>
                    <a:pt x="5143" y="4551"/>
                    <a:pt x="4715" y="5611"/>
                  </a:cubicBezTo>
                  <a:cubicBezTo>
                    <a:pt x="4463" y="6235"/>
                    <a:pt x="3978" y="6473"/>
                    <a:pt x="3447" y="6473"/>
                  </a:cubicBezTo>
                  <a:cubicBezTo>
                    <a:pt x="2776" y="6473"/>
                    <a:pt x="2033" y="6092"/>
                    <a:pt x="1596" y="5628"/>
                  </a:cubicBezTo>
                  <a:cubicBezTo>
                    <a:pt x="1578" y="5609"/>
                    <a:pt x="1556" y="5601"/>
                    <a:pt x="1534" y="5601"/>
                  </a:cubicBezTo>
                  <a:cubicBezTo>
                    <a:pt x="1491" y="5601"/>
                    <a:pt x="1446" y="5634"/>
                    <a:pt x="1427" y="5675"/>
                  </a:cubicBezTo>
                  <a:cubicBezTo>
                    <a:pt x="1415" y="5667"/>
                    <a:pt x="1402" y="5663"/>
                    <a:pt x="1390" y="5663"/>
                  </a:cubicBezTo>
                  <a:cubicBezTo>
                    <a:pt x="1373" y="5663"/>
                    <a:pt x="1356" y="5671"/>
                    <a:pt x="1344" y="5691"/>
                  </a:cubicBezTo>
                  <a:cubicBezTo>
                    <a:pt x="806" y="6540"/>
                    <a:pt x="404" y="7480"/>
                    <a:pt x="21" y="8405"/>
                  </a:cubicBezTo>
                  <a:cubicBezTo>
                    <a:pt x="0" y="8457"/>
                    <a:pt x="20" y="8521"/>
                    <a:pt x="74" y="8545"/>
                  </a:cubicBezTo>
                  <a:cubicBezTo>
                    <a:pt x="1092" y="8974"/>
                    <a:pt x="2111" y="9404"/>
                    <a:pt x="3131" y="9832"/>
                  </a:cubicBezTo>
                  <a:cubicBezTo>
                    <a:pt x="3146" y="9838"/>
                    <a:pt x="3160" y="9841"/>
                    <a:pt x="3174" y="9841"/>
                  </a:cubicBezTo>
                  <a:cubicBezTo>
                    <a:pt x="3258" y="9841"/>
                    <a:pt x="3311" y="9733"/>
                    <a:pt x="3260" y="9668"/>
                  </a:cubicBezTo>
                  <a:lnTo>
                    <a:pt x="3171" y="9616"/>
                  </a:lnTo>
                  <a:cubicBezTo>
                    <a:pt x="2713" y="9423"/>
                    <a:pt x="2256" y="9230"/>
                    <a:pt x="1799" y="9039"/>
                  </a:cubicBezTo>
                  <a:cubicBezTo>
                    <a:pt x="1545" y="8932"/>
                    <a:pt x="1291" y="8825"/>
                    <a:pt x="1036" y="8719"/>
                  </a:cubicBezTo>
                  <a:cubicBezTo>
                    <a:pt x="883" y="8654"/>
                    <a:pt x="458" y="8565"/>
                    <a:pt x="380" y="8443"/>
                  </a:cubicBezTo>
                  <a:cubicBezTo>
                    <a:pt x="183" y="8141"/>
                    <a:pt x="627" y="7519"/>
                    <a:pt x="765" y="7223"/>
                  </a:cubicBezTo>
                  <a:cubicBezTo>
                    <a:pt x="989" y="6741"/>
                    <a:pt x="1237" y="6271"/>
                    <a:pt x="1452" y="5786"/>
                  </a:cubicBezTo>
                  <a:cubicBezTo>
                    <a:pt x="1933" y="6307"/>
                    <a:pt x="2573" y="6703"/>
                    <a:pt x="3290" y="6703"/>
                  </a:cubicBezTo>
                  <a:cubicBezTo>
                    <a:pt x="3366" y="6703"/>
                    <a:pt x="3442" y="6699"/>
                    <a:pt x="3519" y="6690"/>
                  </a:cubicBezTo>
                  <a:cubicBezTo>
                    <a:pt x="4215" y="6609"/>
                    <a:pt x="4837" y="6146"/>
                    <a:pt x="4991" y="5445"/>
                  </a:cubicBezTo>
                  <a:cubicBezTo>
                    <a:pt x="5242" y="4311"/>
                    <a:pt x="3998" y="3411"/>
                    <a:pt x="2896" y="3411"/>
                  </a:cubicBezTo>
                  <a:cubicBezTo>
                    <a:pt x="2688" y="3411"/>
                    <a:pt x="2485" y="3443"/>
                    <a:pt x="2298" y="3512"/>
                  </a:cubicBezTo>
                  <a:cubicBezTo>
                    <a:pt x="2543" y="2793"/>
                    <a:pt x="2797" y="2078"/>
                    <a:pt x="3016" y="1353"/>
                  </a:cubicBezTo>
                  <a:cubicBezTo>
                    <a:pt x="3021" y="1340"/>
                    <a:pt x="3021" y="1327"/>
                    <a:pt x="3017" y="1315"/>
                  </a:cubicBezTo>
                  <a:lnTo>
                    <a:pt x="3017" y="1315"/>
                  </a:lnTo>
                  <a:cubicBezTo>
                    <a:pt x="3978" y="1926"/>
                    <a:pt x="5100" y="2370"/>
                    <a:pt x="6128" y="2845"/>
                  </a:cubicBezTo>
                  <a:cubicBezTo>
                    <a:pt x="6143" y="2852"/>
                    <a:pt x="6158" y="2855"/>
                    <a:pt x="6171" y="2855"/>
                  </a:cubicBezTo>
                  <a:cubicBezTo>
                    <a:pt x="6243" y="2855"/>
                    <a:pt x="6285" y="2765"/>
                    <a:pt x="6248" y="2705"/>
                  </a:cubicBezTo>
                  <a:cubicBezTo>
                    <a:pt x="6252" y="2692"/>
                    <a:pt x="6252" y="2678"/>
                    <a:pt x="6246" y="2663"/>
                  </a:cubicBezTo>
                  <a:cubicBezTo>
                    <a:pt x="5980" y="2047"/>
                    <a:pt x="5965" y="1352"/>
                    <a:pt x="6419" y="812"/>
                  </a:cubicBezTo>
                  <a:cubicBezTo>
                    <a:pt x="6748" y="422"/>
                    <a:pt x="7261" y="205"/>
                    <a:pt x="7770" y="205"/>
                  </a:cubicBezTo>
                  <a:cubicBezTo>
                    <a:pt x="7974" y="205"/>
                    <a:pt x="8177" y="240"/>
                    <a:pt x="8368" y="312"/>
                  </a:cubicBezTo>
                  <a:cubicBezTo>
                    <a:pt x="9834" y="860"/>
                    <a:pt x="10217" y="3156"/>
                    <a:pt x="8536" y="3661"/>
                  </a:cubicBezTo>
                  <a:cubicBezTo>
                    <a:pt x="8531" y="3660"/>
                    <a:pt x="8528" y="3660"/>
                    <a:pt x="8524" y="3657"/>
                  </a:cubicBezTo>
                  <a:cubicBezTo>
                    <a:pt x="8511" y="3653"/>
                    <a:pt x="8499" y="3651"/>
                    <a:pt x="8487" y="3651"/>
                  </a:cubicBezTo>
                  <a:cubicBezTo>
                    <a:pt x="8393" y="3651"/>
                    <a:pt x="8341" y="3788"/>
                    <a:pt x="8443" y="3832"/>
                  </a:cubicBezTo>
                  <a:cubicBezTo>
                    <a:pt x="8454" y="3837"/>
                    <a:pt x="8464" y="3842"/>
                    <a:pt x="8476" y="3846"/>
                  </a:cubicBezTo>
                  <a:cubicBezTo>
                    <a:pt x="8493" y="3861"/>
                    <a:pt x="8513" y="3871"/>
                    <a:pt x="8536" y="3872"/>
                  </a:cubicBezTo>
                  <a:cubicBezTo>
                    <a:pt x="9474" y="4278"/>
                    <a:pt x="10410" y="4679"/>
                    <a:pt x="11333" y="5115"/>
                  </a:cubicBezTo>
                  <a:cubicBezTo>
                    <a:pt x="11335" y="5118"/>
                    <a:pt x="11335" y="5120"/>
                    <a:pt x="11338" y="5121"/>
                  </a:cubicBezTo>
                  <a:cubicBezTo>
                    <a:pt x="11440" y="5173"/>
                    <a:pt x="11541" y="5224"/>
                    <a:pt x="11642" y="5274"/>
                  </a:cubicBezTo>
                  <a:lnTo>
                    <a:pt x="11686" y="5186"/>
                  </a:lnTo>
                  <a:cubicBezTo>
                    <a:pt x="11718" y="5137"/>
                    <a:pt x="11716" y="5063"/>
                    <a:pt x="11647" y="5028"/>
                  </a:cubicBezTo>
                  <a:cubicBezTo>
                    <a:pt x="10745" y="4569"/>
                    <a:pt x="9811" y="4133"/>
                    <a:pt x="8860" y="3782"/>
                  </a:cubicBezTo>
                  <a:cubicBezTo>
                    <a:pt x="10513" y="3120"/>
                    <a:pt x="9958" y="603"/>
                    <a:pt x="8371" y="90"/>
                  </a:cubicBezTo>
                  <a:cubicBezTo>
                    <a:pt x="8182" y="29"/>
                    <a:pt x="7990" y="0"/>
                    <a:pt x="78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543" name="Google Shape;543;p43"/>
          <p:cNvGrpSpPr/>
          <p:nvPr/>
        </p:nvGrpSpPr>
        <p:grpSpPr>
          <a:xfrm>
            <a:off x="17233217" y="786028"/>
            <a:ext cx="801282" cy="1035252"/>
            <a:chOff x="8489040" y="1196592"/>
            <a:chExt cx="572099" cy="739149"/>
          </a:xfrm>
        </p:grpSpPr>
        <p:sp>
          <p:nvSpPr>
            <p:cNvPr id="544" name="Google Shape;544;p43"/>
            <p:cNvSpPr/>
            <p:nvPr/>
          </p:nvSpPr>
          <p:spPr>
            <a:xfrm rot="-1005998">
              <a:off x="8551656" y="1250419"/>
              <a:ext cx="446867" cy="499974"/>
            </a:xfrm>
            <a:custGeom>
              <a:avLst/>
              <a:gdLst/>
              <a:ahLst/>
              <a:cxnLst/>
              <a:rect l="l" t="t" r="r" b="b"/>
              <a:pathLst>
                <a:path w="7127" h="7974" extrusionOk="0">
                  <a:moveTo>
                    <a:pt x="3556" y="0"/>
                  </a:moveTo>
                  <a:cubicBezTo>
                    <a:pt x="3488" y="0"/>
                    <a:pt x="3420" y="3"/>
                    <a:pt x="3352" y="7"/>
                  </a:cubicBezTo>
                  <a:cubicBezTo>
                    <a:pt x="2064" y="101"/>
                    <a:pt x="732" y="1375"/>
                    <a:pt x="1073" y="2747"/>
                  </a:cubicBezTo>
                  <a:cubicBezTo>
                    <a:pt x="1081" y="2781"/>
                    <a:pt x="1115" y="2800"/>
                    <a:pt x="1145" y="2800"/>
                  </a:cubicBezTo>
                  <a:cubicBezTo>
                    <a:pt x="1164" y="2800"/>
                    <a:pt x="1182" y="2793"/>
                    <a:pt x="1193" y="2777"/>
                  </a:cubicBezTo>
                  <a:cubicBezTo>
                    <a:pt x="1209" y="2794"/>
                    <a:pt x="1230" y="2808"/>
                    <a:pt x="1259" y="2808"/>
                  </a:cubicBezTo>
                  <a:cubicBezTo>
                    <a:pt x="1260" y="2808"/>
                    <a:pt x="1261" y="2808"/>
                    <a:pt x="1263" y="2808"/>
                  </a:cubicBezTo>
                  <a:cubicBezTo>
                    <a:pt x="1475" y="2801"/>
                    <a:pt x="1687" y="2799"/>
                    <a:pt x="1899" y="2799"/>
                  </a:cubicBezTo>
                  <a:cubicBezTo>
                    <a:pt x="2180" y="2799"/>
                    <a:pt x="2460" y="2803"/>
                    <a:pt x="2741" y="2803"/>
                  </a:cubicBezTo>
                  <a:cubicBezTo>
                    <a:pt x="2858" y="2803"/>
                    <a:pt x="2975" y="2802"/>
                    <a:pt x="3092" y="2800"/>
                  </a:cubicBezTo>
                  <a:cubicBezTo>
                    <a:pt x="3161" y="2799"/>
                    <a:pt x="3195" y="2741"/>
                    <a:pt x="3188" y="2689"/>
                  </a:cubicBezTo>
                  <a:lnTo>
                    <a:pt x="3152" y="2634"/>
                  </a:lnTo>
                  <a:cubicBezTo>
                    <a:pt x="3140" y="2626"/>
                    <a:pt x="3126" y="2621"/>
                    <a:pt x="3110" y="2619"/>
                  </a:cubicBezTo>
                  <a:cubicBezTo>
                    <a:pt x="2866" y="2594"/>
                    <a:pt x="2617" y="2583"/>
                    <a:pt x="2367" y="2583"/>
                  </a:cubicBezTo>
                  <a:cubicBezTo>
                    <a:pt x="1987" y="2583"/>
                    <a:pt x="1605" y="2608"/>
                    <a:pt x="1236" y="2644"/>
                  </a:cubicBezTo>
                  <a:cubicBezTo>
                    <a:pt x="1222" y="2645"/>
                    <a:pt x="1212" y="2649"/>
                    <a:pt x="1205" y="2654"/>
                  </a:cubicBezTo>
                  <a:cubicBezTo>
                    <a:pt x="1231" y="1533"/>
                    <a:pt x="1889" y="515"/>
                    <a:pt x="3047" y="271"/>
                  </a:cubicBezTo>
                  <a:cubicBezTo>
                    <a:pt x="3217" y="235"/>
                    <a:pt x="3388" y="218"/>
                    <a:pt x="3559" y="218"/>
                  </a:cubicBezTo>
                  <a:cubicBezTo>
                    <a:pt x="4624" y="218"/>
                    <a:pt x="5666" y="880"/>
                    <a:pt x="6195" y="1790"/>
                  </a:cubicBezTo>
                  <a:cubicBezTo>
                    <a:pt x="6760" y="2763"/>
                    <a:pt x="6840" y="4075"/>
                    <a:pt x="6163" y="5016"/>
                  </a:cubicBezTo>
                  <a:cubicBezTo>
                    <a:pt x="5713" y="5644"/>
                    <a:pt x="4952" y="6002"/>
                    <a:pt x="4197" y="6002"/>
                  </a:cubicBezTo>
                  <a:cubicBezTo>
                    <a:pt x="3787" y="6002"/>
                    <a:pt x="3378" y="5896"/>
                    <a:pt x="3021" y="5670"/>
                  </a:cubicBezTo>
                  <a:cubicBezTo>
                    <a:pt x="3001" y="5657"/>
                    <a:pt x="2978" y="5650"/>
                    <a:pt x="2955" y="5650"/>
                  </a:cubicBezTo>
                  <a:cubicBezTo>
                    <a:pt x="2922" y="5650"/>
                    <a:pt x="2889" y="5664"/>
                    <a:pt x="2870" y="5695"/>
                  </a:cubicBezTo>
                  <a:cubicBezTo>
                    <a:pt x="2409" y="6398"/>
                    <a:pt x="1904" y="7056"/>
                    <a:pt x="1346" y="7683"/>
                  </a:cubicBezTo>
                  <a:cubicBezTo>
                    <a:pt x="1051" y="7442"/>
                    <a:pt x="666" y="7196"/>
                    <a:pt x="461" y="6908"/>
                  </a:cubicBezTo>
                  <a:cubicBezTo>
                    <a:pt x="217" y="6561"/>
                    <a:pt x="666" y="6201"/>
                    <a:pt x="891" y="5895"/>
                  </a:cubicBezTo>
                  <a:cubicBezTo>
                    <a:pt x="1390" y="5217"/>
                    <a:pt x="1896" y="4547"/>
                    <a:pt x="2363" y="3846"/>
                  </a:cubicBezTo>
                  <a:cubicBezTo>
                    <a:pt x="2368" y="3838"/>
                    <a:pt x="2373" y="3831"/>
                    <a:pt x="2374" y="3823"/>
                  </a:cubicBezTo>
                  <a:cubicBezTo>
                    <a:pt x="2388" y="3776"/>
                    <a:pt x="2348" y="3735"/>
                    <a:pt x="2304" y="3735"/>
                  </a:cubicBezTo>
                  <a:cubicBezTo>
                    <a:pt x="2285" y="3735"/>
                    <a:pt x="2264" y="3744"/>
                    <a:pt x="2248" y="3764"/>
                  </a:cubicBezTo>
                  <a:cubicBezTo>
                    <a:pt x="1472" y="4710"/>
                    <a:pt x="763" y="5711"/>
                    <a:pt x="37" y="6695"/>
                  </a:cubicBezTo>
                  <a:cubicBezTo>
                    <a:pt x="1" y="6744"/>
                    <a:pt x="19" y="6807"/>
                    <a:pt x="62" y="6844"/>
                  </a:cubicBezTo>
                  <a:cubicBezTo>
                    <a:pt x="490" y="7214"/>
                    <a:pt x="916" y="7591"/>
                    <a:pt x="1354" y="7951"/>
                  </a:cubicBezTo>
                  <a:cubicBezTo>
                    <a:pt x="1373" y="7967"/>
                    <a:pt x="1393" y="7974"/>
                    <a:pt x="1411" y="7974"/>
                  </a:cubicBezTo>
                  <a:cubicBezTo>
                    <a:pt x="1470" y="7974"/>
                    <a:pt x="1515" y="7902"/>
                    <a:pt x="1498" y="7839"/>
                  </a:cubicBezTo>
                  <a:cubicBezTo>
                    <a:pt x="1908" y="7380"/>
                    <a:pt x="2296" y="6906"/>
                    <a:pt x="2652" y="6404"/>
                  </a:cubicBezTo>
                  <a:cubicBezTo>
                    <a:pt x="2743" y="6274"/>
                    <a:pt x="2883" y="5955"/>
                    <a:pt x="3050" y="5944"/>
                  </a:cubicBezTo>
                  <a:cubicBezTo>
                    <a:pt x="3052" y="5944"/>
                    <a:pt x="3054" y="5944"/>
                    <a:pt x="3057" y="5944"/>
                  </a:cubicBezTo>
                  <a:cubicBezTo>
                    <a:pt x="3157" y="5944"/>
                    <a:pt x="3357" y="6091"/>
                    <a:pt x="3467" y="6125"/>
                  </a:cubicBezTo>
                  <a:cubicBezTo>
                    <a:pt x="3694" y="6197"/>
                    <a:pt x="3930" y="6230"/>
                    <a:pt x="4167" y="6230"/>
                  </a:cubicBezTo>
                  <a:cubicBezTo>
                    <a:pt x="4573" y="6230"/>
                    <a:pt x="4981" y="6132"/>
                    <a:pt x="5344" y="5959"/>
                  </a:cubicBezTo>
                  <a:cubicBezTo>
                    <a:pt x="6685" y="5316"/>
                    <a:pt x="7126" y="3761"/>
                    <a:pt x="6698" y="2400"/>
                  </a:cubicBezTo>
                  <a:cubicBezTo>
                    <a:pt x="6272" y="1053"/>
                    <a:pt x="4984" y="0"/>
                    <a:pt x="35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5" name="Google Shape;545;p43"/>
            <p:cNvSpPr/>
            <p:nvPr/>
          </p:nvSpPr>
          <p:spPr>
            <a:xfrm rot="-1005998">
              <a:off x="8564531" y="1264923"/>
              <a:ext cx="415328" cy="468060"/>
            </a:xfrm>
            <a:custGeom>
              <a:avLst/>
              <a:gdLst/>
              <a:ahLst/>
              <a:cxnLst/>
              <a:rect l="l" t="t" r="r" b="b"/>
              <a:pathLst>
                <a:path w="6624" h="7465" extrusionOk="0">
                  <a:moveTo>
                    <a:pt x="3348" y="0"/>
                  </a:moveTo>
                  <a:cubicBezTo>
                    <a:pt x="3176" y="0"/>
                    <a:pt x="3004" y="18"/>
                    <a:pt x="2834" y="54"/>
                  </a:cubicBezTo>
                  <a:cubicBezTo>
                    <a:pt x="1676" y="297"/>
                    <a:pt x="1017" y="1316"/>
                    <a:pt x="992" y="2436"/>
                  </a:cubicBezTo>
                  <a:cubicBezTo>
                    <a:pt x="1000" y="2431"/>
                    <a:pt x="1010" y="2428"/>
                    <a:pt x="1023" y="2426"/>
                  </a:cubicBezTo>
                  <a:cubicBezTo>
                    <a:pt x="1390" y="2390"/>
                    <a:pt x="1772" y="2366"/>
                    <a:pt x="2150" y="2366"/>
                  </a:cubicBezTo>
                  <a:cubicBezTo>
                    <a:pt x="2402" y="2366"/>
                    <a:pt x="2653" y="2377"/>
                    <a:pt x="2898" y="2403"/>
                  </a:cubicBezTo>
                  <a:cubicBezTo>
                    <a:pt x="2915" y="2404"/>
                    <a:pt x="2928" y="2409"/>
                    <a:pt x="2940" y="2416"/>
                  </a:cubicBezTo>
                  <a:cubicBezTo>
                    <a:pt x="2977" y="2343"/>
                    <a:pt x="3012" y="2270"/>
                    <a:pt x="3050" y="2198"/>
                  </a:cubicBezTo>
                  <a:cubicBezTo>
                    <a:pt x="3130" y="1869"/>
                    <a:pt x="3423" y="1621"/>
                    <a:pt x="3792" y="1614"/>
                  </a:cubicBezTo>
                  <a:cubicBezTo>
                    <a:pt x="3797" y="1614"/>
                    <a:pt x="3803" y="1614"/>
                    <a:pt x="3808" y="1614"/>
                  </a:cubicBezTo>
                  <a:cubicBezTo>
                    <a:pt x="4389" y="1614"/>
                    <a:pt x="4805" y="2191"/>
                    <a:pt x="4827" y="2732"/>
                  </a:cubicBezTo>
                  <a:cubicBezTo>
                    <a:pt x="4864" y="3660"/>
                    <a:pt x="4119" y="4203"/>
                    <a:pt x="3342" y="4203"/>
                  </a:cubicBezTo>
                  <a:cubicBezTo>
                    <a:pt x="2954" y="4203"/>
                    <a:pt x="2558" y="4068"/>
                    <a:pt x="2247" y="3779"/>
                  </a:cubicBezTo>
                  <a:cubicBezTo>
                    <a:pt x="2210" y="3747"/>
                    <a:pt x="2204" y="3700"/>
                    <a:pt x="2217" y="3663"/>
                  </a:cubicBezTo>
                  <a:lnTo>
                    <a:pt x="2159" y="3604"/>
                  </a:lnTo>
                  <a:cubicBezTo>
                    <a:pt x="2157" y="3612"/>
                    <a:pt x="2153" y="3619"/>
                    <a:pt x="2148" y="3627"/>
                  </a:cubicBezTo>
                  <a:cubicBezTo>
                    <a:pt x="1681" y="4328"/>
                    <a:pt x="1175" y="4999"/>
                    <a:pt x="676" y="5676"/>
                  </a:cubicBezTo>
                  <a:cubicBezTo>
                    <a:pt x="451" y="5982"/>
                    <a:pt x="1" y="6342"/>
                    <a:pt x="246" y="6689"/>
                  </a:cubicBezTo>
                  <a:cubicBezTo>
                    <a:pt x="450" y="6977"/>
                    <a:pt x="836" y="7223"/>
                    <a:pt x="1131" y="7464"/>
                  </a:cubicBezTo>
                  <a:cubicBezTo>
                    <a:pt x="1687" y="6837"/>
                    <a:pt x="2194" y="6179"/>
                    <a:pt x="2654" y="5477"/>
                  </a:cubicBezTo>
                  <a:cubicBezTo>
                    <a:pt x="2674" y="5447"/>
                    <a:pt x="2707" y="5433"/>
                    <a:pt x="2741" y="5433"/>
                  </a:cubicBezTo>
                  <a:cubicBezTo>
                    <a:pt x="2764" y="5433"/>
                    <a:pt x="2787" y="5440"/>
                    <a:pt x="2806" y="5452"/>
                  </a:cubicBezTo>
                  <a:cubicBezTo>
                    <a:pt x="3162" y="5677"/>
                    <a:pt x="3571" y="5783"/>
                    <a:pt x="3981" y="5783"/>
                  </a:cubicBezTo>
                  <a:cubicBezTo>
                    <a:pt x="4737" y="5783"/>
                    <a:pt x="5497" y="5425"/>
                    <a:pt x="5948" y="4797"/>
                  </a:cubicBezTo>
                  <a:cubicBezTo>
                    <a:pt x="6624" y="3856"/>
                    <a:pt x="6544" y="2544"/>
                    <a:pt x="5983" y="1572"/>
                  </a:cubicBezTo>
                  <a:cubicBezTo>
                    <a:pt x="5453" y="663"/>
                    <a:pt x="4411" y="0"/>
                    <a:pt x="3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6" name="Google Shape;546;p43"/>
            <p:cNvSpPr/>
            <p:nvPr/>
          </p:nvSpPr>
          <p:spPr>
            <a:xfrm rot="-1005998">
              <a:off x="8553760" y="1780583"/>
              <a:ext cx="153303" cy="135935"/>
            </a:xfrm>
            <a:custGeom>
              <a:avLst/>
              <a:gdLst/>
              <a:ahLst/>
              <a:cxnLst/>
              <a:rect l="l" t="t" r="r" b="b"/>
              <a:pathLst>
                <a:path w="2445" h="2168" extrusionOk="0">
                  <a:moveTo>
                    <a:pt x="1146" y="179"/>
                  </a:moveTo>
                  <a:cubicBezTo>
                    <a:pt x="1397" y="179"/>
                    <a:pt x="1644" y="300"/>
                    <a:pt x="1810" y="505"/>
                  </a:cubicBezTo>
                  <a:cubicBezTo>
                    <a:pt x="1806" y="529"/>
                    <a:pt x="1812" y="555"/>
                    <a:pt x="1839" y="576"/>
                  </a:cubicBezTo>
                  <a:cubicBezTo>
                    <a:pt x="1856" y="587"/>
                    <a:pt x="1870" y="600"/>
                    <a:pt x="1884" y="614"/>
                  </a:cubicBezTo>
                  <a:cubicBezTo>
                    <a:pt x="1895" y="634"/>
                    <a:pt x="1908" y="654"/>
                    <a:pt x="1918" y="674"/>
                  </a:cubicBezTo>
                  <a:cubicBezTo>
                    <a:pt x="1928" y="697"/>
                    <a:pt x="1945" y="705"/>
                    <a:pt x="1961" y="705"/>
                  </a:cubicBezTo>
                  <a:cubicBezTo>
                    <a:pt x="1963" y="705"/>
                    <a:pt x="1964" y="704"/>
                    <a:pt x="1966" y="704"/>
                  </a:cubicBezTo>
                  <a:lnTo>
                    <a:pt x="1966" y="704"/>
                  </a:lnTo>
                  <a:cubicBezTo>
                    <a:pt x="2202" y="1005"/>
                    <a:pt x="2177" y="1454"/>
                    <a:pt x="1890" y="1738"/>
                  </a:cubicBezTo>
                  <a:cubicBezTo>
                    <a:pt x="1721" y="1905"/>
                    <a:pt x="1495" y="1985"/>
                    <a:pt x="1268" y="1985"/>
                  </a:cubicBezTo>
                  <a:cubicBezTo>
                    <a:pt x="999" y="1985"/>
                    <a:pt x="729" y="1872"/>
                    <a:pt x="551" y="1660"/>
                  </a:cubicBezTo>
                  <a:cubicBezTo>
                    <a:pt x="228" y="1277"/>
                    <a:pt x="257" y="690"/>
                    <a:pt x="649" y="364"/>
                  </a:cubicBezTo>
                  <a:cubicBezTo>
                    <a:pt x="799" y="237"/>
                    <a:pt x="973" y="179"/>
                    <a:pt x="1146" y="179"/>
                  </a:cubicBezTo>
                  <a:close/>
                  <a:moveTo>
                    <a:pt x="1135" y="0"/>
                  </a:moveTo>
                  <a:cubicBezTo>
                    <a:pt x="960" y="0"/>
                    <a:pt x="782" y="50"/>
                    <a:pt x="623" y="156"/>
                  </a:cubicBezTo>
                  <a:cubicBezTo>
                    <a:pt x="78" y="519"/>
                    <a:pt x="0" y="1281"/>
                    <a:pt x="411" y="1774"/>
                  </a:cubicBezTo>
                  <a:cubicBezTo>
                    <a:pt x="625" y="2030"/>
                    <a:pt x="953" y="2168"/>
                    <a:pt x="1278" y="2168"/>
                  </a:cubicBezTo>
                  <a:cubicBezTo>
                    <a:pt x="1549" y="2168"/>
                    <a:pt x="1817" y="2073"/>
                    <a:pt x="2019" y="1874"/>
                  </a:cubicBezTo>
                  <a:cubicBezTo>
                    <a:pt x="2400" y="1497"/>
                    <a:pt x="2445" y="727"/>
                    <a:pt x="1928" y="448"/>
                  </a:cubicBezTo>
                  <a:cubicBezTo>
                    <a:pt x="1927" y="448"/>
                    <a:pt x="1927" y="448"/>
                    <a:pt x="1926" y="448"/>
                  </a:cubicBezTo>
                  <a:cubicBezTo>
                    <a:pt x="1926" y="448"/>
                    <a:pt x="1926" y="448"/>
                    <a:pt x="1925" y="447"/>
                  </a:cubicBezTo>
                  <a:cubicBezTo>
                    <a:pt x="1759" y="163"/>
                    <a:pt x="1452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7" name="Google Shape;547;p43"/>
            <p:cNvSpPr/>
            <p:nvPr/>
          </p:nvSpPr>
          <p:spPr>
            <a:xfrm rot="-1005998">
              <a:off x="8568032" y="1791833"/>
              <a:ext cx="123708" cy="113425"/>
            </a:xfrm>
            <a:custGeom>
              <a:avLst/>
              <a:gdLst/>
              <a:ahLst/>
              <a:cxnLst/>
              <a:rect l="l" t="t" r="r" b="b"/>
              <a:pathLst>
                <a:path w="1973" h="1809" extrusionOk="0">
                  <a:moveTo>
                    <a:pt x="916" y="1"/>
                  </a:moveTo>
                  <a:cubicBezTo>
                    <a:pt x="743" y="1"/>
                    <a:pt x="568" y="58"/>
                    <a:pt x="418" y="185"/>
                  </a:cubicBezTo>
                  <a:cubicBezTo>
                    <a:pt x="29" y="513"/>
                    <a:pt x="0" y="1100"/>
                    <a:pt x="321" y="1483"/>
                  </a:cubicBezTo>
                  <a:cubicBezTo>
                    <a:pt x="500" y="1696"/>
                    <a:pt x="771" y="1808"/>
                    <a:pt x="1040" y="1808"/>
                  </a:cubicBezTo>
                  <a:cubicBezTo>
                    <a:pt x="1267" y="1808"/>
                    <a:pt x="1492" y="1728"/>
                    <a:pt x="1661" y="1561"/>
                  </a:cubicBezTo>
                  <a:cubicBezTo>
                    <a:pt x="1948" y="1275"/>
                    <a:pt x="1973" y="828"/>
                    <a:pt x="1735" y="526"/>
                  </a:cubicBezTo>
                  <a:lnTo>
                    <a:pt x="1735" y="526"/>
                  </a:lnTo>
                  <a:cubicBezTo>
                    <a:pt x="1734" y="526"/>
                    <a:pt x="1732" y="527"/>
                    <a:pt x="1730" y="527"/>
                  </a:cubicBezTo>
                  <a:cubicBezTo>
                    <a:pt x="1714" y="527"/>
                    <a:pt x="1697" y="517"/>
                    <a:pt x="1687" y="496"/>
                  </a:cubicBezTo>
                  <a:cubicBezTo>
                    <a:pt x="1677" y="476"/>
                    <a:pt x="1665" y="456"/>
                    <a:pt x="1653" y="436"/>
                  </a:cubicBezTo>
                  <a:cubicBezTo>
                    <a:pt x="1640" y="423"/>
                    <a:pt x="1625" y="409"/>
                    <a:pt x="1609" y="398"/>
                  </a:cubicBezTo>
                  <a:cubicBezTo>
                    <a:pt x="1581" y="377"/>
                    <a:pt x="1575" y="351"/>
                    <a:pt x="1579" y="327"/>
                  </a:cubicBezTo>
                  <a:cubicBezTo>
                    <a:pt x="1413" y="121"/>
                    <a:pt x="1166" y="1"/>
                    <a:pt x="9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8" name="Google Shape;548;p43"/>
            <p:cNvSpPr/>
            <p:nvPr/>
          </p:nvSpPr>
          <p:spPr>
            <a:xfrm rot="-1005998">
              <a:off x="8687165" y="1364278"/>
              <a:ext cx="166658" cy="162457"/>
            </a:xfrm>
            <a:custGeom>
              <a:avLst/>
              <a:gdLst/>
              <a:ahLst/>
              <a:cxnLst/>
              <a:rect l="l" t="t" r="r" b="b"/>
              <a:pathLst>
                <a:path w="2658" h="2591" extrusionOk="0">
                  <a:moveTo>
                    <a:pt x="1602" y="1"/>
                  </a:moveTo>
                  <a:cubicBezTo>
                    <a:pt x="1596" y="1"/>
                    <a:pt x="1591" y="1"/>
                    <a:pt x="1586" y="1"/>
                  </a:cubicBezTo>
                  <a:cubicBezTo>
                    <a:pt x="1217" y="6"/>
                    <a:pt x="924" y="256"/>
                    <a:pt x="845" y="585"/>
                  </a:cubicBezTo>
                  <a:cubicBezTo>
                    <a:pt x="808" y="658"/>
                    <a:pt x="773" y="731"/>
                    <a:pt x="734" y="803"/>
                  </a:cubicBezTo>
                  <a:lnTo>
                    <a:pt x="770" y="858"/>
                  </a:lnTo>
                  <a:cubicBezTo>
                    <a:pt x="777" y="857"/>
                    <a:pt x="782" y="854"/>
                    <a:pt x="787" y="847"/>
                  </a:cubicBezTo>
                  <a:cubicBezTo>
                    <a:pt x="799" y="831"/>
                    <a:pt x="813" y="811"/>
                    <a:pt x="825" y="795"/>
                  </a:cubicBezTo>
                  <a:lnTo>
                    <a:pt x="825" y="795"/>
                  </a:lnTo>
                  <a:cubicBezTo>
                    <a:pt x="824" y="808"/>
                    <a:pt x="825" y="822"/>
                    <a:pt x="826" y="838"/>
                  </a:cubicBezTo>
                  <a:cubicBezTo>
                    <a:pt x="831" y="883"/>
                    <a:pt x="871" y="906"/>
                    <a:pt x="910" y="906"/>
                  </a:cubicBezTo>
                  <a:cubicBezTo>
                    <a:pt x="951" y="906"/>
                    <a:pt x="992" y="881"/>
                    <a:pt x="991" y="833"/>
                  </a:cubicBezTo>
                  <a:cubicBezTo>
                    <a:pt x="992" y="427"/>
                    <a:pt x="1279" y="229"/>
                    <a:pt x="1593" y="229"/>
                  </a:cubicBezTo>
                  <a:cubicBezTo>
                    <a:pt x="1820" y="229"/>
                    <a:pt x="2060" y="332"/>
                    <a:pt x="2217" y="533"/>
                  </a:cubicBezTo>
                  <a:cubicBezTo>
                    <a:pt x="2497" y="893"/>
                    <a:pt x="2474" y="1397"/>
                    <a:pt x="2259" y="1779"/>
                  </a:cubicBezTo>
                  <a:cubicBezTo>
                    <a:pt x="2016" y="2209"/>
                    <a:pt x="1618" y="2395"/>
                    <a:pt x="1202" y="2395"/>
                  </a:cubicBezTo>
                  <a:cubicBezTo>
                    <a:pt x="837" y="2395"/>
                    <a:pt x="458" y="2252"/>
                    <a:pt x="156" y="2004"/>
                  </a:cubicBezTo>
                  <a:cubicBezTo>
                    <a:pt x="136" y="1988"/>
                    <a:pt x="117" y="1982"/>
                    <a:pt x="98" y="1982"/>
                  </a:cubicBezTo>
                  <a:cubicBezTo>
                    <a:pt x="59" y="1982"/>
                    <a:pt x="26" y="2012"/>
                    <a:pt x="12" y="2050"/>
                  </a:cubicBezTo>
                  <a:cubicBezTo>
                    <a:pt x="0" y="2086"/>
                    <a:pt x="6" y="2133"/>
                    <a:pt x="42" y="2166"/>
                  </a:cubicBezTo>
                  <a:cubicBezTo>
                    <a:pt x="352" y="2455"/>
                    <a:pt x="748" y="2590"/>
                    <a:pt x="1135" y="2590"/>
                  </a:cubicBezTo>
                  <a:cubicBezTo>
                    <a:pt x="1913" y="2590"/>
                    <a:pt x="2658" y="2047"/>
                    <a:pt x="2621" y="1119"/>
                  </a:cubicBezTo>
                  <a:cubicBezTo>
                    <a:pt x="2599" y="578"/>
                    <a:pt x="2184" y="1"/>
                    <a:pt x="16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2212147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276C7DB-BA0F-484C-9078-A37071542E46}" type="datetime1">
              <a:rPr lang="en-US" smtClean="0"/>
              <a:t>6/10/24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1C7A47A-287F-FD41-88E5-A2B526BD5D2F}" type="datetime1">
              <a:rPr lang="en-US" smtClean="0"/>
              <a:t>6/10/24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1EF10AF-C97C-A948-B1A0-A1B6D0BADCE9}" type="datetime1">
              <a:rPr lang="en-US" smtClean="0"/>
              <a:t>6/10/24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970AA4-0587-5F47-B94B-FE01103EBF04}" type="datetime1">
              <a:rPr lang="en-US" smtClean="0"/>
              <a:t>6/10/24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621000" y="9563102"/>
            <a:ext cx="2133600" cy="365125"/>
          </a:xfrm>
        </p:spPr>
        <p:txBody>
          <a:bodyPr/>
          <a:lstStyle>
            <a:lvl1pPr>
              <a:defRPr sz="1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B37ABB7-23D9-4143-9E30-3969B8C56290}" type="datetime1">
              <a:rPr lang="en-US" smtClean="0"/>
              <a:t>6/10/24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8FAF5A8-B8ED-A449-AC9D-F17C605A0DAB}" type="datetime1">
              <a:rPr lang="en-US" smtClean="0"/>
              <a:t>6/10/24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73400" y="963930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75" r:id="rId15"/>
  </p:sldLayoutIdLst>
  <p:hf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C549D7-C778-AA2B-7024-A8EA2C2CA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9A230F-9247-0D34-78AD-68528D7B4B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05A05-29F4-E871-0995-697C858C69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95A6D-25D3-BE4E-8DA1-50F18F51B496}" type="datetime1">
              <a:rPr lang="en-US" smtClean="0"/>
              <a:t>6/10/24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CFF64-04A8-EF6F-25B1-35F3325A9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E2B1C-A42E-9500-4FA5-ED914785A3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11F6C-A879-1743-A46A-D233F0C35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6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426450" y="890050"/>
            <a:ext cx="154350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426450" y="2304950"/>
            <a:ext cx="154350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41182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90.png"/><Relationship Id="rId3" Type="http://schemas.openxmlformats.org/officeDocument/2006/relationships/image" Target="../media/image512.png"/><Relationship Id="rId7" Type="http://schemas.openxmlformats.org/officeDocument/2006/relationships/image" Target="../media/image94.png"/><Relationship Id="rId12" Type="http://schemas.openxmlformats.org/officeDocument/2006/relationships/image" Target="../media/image20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0.png"/><Relationship Id="rId11" Type="http://schemas.openxmlformats.org/officeDocument/2006/relationships/image" Target="../media/image201.png"/><Relationship Id="rId5" Type="http://schemas.openxmlformats.org/officeDocument/2006/relationships/image" Target="../media/image711.png"/><Relationship Id="rId4" Type="http://schemas.openxmlformats.org/officeDocument/2006/relationships/image" Target="../media/image610.png"/><Relationship Id="rId9" Type="http://schemas.openxmlformats.org/officeDocument/2006/relationships/image" Target="../media/image180.png"/><Relationship Id="rId14" Type="http://schemas.openxmlformats.org/officeDocument/2006/relationships/image" Target="../media/image20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210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20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188.png"/><Relationship Id="rId5" Type="http://schemas.openxmlformats.org/officeDocument/2006/relationships/image" Target="../media/image36.png"/><Relationship Id="rId15" Type="http://schemas.openxmlformats.org/officeDocument/2006/relationships/image" Target="../media/image291.png"/><Relationship Id="rId10" Type="http://schemas.openxmlformats.org/officeDocument/2006/relationships/image" Target="../media/image187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2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png"/><Relationship Id="rId3" Type="http://schemas.openxmlformats.org/officeDocument/2006/relationships/image" Target="../media/image48.png"/><Relationship Id="rId7" Type="http://schemas.openxmlformats.org/officeDocument/2006/relationships/image" Target="../media/image4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51.png"/><Relationship Id="rId10" Type="http://schemas.openxmlformats.org/officeDocument/2006/relationships/image" Target="../media/image471.png"/><Relationship Id="rId4" Type="http://schemas.openxmlformats.org/officeDocument/2006/relationships/image" Target="../media/image47.png"/><Relationship Id="rId9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2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1.png"/><Relationship Id="rId5" Type="http://schemas.openxmlformats.org/officeDocument/2006/relationships/image" Target="../media/image514.png"/><Relationship Id="rId4" Type="http://schemas.openxmlformats.org/officeDocument/2006/relationships/image" Target="../media/image47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5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5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860.png"/><Relationship Id="rId5" Type="http://schemas.openxmlformats.org/officeDocument/2006/relationships/image" Target="../media/image14.png"/><Relationship Id="rId10" Type="http://schemas.openxmlformats.org/officeDocument/2006/relationships/image" Target="../media/image1890.png"/><Relationship Id="rId4" Type="http://schemas.openxmlformats.org/officeDocument/2006/relationships/image" Target="../media/image13.png"/><Relationship Id="rId9" Type="http://schemas.openxmlformats.org/officeDocument/2006/relationships/image" Target="../media/image188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58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86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57.png"/><Relationship Id="rId5" Type="http://schemas.openxmlformats.org/officeDocument/2006/relationships/image" Target="../media/image14.png"/><Relationship Id="rId10" Type="http://schemas.openxmlformats.org/officeDocument/2006/relationships/image" Target="../media/image1920.png"/><Relationship Id="rId4" Type="http://schemas.openxmlformats.org/officeDocument/2006/relationships/image" Target="../media/image13.png"/><Relationship Id="rId9" Type="http://schemas.openxmlformats.org/officeDocument/2006/relationships/image" Target="../media/image19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1.png"/><Relationship Id="rId13" Type="http://schemas.openxmlformats.org/officeDocument/2006/relationships/image" Target="../media/image61.png"/><Relationship Id="rId3" Type="http://schemas.openxmlformats.org/officeDocument/2006/relationships/image" Target="../media/image60.png"/><Relationship Id="rId7" Type="http://schemas.openxmlformats.org/officeDocument/2006/relationships/image" Target="../media/image760.png"/><Relationship Id="rId12" Type="http://schemas.openxmlformats.org/officeDocument/2006/relationships/image" Target="../media/image62.png"/><Relationship Id="rId17" Type="http://schemas.openxmlformats.org/officeDocument/2006/relationships/image" Target="../media/image66.png"/><Relationship Id="rId2" Type="http://schemas.openxmlformats.org/officeDocument/2006/relationships/image" Target="../media/image710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0.png"/><Relationship Id="rId11" Type="http://schemas.openxmlformats.org/officeDocument/2006/relationships/image" Target="../media/image590.png"/><Relationship Id="rId5" Type="http://schemas.openxmlformats.org/officeDocument/2006/relationships/image" Target="../media/image740.png"/><Relationship Id="rId15" Type="http://schemas.openxmlformats.org/officeDocument/2006/relationships/image" Target="../media/image65.png"/><Relationship Id="rId10" Type="http://schemas.openxmlformats.org/officeDocument/2006/relationships/image" Target="../media/image59.png"/><Relationship Id="rId4" Type="http://schemas.openxmlformats.org/officeDocument/2006/relationships/image" Target="../media/image730.png"/><Relationship Id="rId9" Type="http://schemas.openxmlformats.org/officeDocument/2006/relationships/image" Target="../media/image320.png"/><Relationship Id="rId1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7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0.png"/><Relationship Id="rId5" Type="http://schemas.openxmlformats.org/officeDocument/2006/relationships/image" Target="../media/image680.png"/><Relationship Id="rId10" Type="http://schemas.openxmlformats.org/officeDocument/2006/relationships/image" Target="../media/image73.png"/><Relationship Id="rId4" Type="http://schemas.openxmlformats.org/officeDocument/2006/relationships/image" Target="../media/image671.png"/><Relationship Id="rId9" Type="http://schemas.openxmlformats.org/officeDocument/2006/relationships/image" Target="../media/image72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0.png"/><Relationship Id="rId13" Type="http://schemas.openxmlformats.org/officeDocument/2006/relationships/image" Target="../media/image62.png"/><Relationship Id="rId7" Type="http://schemas.openxmlformats.org/officeDocument/2006/relationships/image" Target="../media/image660.png"/><Relationship Id="rId12" Type="http://schemas.openxmlformats.org/officeDocument/2006/relationships/image" Target="../media/image60.png"/><Relationship Id="rId2" Type="http://schemas.openxmlformats.org/officeDocument/2006/relationships/image" Target="../media/image6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0.png"/><Relationship Id="rId11" Type="http://schemas.openxmlformats.org/officeDocument/2006/relationships/image" Target="../media/image320.png"/><Relationship Id="rId5" Type="http://schemas.openxmlformats.org/officeDocument/2006/relationships/image" Target="../media/image640.png"/><Relationship Id="rId10" Type="http://schemas.openxmlformats.org/officeDocument/2006/relationships/image" Target="../media/image74.png"/><Relationship Id="rId4" Type="http://schemas.openxmlformats.org/officeDocument/2006/relationships/image" Target="../media/image630.png"/><Relationship Id="rId1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png"/><Relationship Id="rId3" Type="http://schemas.openxmlformats.org/officeDocument/2006/relationships/image" Target="../media/image79.png"/><Relationship Id="rId7" Type="http://schemas.openxmlformats.org/officeDocument/2006/relationships/image" Target="../media/image2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1.png"/><Relationship Id="rId5" Type="http://schemas.openxmlformats.org/officeDocument/2006/relationships/image" Target="../media/image232.png"/><Relationship Id="rId4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0.png"/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11" Type="http://schemas.openxmlformats.org/officeDocument/2006/relationships/image" Target="../media/image530.png"/><Relationship Id="rId5" Type="http://schemas.openxmlformats.org/officeDocument/2006/relationships/image" Target="../media/image511.png"/><Relationship Id="rId10" Type="http://schemas.openxmlformats.org/officeDocument/2006/relationships/image" Target="../media/image520.png"/><Relationship Id="rId4" Type="http://schemas.openxmlformats.org/officeDocument/2006/relationships/image" Target="../media/image82.png"/><Relationship Id="rId9" Type="http://schemas.openxmlformats.org/officeDocument/2006/relationships/image" Target="../media/image5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0.png"/><Relationship Id="rId3" Type="http://schemas.openxmlformats.org/officeDocument/2006/relationships/image" Target="../media/image85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0.png"/><Relationship Id="rId11" Type="http://schemas.openxmlformats.org/officeDocument/2006/relationships/image" Target="../media/image530.png"/><Relationship Id="rId5" Type="http://schemas.openxmlformats.org/officeDocument/2006/relationships/image" Target="../media/image820.png"/><Relationship Id="rId10" Type="http://schemas.openxmlformats.org/officeDocument/2006/relationships/image" Target="../media/image520.png"/><Relationship Id="rId4" Type="http://schemas.openxmlformats.org/officeDocument/2006/relationships/image" Target="../media/image82.png"/><Relationship Id="rId9" Type="http://schemas.openxmlformats.org/officeDocument/2006/relationships/image" Target="../media/image5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6.png"/><Relationship Id="rId4" Type="http://schemas.openxmlformats.org/officeDocument/2006/relationships/image" Target="../media/image21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3" Type="http://schemas.openxmlformats.org/officeDocument/2006/relationships/image" Target="../media/image8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30.png"/><Relationship Id="rId4" Type="http://schemas.openxmlformats.org/officeDocument/2006/relationships/image" Target="../media/image21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8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4.png"/><Relationship Id="rId5" Type="http://schemas.openxmlformats.org/officeDocument/2006/relationships/image" Target="../media/image840.png"/><Relationship Id="rId4" Type="http://schemas.openxmlformats.org/officeDocument/2006/relationships/image" Target="../media/image219.png"/><Relationship Id="rId9" Type="http://schemas.openxmlformats.org/officeDocument/2006/relationships/image" Target="../media/image2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5.png"/><Relationship Id="rId18" Type="http://schemas.openxmlformats.org/officeDocument/2006/relationships/image" Target="../media/image7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2.png"/><Relationship Id="rId10" Type="http://schemas.openxmlformats.org/officeDocument/2006/relationships/image" Target="../media/image39.png"/><Relationship Id="rId9" Type="http://schemas.openxmlformats.org/officeDocument/2006/relationships/image" Target="../media/image38.png"/><Relationship Id="rId1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0.png"/><Relationship Id="rId4" Type="http://schemas.openxmlformats.org/officeDocument/2006/relationships/image" Target="../media/image239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890.png"/><Relationship Id="rId7" Type="http://schemas.openxmlformats.org/officeDocument/2006/relationships/image" Target="../media/image91.png"/><Relationship Id="rId12" Type="http://schemas.microsoft.com/office/2007/relationships/hdphoto" Target="../media/hdphoto3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83.png"/><Relationship Id="rId11" Type="http://schemas.openxmlformats.org/officeDocument/2006/relationships/image" Target="../media/image93.png"/><Relationship Id="rId5" Type="http://schemas.openxmlformats.org/officeDocument/2006/relationships/image" Target="../media/image7.emf"/><Relationship Id="rId10" Type="http://schemas.microsoft.com/office/2007/relationships/hdphoto" Target="../media/hdphoto2.wdp"/><Relationship Id="rId4" Type="http://schemas.openxmlformats.org/officeDocument/2006/relationships/image" Target="../media/image90.png"/><Relationship Id="rId9" Type="http://schemas.openxmlformats.org/officeDocument/2006/relationships/image" Target="../media/image9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5.png"/><Relationship Id="rId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5" Type="http://schemas.openxmlformats.org/officeDocument/2006/relationships/image" Target="../media/image7.emf"/><Relationship Id="rId10" Type="http://schemas.openxmlformats.org/officeDocument/2006/relationships/image" Target="../media/image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44.png"/><Relationship Id="rId3" Type="http://schemas.openxmlformats.org/officeDocument/2006/relationships/image" Target="../media/image19.png"/><Relationship Id="rId7" Type="http://schemas.openxmlformats.org/officeDocument/2006/relationships/image" Target="../media/image29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33.png"/><Relationship Id="rId5" Type="http://schemas.openxmlformats.org/officeDocument/2006/relationships/image" Target="../media/image21.png"/><Relationship Id="rId10" Type="http://schemas.openxmlformats.org/officeDocument/2006/relationships/image" Target="../media/image32.png"/><Relationship Id="rId4" Type="http://schemas.openxmlformats.org/officeDocument/2006/relationships/image" Target="../media/image20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706" y="4514765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016407" y="3546353"/>
            <a:ext cx="15976918" cy="858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73"/>
              </a:lnSpc>
            </a:pPr>
            <a:r>
              <a:rPr lang="en-US" sz="6894" spc="34" dirty="0">
                <a:solidFill>
                  <a:srgbClr val="2B2C30"/>
                </a:solidFill>
                <a:latin typeface="Playfair Display"/>
              </a:rPr>
              <a:t>Exponential Tail Bounds on Queues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695" y="4750855"/>
            <a:ext cx="16745790" cy="392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76"/>
              </a:lnSpc>
            </a:pPr>
            <a:r>
              <a:rPr lang="en-US" sz="3161" spc="15" dirty="0">
                <a:solidFill>
                  <a:srgbClr val="2B2C30"/>
                </a:solidFill>
                <a:latin typeface="Glacial Indifference"/>
              </a:rPr>
              <a:t>A confluence of non-asymptotic heavy traffic and large deviations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02AE56E-905E-6444-F666-9B3C895155F4}"/>
              </a:ext>
            </a:extLst>
          </p:cNvPr>
          <p:cNvGrpSpPr/>
          <p:nvPr/>
        </p:nvGrpSpPr>
        <p:grpSpPr>
          <a:xfrm>
            <a:off x="875305" y="2073647"/>
            <a:ext cx="9194004" cy="7850884"/>
            <a:chOff x="875305" y="2073646"/>
            <a:chExt cx="9194004" cy="7850884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39F411C5-4AA5-9506-79E8-885DD8A7874B}"/>
                </a:ext>
              </a:extLst>
            </p:cNvPr>
            <p:cNvSpPr/>
            <p:nvPr/>
          </p:nvSpPr>
          <p:spPr>
            <a:xfrm>
              <a:off x="3505200" y="4409181"/>
              <a:ext cx="2362200" cy="90408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864F0AA-733B-D736-6066-A78D38748D7F}"/>
                </a:ext>
              </a:extLst>
            </p:cNvPr>
            <p:cNvGrpSpPr/>
            <p:nvPr/>
          </p:nvGrpSpPr>
          <p:grpSpPr>
            <a:xfrm>
              <a:off x="3704909" y="2628900"/>
              <a:ext cx="2073801" cy="611126"/>
              <a:chOff x="3400425" y="2328863"/>
              <a:chExt cx="1793882" cy="528637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C3959A0C-BE41-F75B-D479-0EF7BEE765CB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959141C8-4A5D-55A9-48F2-317E6DC5AAD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90F76CA1-D58B-EC4C-F747-215E21E872B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00763A6E-0ED0-41E5-A351-2F7E6651AC0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01A0220-C1E4-E5B3-907A-869C6BB755CF}"/>
                </a:ext>
              </a:extLst>
            </p:cNvPr>
            <p:cNvGrpSpPr/>
            <p:nvPr/>
          </p:nvGrpSpPr>
          <p:grpSpPr>
            <a:xfrm>
              <a:off x="3704909" y="3592939"/>
              <a:ext cx="2073801" cy="611126"/>
              <a:chOff x="3400425" y="2328863"/>
              <a:chExt cx="1793882" cy="528637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F5485AF3-99C2-3FA6-B037-5523932FBFE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15EEC403-7B97-0653-9106-95BA039A7E3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9FA19D8E-B388-539E-D7FD-C38F2405DA3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4A0CA2B7-15F5-D1EB-A8F8-AA2DEBD2D61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5B45335-378C-CE4F-C7E5-E2D33F09BC7E}"/>
                </a:ext>
              </a:extLst>
            </p:cNvPr>
            <p:cNvGrpSpPr/>
            <p:nvPr/>
          </p:nvGrpSpPr>
          <p:grpSpPr>
            <a:xfrm>
              <a:off x="3704909" y="4537347"/>
              <a:ext cx="2073801" cy="611126"/>
              <a:chOff x="3400425" y="2328863"/>
              <a:chExt cx="1793882" cy="528637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9D65B4A4-48E9-E732-70AB-244F908129A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5AD0C48B-828E-DDE2-70E3-C132F69A3DD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09CCBF83-271F-02B1-45DF-2FE47754A0A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8660E328-A6E6-88CB-3DF8-95C1A89701C4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C7B91F9-07F7-68D9-EE29-2937428DDC0A}"/>
                </a:ext>
              </a:extLst>
            </p:cNvPr>
            <p:cNvSpPr/>
            <p:nvPr/>
          </p:nvSpPr>
          <p:spPr>
            <a:xfrm>
              <a:off x="4897444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C1E7767F-B0EE-1895-E5F4-F91B88739003}"/>
                </a:ext>
              </a:extLst>
            </p:cNvPr>
            <p:cNvSpPr/>
            <p:nvPr/>
          </p:nvSpPr>
          <p:spPr>
            <a:xfrm>
              <a:off x="4688915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F5BB44C5-367D-0FD0-F386-CE8CFBCAA269}"/>
                </a:ext>
              </a:extLst>
            </p:cNvPr>
            <p:cNvSpPr/>
            <p:nvPr/>
          </p:nvSpPr>
          <p:spPr>
            <a:xfrm>
              <a:off x="489483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32005DD-D7D4-F34E-3976-FBD399D01073}"/>
                </a:ext>
              </a:extLst>
            </p:cNvPr>
            <p:cNvSpPr/>
            <p:nvPr/>
          </p:nvSpPr>
          <p:spPr>
            <a:xfrm>
              <a:off x="468630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1C6B460A-CB93-83DF-1A11-9CE25ACD305F}"/>
                </a:ext>
              </a:extLst>
            </p:cNvPr>
            <p:cNvSpPr/>
            <p:nvPr/>
          </p:nvSpPr>
          <p:spPr>
            <a:xfrm>
              <a:off x="4490295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00C21D58-6D3A-AE10-5ACD-D62BFEDA3DC9}"/>
                </a:ext>
              </a:extLst>
            </p:cNvPr>
            <p:cNvSpPr/>
            <p:nvPr/>
          </p:nvSpPr>
          <p:spPr>
            <a:xfrm>
              <a:off x="4894831" y="4613342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B7D007EF-5468-0E62-8562-4175D50C07E1}"/>
                </a:ext>
              </a:extLst>
            </p:cNvPr>
            <p:cNvSpPr/>
            <p:nvPr/>
          </p:nvSpPr>
          <p:spPr>
            <a:xfrm flipH="1">
              <a:off x="4684592" y="4613342"/>
              <a:ext cx="135769" cy="45764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586136D-49FB-0487-7B3E-23A50D513E28}"/>
                </a:ext>
              </a:extLst>
            </p:cNvPr>
            <p:cNvGrpSpPr/>
            <p:nvPr/>
          </p:nvGrpSpPr>
          <p:grpSpPr>
            <a:xfrm>
              <a:off x="3704909" y="5535535"/>
              <a:ext cx="2073801" cy="611126"/>
              <a:chOff x="3400425" y="2328863"/>
              <a:chExt cx="1793882" cy="528637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10DD56C9-5967-A42B-94B5-071D1793CA0F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EB1E226A-A9C2-7E99-4EED-56634E2CEFD4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CAB19E0-6BA1-6BEE-CBE0-5B507448C93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E7F1B171-0A7D-54C8-BA3B-A9FCAA8402B1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82EAB666-24D1-F3BB-EF4B-340D3A769FC7}"/>
                </a:ext>
              </a:extLst>
            </p:cNvPr>
            <p:cNvSpPr/>
            <p:nvPr/>
          </p:nvSpPr>
          <p:spPr>
            <a:xfrm>
              <a:off x="4897444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15CD1691-BEB8-5853-0F98-F603E0A5700F}"/>
                </a:ext>
              </a:extLst>
            </p:cNvPr>
            <p:cNvSpPr/>
            <p:nvPr/>
          </p:nvSpPr>
          <p:spPr>
            <a:xfrm>
              <a:off x="4688915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A513F7F-BF4D-5FBE-2033-9832DA0DADC0}"/>
                </a:ext>
              </a:extLst>
            </p:cNvPr>
            <p:cNvGrpSpPr/>
            <p:nvPr/>
          </p:nvGrpSpPr>
          <p:grpSpPr>
            <a:xfrm>
              <a:off x="3779299" y="8133892"/>
              <a:ext cx="2073801" cy="611126"/>
              <a:chOff x="3400425" y="2328863"/>
              <a:chExt cx="1793882" cy="528637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CEFAF97E-CC88-DB3B-A064-44C8E3E856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85835156-7D28-44CF-433E-5E3530A99565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8863FADD-27BF-2D04-A5A9-E4067E4F9BA0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BD8BABEE-8358-5F30-5FC7-80639E849C4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500D91FE-F926-DFA2-152E-01398A214886}"/>
                </a:ext>
              </a:extLst>
            </p:cNvPr>
            <p:cNvSpPr/>
            <p:nvPr/>
          </p:nvSpPr>
          <p:spPr>
            <a:xfrm>
              <a:off x="4970165" y="8213287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5F5F3FD-9635-C609-7DFA-078E134E8C8F}"/>
                </a:ext>
              </a:extLst>
            </p:cNvPr>
            <p:cNvSpPr/>
            <p:nvPr/>
          </p:nvSpPr>
          <p:spPr>
            <a:xfrm>
              <a:off x="4761635" y="8213287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48351012-5576-1A11-5FD8-83F796DB13F2}"/>
                </a:ext>
              </a:extLst>
            </p:cNvPr>
            <p:cNvSpPr/>
            <p:nvPr/>
          </p:nvSpPr>
          <p:spPr>
            <a:xfrm>
              <a:off x="4565629" y="8213287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FBDA5BC-FE76-E17A-7A14-B383F61FB2F8}"/>
                </a:ext>
              </a:extLst>
            </p:cNvPr>
            <p:cNvSpPr/>
            <p:nvPr/>
          </p:nvSpPr>
          <p:spPr>
            <a:xfrm>
              <a:off x="4491778" y="6612181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55851D4-BAA4-5264-E107-4C0954D506D4}"/>
                </a:ext>
              </a:extLst>
            </p:cNvPr>
            <p:cNvSpPr/>
            <p:nvPr/>
          </p:nvSpPr>
          <p:spPr>
            <a:xfrm>
              <a:off x="4491777" y="7061706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04C202E-BECB-578D-28DA-A2F1EE09A149}"/>
                </a:ext>
              </a:extLst>
            </p:cNvPr>
            <p:cNvSpPr/>
            <p:nvPr/>
          </p:nvSpPr>
          <p:spPr>
            <a:xfrm>
              <a:off x="4491778" y="7511230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AutoShape 13">
              <a:extLst>
                <a:ext uri="{FF2B5EF4-FFF2-40B4-BE49-F238E27FC236}">
                  <a16:creationId xmlns:a16="http://schemas.microsoft.com/office/drawing/2014/main" id="{63A2138F-7988-A411-045F-1A8ECE2DC653}"/>
                </a:ext>
              </a:extLst>
            </p:cNvPr>
            <p:cNvSpPr/>
            <p:nvPr/>
          </p:nvSpPr>
          <p:spPr>
            <a:xfrm flipV="1">
              <a:off x="1269100" y="4857238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94930015-82D4-CEFA-2082-3C80ECA3D90C}"/>
                    </a:ext>
                  </a:extLst>
                </p:cNvPr>
                <p:cNvSpPr txBox="1"/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94930015-82D4-CEFA-2082-3C80ECA3D9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" name="TextBox 13">
              <a:extLst>
                <a:ext uri="{FF2B5EF4-FFF2-40B4-BE49-F238E27FC236}">
                  <a16:creationId xmlns:a16="http://schemas.microsoft.com/office/drawing/2014/main" id="{459989B7-BFCE-D831-1944-62CDB8E4353B}"/>
                </a:ext>
              </a:extLst>
            </p:cNvPr>
            <p:cNvSpPr txBox="1"/>
            <p:nvPr/>
          </p:nvSpPr>
          <p:spPr>
            <a:xfrm>
              <a:off x="875305" y="4228525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43" name="AutoShape 13">
              <a:extLst>
                <a:ext uri="{FF2B5EF4-FFF2-40B4-BE49-F238E27FC236}">
                  <a16:creationId xmlns:a16="http://schemas.microsoft.com/office/drawing/2014/main" id="{E09158BD-0E6F-1100-3018-E85B68F8DCE7}"/>
                </a:ext>
              </a:extLst>
            </p:cNvPr>
            <p:cNvSpPr/>
            <p:nvPr/>
          </p:nvSpPr>
          <p:spPr>
            <a:xfrm flipV="1">
              <a:off x="5954075" y="2933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0373539-5990-E6D5-F7AC-A9B515A24CD5}"/>
                    </a:ext>
                  </a:extLst>
                </p:cNvPr>
                <p:cNvSpPr txBox="1"/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0373539-5990-E6D5-F7AC-A9B515A24C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TextBox 13">
              <a:extLst>
                <a:ext uri="{FF2B5EF4-FFF2-40B4-BE49-F238E27FC236}">
                  <a16:creationId xmlns:a16="http://schemas.microsoft.com/office/drawing/2014/main" id="{0FF2FE01-96AC-7B04-BF59-11BBA2E29F68}"/>
                </a:ext>
              </a:extLst>
            </p:cNvPr>
            <p:cNvSpPr txBox="1"/>
            <p:nvPr/>
          </p:nvSpPr>
          <p:spPr>
            <a:xfrm>
              <a:off x="5605449" y="2073646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SERVICE</a:t>
              </a:r>
            </a:p>
          </p:txBody>
        </p:sp>
        <p:sp>
          <p:nvSpPr>
            <p:cNvPr id="46" name="AutoShape 13">
              <a:extLst>
                <a:ext uri="{FF2B5EF4-FFF2-40B4-BE49-F238E27FC236}">
                  <a16:creationId xmlns:a16="http://schemas.microsoft.com/office/drawing/2014/main" id="{9AB41FFC-A55E-6773-8E76-67A0BE788289}"/>
                </a:ext>
              </a:extLst>
            </p:cNvPr>
            <p:cNvSpPr/>
            <p:nvPr/>
          </p:nvSpPr>
          <p:spPr>
            <a:xfrm flipV="1">
              <a:off x="5954581" y="3924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2DF4373-D185-9806-A14F-6900A0F306A6}"/>
                    </a:ext>
                  </a:extLst>
                </p:cNvPr>
                <p:cNvSpPr txBox="1"/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2DF4373-D185-9806-A14F-6900A0F306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id="{E3AC1EAE-D3C9-E8AA-593C-49F47169F5B1}"/>
                </a:ext>
              </a:extLst>
            </p:cNvPr>
            <p:cNvSpPr/>
            <p:nvPr/>
          </p:nvSpPr>
          <p:spPr>
            <a:xfrm flipV="1">
              <a:off x="5942416" y="4838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ED58BBAA-DB4D-71A6-4BF1-BEB1CF8773E0}"/>
                    </a:ext>
                  </a:extLst>
                </p:cNvPr>
                <p:cNvSpPr txBox="1"/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ED58BBAA-DB4D-71A6-4BF1-BEB1CF877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AutoShape 13">
              <a:extLst>
                <a:ext uri="{FF2B5EF4-FFF2-40B4-BE49-F238E27FC236}">
                  <a16:creationId xmlns:a16="http://schemas.microsoft.com/office/drawing/2014/main" id="{05AFCA02-A0F7-436B-40C7-69FA607489B3}"/>
                </a:ext>
              </a:extLst>
            </p:cNvPr>
            <p:cNvSpPr/>
            <p:nvPr/>
          </p:nvSpPr>
          <p:spPr>
            <a:xfrm flipV="1">
              <a:off x="5954581" y="5829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1D530B6-83B6-DB45-5435-8CADC3791CF2}"/>
                    </a:ext>
                  </a:extLst>
                </p:cNvPr>
                <p:cNvSpPr txBox="1"/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1D530B6-83B6-DB45-5435-8CADC3791C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2" name="AutoShape 13">
              <a:extLst>
                <a:ext uri="{FF2B5EF4-FFF2-40B4-BE49-F238E27FC236}">
                  <a16:creationId xmlns:a16="http://schemas.microsoft.com/office/drawing/2014/main" id="{550B15C6-2123-6EC4-12F3-C2E50F97E8C4}"/>
                </a:ext>
              </a:extLst>
            </p:cNvPr>
            <p:cNvSpPr/>
            <p:nvPr/>
          </p:nvSpPr>
          <p:spPr>
            <a:xfrm flipV="1">
              <a:off x="5984579" y="8496299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A67F2A4-4737-066F-1D72-DE0586833C88}"/>
                    </a:ext>
                  </a:extLst>
                </p:cNvPr>
                <p:cNvSpPr txBox="1"/>
                <p:nvPr/>
              </p:nvSpPr>
              <p:spPr>
                <a:xfrm>
                  <a:off x="7299194" y="8239016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A67F2A4-4737-066F-1D72-DE0586833C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9194" y="8239016"/>
                  <a:ext cx="465191" cy="52322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5" name="TextBox 13">
              <a:extLst>
                <a:ext uri="{FF2B5EF4-FFF2-40B4-BE49-F238E27FC236}">
                  <a16:creationId xmlns:a16="http://schemas.microsoft.com/office/drawing/2014/main" id="{27E9A309-444A-D76B-04BF-F2BBD1739CE9}"/>
                </a:ext>
              </a:extLst>
            </p:cNvPr>
            <p:cNvSpPr txBox="1"/>
            <p:nvPr/>
          </p:nvSpPr>
          <p:spPr>
            <a:xfrm>
              <a:off x="7996436" y="5611653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SIZE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9A5D3E1-E672-7C80-B62E-BEB1C6E27B4D}"/>
                    </a:ext>
                  </a:extLst>
                </p:cNvPr>
                <p:cNvSpPr txBox="1"/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9A5D3E1-E672-7C80-B62E-BEB1C6E27B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blipFill>
                  <a:blip r:embed="rId8"/>
                  <a:stretch>
                    <a:fillRect l="-16667" r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7" name="Right Brace 56">
              <a:extLst>
                <a:ext uri="{FF2B5EF4-FFF2-40B4-BE49-F238E27FC236}">
                  <a16:creationId xmlns:a16="http://schemas.microsoft.com/office/drawing/2014/main" id="{9F6ABECB-DEAC-618B-1C9F-44F51968BCA6}"/>
                </a:ext>
              </a:extLst>
            </p:cNvPr>
            <p:cNvSpPr/>
            <p:nvPr/>
          </p:nvSpPr>
          <p:spPr>
            <a:xfrm>
              <a:off x="7977690" y="2667407"/>
              <a:ext cx="473204" cy="6417989"/>
            </a:xfrm>
            <a:prstGeom prst="rightBrace">
              <a:avLst>
                <a:gd name="adj1" fmla="val 8333"/>
                <a:gd name="adj2" fmla="val 50247"/>
              </a:avLst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20912E7-FFDD-6ADF-FC01-A60DC57918A1}"/>
                </a:ext>
              </a:extLst>
            </p:cNvPr>
            <p:cNvSpPr txBox="1"/>
            <p:nvPr/>
          </p:nvSpPr>
          <p:spPr>
            <a:xfrm>
              <a:off x="952923" y="5162785"/>
              <a:ext cx="1215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Poisson</a:t>
              </a:r>
            </a:p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Process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2BE754D-0154-3DD2-ABF5-58B5FD15ACC6}"/>
                </a:ext>
              </a:extLst>
            </p:cNvPr>
            <p:cNvSpPr txBox="1"/>
            <p:nvPr/>
          </p:nvSpPr>
          <p:spPr>
            <a:xfrm>
              <a:off x="5700685" y="9216644"/>
              <a:ext cx="19912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Exponentially</a:t>
              </a:r>
            </a:p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Distributed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C9275AB7-7302-CDFD-A596-2D1F6A29E3E0}"/>
                    </a:ext>
                  </a:extLst>
                </p:cNvPr>
                <p:cNvSpPr txBox="1"/>
                <p:nvPr/>
              </p:nvSpPr>
              <p:spPr>
                <a:xfrm>
                  <a:off x="4052320" y="8817613"/>
                  <a:ext cx="114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C9275AB7-7302-CDFD-A596-2D1F6A29E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2320" y="8817613"/>
                  <a:ext cx="1148517" cy="523220"/>
                </a:xfrm>
                <a:prstGeom prst="rect">
                  <a:avLst/>
                </a:prstGeom>
                <a:blipFill>
                  <a:blip r:embed="rId9"/>
                  <a:stretch>
                    <a:fillRect b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TextBox 13">
              <a:extLst>
                <a:ext uri="{FF2B5EF4-FFF2-40B4-BE49-F238E27FC236}">
                  <a16:creationId xmlns:a16="http://schemas.microsoft.com/office/drawing/2014/main" id="{70E7E2FB-0D0F-EA1F-7766-DC45BD0FE707}"/>
                </a:ext>
              </a:extLst>
            </p:cNvPr>
            <p:cNvSpPr txBox="1"/>
            <p:nvPr/>
          </p:nvSpPr>
          <p:spPr>
            <a:xfrm>
              <a:off x="2701053" y="8946033"/>
              <a:ext cx="1608295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QUEUE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DD9275D-4A1A-D722-F044-ECBA16B5B6F2}"/>
              </a:ext>
            </a:extLst>
          </p:cNvPr>
          <p:cNvGrpSpPr/>
          <p:nvPr/>
        </p:nvGrpSpPr>
        <p:grpSpPr>
          <a:xfrm>
            <a:off x="9819696" y="2129470"/>
            <a:ext cx="7395416" cy="2386749"/>
            <a:chOff x="9819696" y="6129635"/>
            <a:chExt cx="7395416" cy="2386749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DD0CCD85-7227-2864-E2F9-DB13705CC970}"/>
                </a:ext>
              </a:extLst>
            </p:cNvPr>
            <p:cNvGrpSpPr/>
            <p:nvPr/>
          </p:nvGrpSpPr>
          <p:grpSpPr>
            <a:xfrm>
              <a:off x="9819696" y="6129635"/>
              <a:ext cx="7395416" cy="2386749"/>
              <a:chOff x="9863873" y="6156309"/>
              <a:chExt cx="7395416" cy="2386749"/>
            </a:xfrm>
          </p:grpSpPr>
          <p:sp>
            <p:nvSpPr>
              <p:cNvPr id="91" name="Freeform 3">
                <a:extLst>
                  <a:ext uri="{FF2B5EF4-FFF2-40B4-BE49-F238E27FC236}">
                    <a16:creationId xmlns:a16="http://schemas.microsoft.com/office/drawing/2014/main" id="{6670C19D-3DAA-6830-D065-DC9921CD9E6F}"/>
                  </a:ext>
                </a:extLst>
              </p:cNvPr>
              <p:cNvSpPr/>
              <p:nvPr/>
            </p:nvSpPr>
            <p:spPr>
              <a:xfrm>
                <a:off x="9863873" y="6753567"/>
                <a:ext cx="7142192" cy="1789491"/>
              </a:xfrm>
              <a:custGeom>
                <a:avLst/>
                <a:gdLst/>
                <a:ahLst/>
                <a:cxnLst/>
                <a:rect l="l" t="t" r="r" b="b"/>
                <a:pathLst>
                  <a:path w="847631" h="310242">
                    <a:moveTo>
                      <a:pt x="0" y="0"/>
                    </a:moveTo>
                    <a:lnTo>
                      <a:pt x="847631" y="0"/>
                    </a:lnTo>
                    <a:lnTo>
                      <a:pt x="847631" y="310242"/>
                    </a:lnTo>
                    <a:lnTo>
                      <a:pt x="0" y="310242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  <a:alpha val="30000"/>
                </a:schemeClr>
              </a:solidFill>
              <a:ln w="38100" cap="rnd">
                <a:solidFill>
                  <a:schemeClr val="accent2"/>
                </a:solidFill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TextBox 37">
                <a:extLst>
                  <a:ext uri="{FF2B5EF4-FFF2-40B4-BE49-F238E27FC236}">
                    <a16:creationId xmlns:a16="http://schemas.microsoft.com/office/drawing/2014/main" id="{D1942B36-60E8-4D0C-CCDC-C12EB9FCA6B6}"/>
                  </a:ext>
                </a:extLst>
              </p:cNvPr>
              <p:cNvSpPr txBox="1"/>
              <p:nvPr/>
            </p:nvSpPr>
            <p:spPr>
              <a:xfrm>
                <a:off x="9863873" y="6156309"/>
                <a:ext cx="7395416" cy="43499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3640"/>
                  </a:lnSpc>
                </a:pPr>
                <a:r>
                  <a:rPr lang="en-US" sz="2800" b="1" dirty="0">
                    <a:latin typeface="Montserrat SemiBold" pitchFamily="2" charset="77"/>
                  </a:rPr>
                  <a:t>Many-Server-HT: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4E1C3D5F-1601-33AB-7F2F-131396D9AF1E}"/>
                      </a:ext>
                    </a:extLst>
                  </p:cNvPr>
                  <p:cNvSpPr txBox="1"/>
                  <p:nvPr/>
                </p:nvSpPr>
                <p:spPr>
                  <a:xfrm>
                    <a:off x="10102577" y="7709599"/>
                    <a:ext cx="6566663" cy="58477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200" b="1">
                              <a:latin typeface="Cambria Math" panose="02040503050406030204" pitchFamily="18" charset="0"/>
                            </a:rPr>
                            <m:t>𝐏</m:t>
                          </m:r>
                          <m:d>
                            <m:d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p>
                              </m:sSup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sSup>
                            <m:sSup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−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oMath>
                      </m:oMathPara>
                    </a14:m>
                    <a:endParaRPr lang="en-US" sz="3200" dirty="0"/>
                  </a:p>
                </p:txBody>
              </p:sp>
            </mc:Choice>
            <mc:Fallback xmlns=""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4E1C3D5F-1601-33AB-7F2F-131396D9AF1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102577" y="7709599"/>
                    <a:ext cx="6566663" cy="584775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t="-2128" b="-1276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DDE09EA-F284-76AD-CBDA-011EB7983197}"/>
                    </a:ext>
                  </a:extLst>
                </p:cNvPr>
                <p:cNvSpPr txBox="1"/>
                <p:nvPr/>
              </p:nvSpPr>
              <p:spPr>
                <a:xfrm>
                  <a:off x="10095031" y="6916184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DDE09EA-F284-76AD-CBDA-011EB79831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95031" y="6916184"/>
                  <a:ext cx="5246943" cy="600101"/>
                </a:xfrm>
                <a:prstGeom prst="rect">
                  <a:avLst/>
                </a:prstGeom>
                <a:blipFill>
                  <a:blip r:embed="rId12"/>
                  <a:stretch>
                    <a:fillRect l="-723"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4B5A44B8-7F9F-F3DB-5191-A25A2314612F}"/>
              </a:ext>
            </a:extLst>
          </p:cNvPr>
          <p:cNvSpPr txBox="1"/>
          <p:nvPr/>
        </p:nvSpPr>
        <p:spPr>
          <a:xfrm>
            <a:off x="11582400" y="4740354"/>
            <a:ext cx="5379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Montserrat SemiBold" pitchFamily="2" charset="77"/>
              </a:rPr>
              <a:t>What is the </a:t>
            </a: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Gap</a:t>
            </a:r>
            <a:r>
              <a:rPr lang="en-US" sz="2400" b="1" dirty="0">
                <a:latin typeface="Montserrat SemiBold" pitchFamily="2" charset="77"/>
              </a:rPr>
              <a:t>?</a:t>
            </a:r>
          </a:p>
        </p:txBody>
      </p:sp>
      <p:sp>
        <p:nvSpPr>
          <p:cNvPr id="103" name="TextBox 38">
            <a:extLst>
              <a:ext uri="{FF2B5EF4-FFF2-40B4-BE49-F238E27FC236}">
                <a16:creationId xmlns:a16="http://schemas.microsoft.com/office/drawing/2014/main" id="{6658D841-2A74-F957-791A-C5A52A5763A9}"/>
              </a:ext>
            </a:extLst>
          </p:cNvPr>
          <p:cNvSpPr txBox="1"/>
          <p:nvPr/>
        </p:nvSpPr>
        <p:spPr>
          <a:xfrm>
            <a:off x="1006873" y="759050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JOIN-THE-SHORTEST QUEUE: </a:t>
            </a: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MANY-SERVER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FF0033D-C55A-82D9-9B75-45CDE2811C0D}"/>
              </a:ext>
            </a:extLst>
          </p:cNvPr>
          <p:cNvGrpSpPr/>
          <p:nvPr/>
        </p:nvGrpSpPr>
        <p:grpSpPr>
          <a:xfrm>
            <a:off x="10023760" y="5676900"/>
            <a:ext cx="7883240" cy="3736775"/>
            <a:chOff x="10023760" y="5676900"/>
            <a:chExt cx="7883240" cy="3736775"/>
          </a:xfrm>
        </p:grpSpPr>
        <p:sp>
          <p:nvSpPr>
            <p:cNvPr id="98" name="Freeform 3">
              <a:extLst>
                <a:ext uri="{FF2B5EF4-FFF2-40B4-BE49-F238E27FC236}">
                  <a16:creationId xmlns:a16="http://schemas.microsoft.com/office/drawing/2014/main" id="{AF565802-52BA-0C93-B556-3BB4E292132A}"/>
                </a:ext>
              </a:extLst>
            </p:cNvPr>
            <p:cNvSpPr/>
            <p:nvPr/>
          </p:nvSpPr>
          <p:spPr>
            <a:xfrm>
              <a:off x="10166030" y="6274159"/>
              <a:ext cx="7199830" cy="2379071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852394E6-E39F-097C-D075-9FCE330414B1}"/>
                    </a:ext>
                  </a:extLst>
                </p:cNvPr>
                <p:cNvSpPr txBox="1"/>
                <p:nvPr/>
              </p:nvSpPr>
              <p:spPr>
                <a:xfrm>
                  <a:off x="10023760" y="6970856"/>
                  <a:ext cx="7395417" cy="13905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sz="26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</a:rPr>
                              <m:t>𝐏</m:t>
                            </m:r>
                            <m:d>
                              <m:d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p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sup>
                                </m:sSup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&gt;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2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2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p>
                            </m:sSup>
                          </m:e>
                        </m:d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  <m:d>
                          <m:dPr>
                            <m:ctrlPr>
                              <a:rPr lang="en-US" sz="2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en-US" sz="2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6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  <m:func>
                                  <m:funcPr>
                                    <m:ctrlPr>
                                      <a:rPr lang="en-US" sz="2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6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fName>
                                  <m:e>
                                    <m:f>
                                      <m:fPr>
                                        <m:ctrlPr>
                                          <a:rPr lang="en-US" sz="2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sz="2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𝜖</m:t>
                                        </m:r>
                                      </m:den>
                                    </m:f>
                                    <m:r>
                                      <a:rPr lang="en-US" sz="2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func>
                              </m:e>
                            </m:rad>
                          </m:e>
                        </m:d>
                      </m:oMath>
                    </m:oMathPara>
                  </a14:m>
                  <a:endParaRPr lang="en-US" sz="2600" dirty="0"/>
                </a:p>
              </p:txBody>
            </p:sp>
          </mc:Choice>
          <mc:Fallback xmlns=""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852394E6-E39F-097C-D075-9FCE330414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23760" y="6970856"/>
                  <a:ext cx="7395417" cy="1390573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0" name="TextBox 41">
                  <a:extLst>
                    <a:ext uri="{FF2B5EF4-FFF2-40B4-BE49-F238E27FC236}">
                      <a16:creationId xmlns:a16="http://schemas.microsoft.com/office/drawing/2014/main" id="{52FAC835-6C42-FA82-B3FB-91706D0562BF}"/>
                    </a:ext>
                  </a:extLst>
                </p:cNvPr>
                <p:cNvSpPr txBox="1"/>
                <p:nvPr/>
              </p:nvSpPr>
              <p:spPr>
                <a:xfrm>
                  <a:off x="10431586" y="6492889"/>
                  <a:ext cx="3832995" cy="507896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Fix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</m:d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100" name="TextBox 41">
                  <a:extLst>
                    <a:ext uri="{FF2B5EF4-FFF2-40B4-BE49-F238E27FC236}">
                      <a16:creationId xmlns:a16="http://schemas.microsoft.com/office/drawing/2014/main" id="{52FAC835-6C42-FA82-B3FB-91706D0562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31586" y="6492889"/>
                  <a:ext cx="3832995" cy="507896"/>
                </a:xfrm>
                <a:prstGeom prst="rect">
                  <a:avLst/>
                </a:prstGeom>
                <a:blipFill>
                  <a:blip r:embed="rId14"/>
                  <a:stretch>
                    <a:fillRect l="-6271" t="-21951" b="-4390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2" name="TextBox 37">
              <a:extLst>
                <a:ext uri="{FF2B5EF4-FFF2-40B4-BE49-F238E27FC236}">
                  <a16:creationId xmlns:a16="http://schemas.microsoft.com/office/drawing/2014/main" id="{55653DB4-DBEC-00B5-1D89-7BAFC13ABF44}"/>
                </a:ext>
              </a:extLst>
            </p:cNvPr>
            <p:cNvSpPr txBox="1"/>
            <p:nvPr/>
          </p:nvSpPr>
          <p:spPr>
            <a:xfrm>
              <a:off x="10126785" y="5676900"/>
              <a:ext cx="7780215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Stein’s Method 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[Classic-HT]:</a:t>
              </a:r>
              <a:r>
                <a:rPr lang="en-US" sz="2800" b="1" dirty="0">
                  <a:latin typeface="Montserrat SemiBold" pitchFamily="2" charset="77"/>
                </a:rPr>
                <a:t> 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A45D9B5-38BE-37BA-B7C9-C48C533FC677}"/>
                </a:ext>
              </a:extLst>
            </p:cNvPr>
            <p:cNvSpPr txBox="1"/>
            <p:nvPr/>
          </p:nvSpPr>
          <p:spPr>
            <a:xfrm>
              <a:off x="13451859" y="8705789"/>
              <a:ext cx="405256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itchFamily="2" charset="77"/>
                </a:rPr>
                <a:t>[Braverman, Dai 2017]</a:t>
              </a:r>
            </a:p>
            <a:p>
              <a:pPr algn="r"/>
              <a:r>
                <a:rPr 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itchFamily="2" charset="77"/>
                </a:rPr>
                <a:t>[Ross 2011] [Braverman 2020]</a:t>
              </a:r>
            </a:p>
          </p:txBody>
        </p:sp>
      </p:grp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49B6FFC9-7BEB-4AC1-9BA3-6B61351FB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317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02AE56E-905E-6444-F666-9B3C895155F4}"/>
              </a:ext>
            </a:extLst>
          </p:cNvPr>
          <p:cNvGrpSpPr/>
          <p:nvPr/>
        </p:nvGrpSpPr>
        <p:grpSpPr>
          <a:xfrm>
            <a:off x="875305" y="2073647"/>
            <a:ext cx="9194004" cy="7850884"/>
            <a:chOff x="875305" y="2073646"/>
            <a:chExt cx="9194004" cy="7850885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39F411C5-4AA5-9506-79E8-885DD8A7874B}"/>
                </a:ext>
              </a:extLst>
            </p:cNvPr>
            <p:cNvSpPr/>
            <p:nvPr/>
          </p:nvSpPr>
          <p:spPr>
            <a:xfrm>
              <a:off x="3505200" y="4409181"/>
              <a:ext cx="2362200" cy="90408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864F0AA-733B-D736-6066-A78D38748D7F}"/>
                </a:ext>
              </a:extLst>
            </p:cNvPr>
            <p:cNvGrpSpPr/>
            <p:nvPr/>
          </p:nvGrpSpPr>
          <p:grpSpPr>
            <a:xfrm>
              <a:off x="3704909" y="2628900"/>
              <a:ext cx="2073801" cy="611126"/>
              <a:chOff x="3400425" y="2328863"/>
              <a:chExt cx="1793882" cy="528637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C3959A0C-BE41-F75B-D479-0EF7BEE765CB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959141C8-4A5D-55A9-48F2-317E6DC5AAD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90F76CA1-D58B-EC4C-F747-215E21E872B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00763A6E-0ED0-41E5-A351-2F7E6651AC0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01A0220-C1E4-E5B3-907A-869C6BB755CF}"/>
                </a:ext>
              </a:extLst>
            </p:cNvPr>
            <p:cNvGrpSpPr/>
            <p:nvPr/>
          </p:nvGrpSpPr>
          <p:grpSpPr>
            <a:xfrm>
              <a:off x="3704909" y="3592939"/>
              <a:ext cx="2073801" cy="611126"/>
              <a:chOff x="3400425" y="2328863"/>
              <a:chExt cx="1793882" cy="528637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F5485AF3-99C2-3FA6-B037-5523932FBFE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15EEC403-7B97-0653-9106-95BA039A7E3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9FA19D8E-B388-539E-D7FD-C38F2405DA3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4A0CA2B7-15F5-D1EB-A8F8-AA2DEBD2D61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5B45335-378C-CE4F-C7E5-E2D33F09BC7E}"/>
                </a:ext>
              </a:extLst>
            </p:cNvPr>
            <p:cNvGrpSpPr/>
            <p:nvPr/>
          </p:nvGrpSpPr>
          <p:grpSpPr>
            <a:xfrm>
              <a:off x="3704909" y="4537347"/>
              <a:ext cx="2073801" cy="611126"/>
              <a:chOff x="3400425" y="2328863"/>
              <a:chExt cx="1793882" cy="528637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9D65B4A4-48E9-E732-70AB-244F908129A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5AD0C48B-828E-DDE2-70E3-C132F69A3DD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09CCBF83-271F-02B1-45DF-2FE47754A0A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8660E328-A6E6-88CB-3DF8-95C1A89701C4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C7B91F9-07F7-68D9-EE29-2937428DDC0A}"/>
                </a:ext>
              </a:extLst>
            </p:cNvPr>
            <p:cNvSpPr/>
            <p:nvPr/>
          </p:nvSpPr>
          <p:spPr>
            <a:xfrm>
              <a:off x="4897444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C1E7767F-B0EE-1895-E5F4-F91B88739003}"/>
                </a:ext>
              </a:extLst>
            </p:cNvPr>
            <p:cNvSpPr/>
            <p:nvPr/>
          </p:nvSpPr>
          <p:spPr>
            <a:xfrm>
              <a:off x="4688915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F5BB44C5-367D-0FD0-F386-CE8CFBCAA269}"/>
                </a:ext>
              </a:extLst>
            </p:cNvPr>
            <p:cNvSpPr/>
            <p:nvPr/>
          </p:nvSpPr>
          <p:spPr>
            <a:xfrm>
              <a:off x="489483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32005DD-D7D4-F34E-3976-FBD399D01073}"/>
                </a:ext>
              </a:extLst>
            </p:cNvPr>
            <p:cNvSpPr/>
            <p:nvPr/>
          </p:nvSpPr>
          <p:spPr>
            <a:xfrm>
              <a:off x="468630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1C6B460A-CB93-83DF-1A11-9CE25ACD305F}"/>
                </a:ext>
              </a:extLst>
            </p:cNvPr>
            <p:cNvSpPr/>
            <p:nvPr/>
          </p:nvSpPr>
          <p:spPr>
            <a:xfrm>
              <a:off x="4490295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00C21D58-6D3A-AE10-5ACD-D62BFEDA3DC9}"/>
                </a:ext>
              </a:extLst>
            </p:cNvPr>
            <p:cNvSpPr/>
            <p:nvPr/>
          </p:nvSpPr>
          <p:spPr>
            <a:xfrm>
              <a:off x="4894831" y="4613342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B7D007EF-5468-0E62-8562-4175D50C07E1}"/>
                </a:ext>
              </a:extLst>
            </p:cNvPr>
            <p:cNvSpPr/>
            <p:nvPr/>
          </p:nvSpPr>
          <p:spPr>
            <a:xfrm flipH="1">
              <a:off x="4684592" y="4613342"/>
              <a:ext cx="135769" cy="45764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586136D-49FB-0487-7B3E-23A50D513E28}"/>
                </a:ext>
              </a:extLst>
            </p:cNvPr>
            <p:cNvGrpSpPr/>
            <p:nvPr/>
          </p:nvGrpSpPr>
          <p:grpSpPr>
            <a:xfrm>
              <a:off x="3704909" y="5535535"/>
              <a:ext cx="2073801" cy="611126"/>
              <a:chOff x="3400425" y="2328863"/>
              <a:chExt cx="1793882" cy="528637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10DD56C9-5967-A42B-94B5-071D1793CA0F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EB1E226A-A9C2-7E99-4EED-56634E2CEFD4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CAB19E0-6BA1-6BEE-CBE0-5B507448C93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E7F1B171-0A7D-54C8-BA3B-A9FCAA8402B1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82EAB666-24D1-F3BB-EF4B-340D3A769FC7}"/>
                </a:ext>
              </a:extLst>
            </p:cNvPr>
            <p:cNvSpPr/>
            <p:nvPr/>
          </p:nvSpPr>
          <p:spPr>
            <a:xfrm>
              <a:off x="4897444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15CD1691-BEB8-5853-0F98-F603E0A5700F}"/>
                </a:ext>
              </a:extLst>
            </p:cNvPr>
            <p:cNvSpPr/>
            <p:nvPr/>
          </p:nvSpPr>
          <p:spPr>
            <a:xfrm>
              <a:off x="4688915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A513F7F-BF4D-5FBE-2033-9832DA0DADC0}"/>
                </a:ext>
              </a:extLst>
            </p:cNvPr>
            <p:cNvGrpSpPr/>
            <p:nvPr/>
          </p:nvGrpSpPr>
          <p:grpSpPr>
            <a:xfrm>
              <a:off x="3779299" y="8133893"/>
              <a:ext cx="2073801" cy="611126"/>
              <a:chOff x="3400425" y="2328863"/>
              <a:chExt cx="1793882" cy="528637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CEFAF97E-CC88-DB3B-A064-44C8E3E856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85835156-7D28-44CF-433E-5E3530A99565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8863FADD-27BF-2D04-A5A9-E4067E4F9BA0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BD8BABEE-8358-5F30-5FC7-80639E849C4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500D91FE-F926-DFA2-152E-01398A214886}"/>
                </a:ext>
              </a:extLst>
            </p:cNvPr>
            <p:cNvSpPr/>
            <p:nvPr/>
          </p:nvSpPr>
          <p:spPr>
            <a:xfrm>
              <a:off x="497016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5F5F3FD-9635-C609-7DFA-078E134E8C8F}"/>
                </a:ext>
              </a:extLst>
            </p:cNvPr>
            <p:cNvSpPr/>
            <p:nvPr/>
          </p:nvSpPr>
          <p:spPr>
            <a:xfrm>
              <a:off x="476163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48351012-5576-1A11-5FD8-83F796DB13F2}"/>
                </a:ext>
              </a:extLst>
            </p:cNvPr>
            <p:cNvSpPr/>
            <p:nvPr/>
          </p:nvSpPr>
          <p:spPr>
            <a:xfrm>
              <a:off x="4565629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FBDA5BC-FE76-E17A-7A14-B383F61FB2F8}"/>
                </a:ext>
              </a:extLst>
            </p:cNvPr>
            <p:cNvSpPr/>
            <p:nvPr/>
          </p:nvSpPr>
          <p:spPr>
            <a:xfrm>
              <a:off x="4491778" y="6612182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55851D4-BAA4-5264-E107-4C0954D506D4}"/>
                </a:ext>
              </a:extLst>
            </p:cNvPr>
            <p:cNvSpPr/>
            <p:nvPr/>
          </p:nvSpPr>
          <p:spPr>
            <a:xfrm>
              <a:off x="4491777" y="7061707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04C202E-BECB-578D-28DA-A2F1EE09A149}"/>
                </a:ext>
              </a:extLst>
            </p:cNvPr>
            <p:cNvSpPr/>
            <p:nvPr/>
          </p:nvSpPr>
          <p:spPr>
            <a:xfrm>
              <a:off x="4491778" y="7511231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AutoShape 13">
              <a:extLst>
                <a:ext uri="{FF2B5EF4-FFF2-40B4-BE49-F238E27FC236}">
                  <a16:creationId xmlns:a16="http://schemas.microsoft.com/office/drawing/2014/main" id="{63A2138F-7988-A411-045F-1A8ECE2DC653}"/>
                </a:ext>
              </a:extLst>
            </p:cNvPr>
            <p:cNvSpPr/>
            <p:nvPr/>
          </p:nvSpPr>
          <p:spPr>
            <a:xfrm flipV="1">
              <a:off x="1269100" y="4857238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94930015-82D4-CEFA-2082-3C80ECA3D90C}"/>
                    </a:ext>
                  </a:extLst>
                </p:cNvPr>
                <p:cNvSpPr txBox="1"/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94930015-82D4-CEFA-2082-3C80ECA3D9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" name="TextBox 13">
              <a:extLst>
                <a:ext uri="{FF2B5EF4-FFF2-40B4-BE49-F238E27FC236}">
                  <a16:creationId xmlns:a16="http://schemas.microsoft.com/office/drawing/2014/main" id="{459989B7-BFCE-D831-1944-62CDB8E4353B}"/>
                </a:ext>
              </a:extLst>
            </p:cNvPr>
            <p:cNvSpPr txBox="1"/>
            <p:nvPr/>
          </p:nvSpPr>
          <p:spPr>
            <a:xfrm>
              <a:off x="875305" y="4228525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43" name="AutoShape 13">
              <a:extLst>
                <a:ext uri="{FF2B5EF4-FFF2-40B4-BE49-F238E27FC236}">
                  <a16:creationId xmlns:a16="http://schemas.microsoft.com/office/drawing/2014/main" id="{E09158BD-0E6F-1100-3018-E85B68F8DCE7}"/>
                </a:ext>
              </a:extLst>
            </p:cNvPr>
            <p:cNvSpPr/>
            <p:nvPr/>
          </p:nvSpPr>
          <p:spPr>
            <a:xfrm flipV="1">
              <a:off x="5954075" y="2933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0373539-5990-E6D5-F7AC-A9B515A24CD5}"/>
                    </a:ext>
                  </a:extLst>
                </p:cNvPr>
                <p:cNvSpPr txBox="1"/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0373539-5990-E6D5-F7AC-A9B515A24C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TextBox 13">
              <a:extLst>
                <a:ext uri="{FF2B5EF4-FFF2-40B4-BE49-F238E27FC236}">
                  <a16:creationId xmlns:a16="http://schemas.microsoft.com/office/drawing/2014/main" id="{0FF2FE01-96AC-7B04-BF59-11BBA2E29F68}"/>
                </a:ext>
              </a:extLst>
            </p:cNvPr>
            <p:cNvSpPr txBox="1"/>
            <p:nvPr/>
          </p:nvSpPr>
          <p:spPr>
            <a:xfrm>
              <a:off x="5605449" y="2073646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SERVICE</a:t>
              </a:r>
            </a:p>
          </p:txBody>
        </p:sp>
        <p:sp>
          <p:nvSpPr>
            <p:cNvPr id="46" name="AutoShape 13">
              <a:extLst>
                <a:ext uri="{FF2B5EF4-FFF2-40B4-BE49-F238E27FC236}">
                  <a16:creationId xmlns:a16="http://schemas.microsoft.com/office/drawing/2014/main" id="{9AB41FFC-A55E-6773-8E76-67A0BE788289}"/>
                </a:ext>
              </a:extLst>
            </p:cNvPr>
            <p:cNvSpPr/>
            <p:nvPr/>
          </p:nvSpPr>
          <p:spPr>
            <a:xfrm flipV="1">
              <a:off x="5954581" y="3924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2DF4373-D185-9806-A14F-6900A0F306A6}"/>
                    </a:ext>
                  </a:extLst>
                </p:cNvPr>
                <p:cNvSpPr txBox="1"/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2DF4373-D185-9806-A14F-6900A0F306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id="{E3AC1EAE-D3C9-E8AA-593C-49F47169F5B1}"/>
                </a:ext>
              </a:extLst>
            </p:cNvPr>
            <p:cNvSpPr/>
            <p:nvPr/>
          </p:nvSpPr>
          <p:spPr>
            <a:xfrm flipV="1">
              <a:off x="5942416" y="4838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ED58BBAA-DB4D-71A6-4BF1-BEB1CF8773E0}"/>
                    </a:ext>
                  </a:extLst>
                </p:cNvPr>
                <p:cNvSpPr txBox="1"/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ED58BBAA-DB4D-71A6-4BF1-BEB1CF877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AutoShape 13">
              <a:extLst>
                <a:ext uri="{FF2B5EF4-FFF2-40B4-BE49-F238E27FC236}">
                  <a16:creationId xmlns:a16="http://schemas.microsoft.com/office/drawing/2014/main" id="{05AFCA02-A0F7-436B-40C7-69FA607489B3}"/>
                </a:ext>
              </a:extLst>
            </p:cNvPr>
            <p:cNvSpPr/>
            <p:nvPr/>
          </p:nvSpPr>
          <p:spPr>
            <a:xfrm flipV="1">
              <a:off x="5954581" y="5829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1D530B6-83B6-DB45-5435-8CADC3791CF2}"/>
                    </a:ext>
                  </a:extLst>
                </p:cNvPr>
                <p:cNvSpPr txBox="1"/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1D530B6-83B6-DB45-5435-8CADC3791C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2" name="AutoShape 13">
              <a:extLst>
                <a:ext uri="{FF2B5EF4-FFF2-40B4-BE49-F238E27FC236}">
                  <a16:creationId xmlns:a16="http://schemas.microsoft.com/office/drawing/2014/main" id="{550B15C6-2123-6EC4-12F3-C2E50F97E8C4}"/>
                </a:ext>
              </a:extLst>
            </p:cNvPr>
            <p:cNvSpPr/>
            <p:nvPr/>
          </p:nvSpPr>
          <p:spPr>
            <a:xfrm flipV="1">
              <a:off x="5984579" y="8496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A67F2A4-4737-066F-1D72-DE0586833C88}"/>
                    </a:ext>
                  </a:extLst>
                </p:cNvPr>
                <p:cNvSpPr txBox="1"/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A67F2A4-4737-066F-1D72-DE0586833C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5" name="TextBox 13">
              <a:extLst>
                <a:ext uri="{FF2B5EF4-FFF2-40B4-BE49-F238E27FC236}">
                  <a16:creationId xmlns:a16="http://schemas.microsoft.com/office/drawing/2014/main" id="{27E9A309-444A-D76B-04BF-F2BBD1739CE9}"/>
                </a:ext>
              </a:extLst>
            </p:cNvPr>
            <p:cNvSpPr txBox="1"/>
            <p:nvPr/>
          </p:nvSpPr>
          <p:spPr>
            <a:xfrm>
              <a:off x="7996436" y="5611653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SIZE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9A5D3E1-E672-7C80-B62E-BEB1C6E27B4D}"/>
                    </a:ext>
                  </a:extLst>
                </p:cNvPr>
                <p:cNvSpPr txBox="1"/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9A5D3E1-E672-7C80-B62E-BEB1C6E27B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blipFill>
                  <a:blip r:embed="rId8"/>
                  <a:stretch>
                    <a:fillRect l="-16667" r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7" name="Right Brace 56">
              <a:extLst>
                <a:ext uri="{FF2B5EF4-FFF2-40B4-BE49-F238E27FC236}">
                  <a16:creationId xmlns:a16="http://schemas.microsoft.com/office/drawing/2014/main" id="{9F6ABECB-DEAC-618B-1C9F-44F51968BCA6}"/>
                </a:ext>
              </a:extLst>
            </p:cNvPr>
            <p:cNvSpPr/>
            <p:nvPr/>
          </p:nvSpPr>
          <p:spPr>
            <a:xfrm>
              <a:off x="7977690" y="2667407"/>
              <a:ext cx="473204" cy="6417989"/>
            </a:xfrm>
            <a:prstGeom prst="rightBrace">
              <a:avLst>
                <a:gd name="adj1" fmla="val 8333"/>
                <a:gd name="adj2" fmla="val 50247"/>
              </a:avLst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20912E7-FFDD-6ADF-FC01-A60DC57918A1}"/>
                </a:ext>
              </a:extLst>
            </p:cNvPr>
            <p:cNvSpPr txBox="1"/>
            <p:nvPr/>
          </p:nvSpPr>
          <p:spPr>
            <a:xfrm>
              <a:off x="952923" y="5162785"/>
              <a:ext cx="1215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Poisson</a:t>
              </a:r>
            </a:p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Process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2BE754D-0154-3DD2-ABF5-58B5FD15ACC6}"/>
                </a:ext>
              </a:extLst>
            </p:cNvPr>
            <p:cNvSpPr txBox="1"/>
            <p:nvPr/>
          </p:nvSpPr>
          <p:spPr>
            <a:xfrm>
              <a:off x="5700685" y="9216645"/>
              <a:ext cx="19912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Exponentially</a:t>
              </a:r>
            </a:p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Distributed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C9275AB7-7302-CDFD-A596-2D1F6A29E3E0}"/>
                    </a:ext>
                  </a:extLst>
                </p:cNvPr>
                <p:cNvSpPr txBox="1"/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C9275AB7-7302-CDFD-A596-2D1F6A29E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blipFill>
                  <a:blip r:embed="rId9"/>
                  <a:stretch>
                    <a:fillRect b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TextBox 13">
              <a:extLst>
                <a:ext uri="{FF2B5EF4-FFF2-40B4-BE49-F238E27FC236}">
                  <a16:creationId xmlns:a16="http://schemas.microsoft.com/office/drawing/2014/main" id="{70E7E2FB-0D0F-EA1F-7766-DC45BD0FE707}"/>
                </a:ext>
              </a:extLst>
            </p:cNvPr>
            <p:cNvSpPr txBox="1"/>
            <p:nvPr/>
          </p:nvSpPr>
          <p:spPr>
            <a:xfrm>
              <a:off x="2701053" y="8946034"/>
              <a:ext cx="1608295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QUEUE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DD9275D-4A1A-D722-F044-ECBA16B5B6F2}"/>
              </a:ext>
            </a:extLst>
          </p:cNvPr>
          <p:cNvGrpSpPr/>
          <p:nvPr/>
        </p:nvGrpSpPr>
        <p:grpSpPr>
          <a:xfrm>
            <a:off x="9819696" y="2129470"/>
            <a:ext cx="7395416" cy="2386749"/>
            <a:chOff x="9819696" y="6129635"/>
            <a:chExt cx="7395416" cy="2386749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DD0CCD85-7227-2864-E2F9-DB13705CC970}"/>
                </a:ext>
              </a:extLst>
            </p:cNvPr>
            <p:cNvGrpSpPr/>
            <p:nvPr/>
          </p:nvGrpSpPr>
          <p:grpSpPr>
            <a:xfrm>
              <a:off x="9819696" y="6129635"/>
              <a:ext cx="7395416" cy="2386749"/>
              <a:chOff x="9863873" y="6156309"/>
              <a:chExt cx="7395416" cy="2386749"/>
            </a:xfrm>
          </p:grpSpPr>
          <p:sp>
            <p:nvSpPr>
              <p:cNvPr id="91" name="Freeform 3">
                <a:extLst>
                  <a:ext uri="{FF2B5EF4-FFF2-40B4-BE49-F238E27FC236}">
                    <a16:creationId xmlns:a16="http://schemas.microsoft.com/office/drawing/2014/main" id="{6670C19D-3DAA-6830-D065-DC9921CD9E6F}"/>
                  </a:ext>
                </a:extLst>
              </p:cNvPr>
              <p:cNvSpPr/>
              <p:nvPr/>
            </p:nvSpPr>
            <p:spPr>
              <a:xfrm>
                <a:off x="9863873" y="6753567"/>
                <a:ext cx="7142192" cy="1789491"/>
              </a:xfrm>
              <a:custGeom>
                <a:avLst/>
                <a:gdLst/>
                <a:ahLst/>
                <a:cxnLst/>
                <a:rect l="l" t="t" r="r" b="b"/>
                <a:pathLst>
                  <a:path w="847631" h="310242">
                    <a:moveTo>
                      <a:pt x="0" y="0"/>
                    </a:moveTo>
                    <a:lnTo>
                      <a:pt x="847631" y="0"/>
                    </a:lnTo>
                    <a:lnTo>
                      <a:pt x="847631" y="310242"/>
                    </a:lnTo>
                    <a:lnTo>
                      <a:pt x="0" y="310242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  <a:alpha val="30000"/>
                </a:schemeClr>
              </a:solidFill>
              <a:ln w="38100" cap="rnd">
                <a:solidFill>
                  <a:schemeClr val="accent2"/>
                </a:solidFill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TextBox 37">
                <a:extLst>
                  <a:ext uri="{FF2B5EF4-FFF2-40B4-BE49-F238E27FC236}">
                    <a16:creationId xmlns:a16="http://schemas.microsoft.com/office/drawing/2014/main" id="{D1942B36-60E8-4D0C-CCDC-C12EB9FCA6B6}"/>
                  </a:ext>
                </a:extLst>
              </p:cNvPr>
              <p:cNvSpPr txBox="1"/>
              <p:nvPr/>
            </p:nvSpPr>
            <p:spPr>
              <a:xfrm>
                <a:off x="9863873" y="6156309"/>
                <a:ext cx="7395416" cy="43499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3640"/>
                  </a:lnSpc>
                </a:pPr>
                <a:r>
                  <a:rPr lang="en-US" sz="2800" b="1" dirty="0">
                    <a:latin typeface="Montserrat SemiBold" pitchFamily="2" charset="77"/>
                  </a:rPr>
                  <a:t>Many-Server-HT: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4E1C3D5F-1601-33AB-7F2F-131396D9AF1E}"/>
                      </a:ext>
                    </a:extLst>
                  </p:cNvPr>
                  <p:cNvSpPr txBox="1"/>
                  <p:nvPr/>
                </p:nvSpPr>
                <p:spPr>
                  <a:xfrm>
                    <a:off x="10102577" y="7709599"/>
                    <a:ext cx="6566663" cy="58477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200" b="1">
                              <a:latin typeface="Cambria Math" panose="02040503050406030204" pitchFamily="18" charset="0"/>
                            </a:rPr>
                            <m:t>𝐏</m:t>
                          </m:r>
                          <m:d>
                            <m:d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p>
                              </m:sSup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sSup>
                            <m:sSup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−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oMath>
                      </m:oMathPara>
                    </a14:m>
                    <a:endParaRPr lang="en-US" sz="3200" dirty="0"/>
                  </a:p>
                </p:txBody>
              </p:sp>
            </mc:Choice>
            <mc:Fallback xmlns=""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4E1C3D5F-1601-33AB-7F2F-131396D9AF1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102577" y="7709599"/>
                    <a:ext cx="6566663" cy="584775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t="-2128" b="-1276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DDE09EA-F284-76AD-CBDA-011EB7983197}"/>
                    </a:ext>
                  </a:extLst>
                </p:cNvPr>
                <p:cNvSpPr txBox="1"/>
                <p:nvPr/>
              </p:nvSpPr>
              <p:spPr>
                <a:xfrm>
                  <a:off x="10095031" y="6916184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DDE09EA-F284-76AD-CBDA-011EB79831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95031" y="6916184"/>
                  <a:ext cx="5246943" cy="600101"/>
                </a:xfrm>
                <a:prstGeom prst="rect">
                  <a:avLst/>
                </a:prstGeom>
                <a:blipFill>
                  <a:blip r:embed="rId11"/>
                  <a:stretch>
                    <a:fillRect l="-723"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4B5A44B8-7F9F-F3DB-5191-A25A2314612F}"/>
              </a:ext>
            </a:extLst>
          </p:cNvPr>
          <p:cNvSpPr txBox="1"/>
          <p:nvPr/>
        </p:nvSpPr>
        <p:spPr>
          <a:xfrm>
            <a:off x="11582400" y="4740354"/>
            <a:ext cx="5379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Montserrat SemiBold" pitchFamily="2" charset="77"/>
              </a:rPr>
              <a:t>What is the </a:t>
            </a: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Gap</a:t>
            </a:r>
            <a:r>
              <a:rPr lang="en-US" sz="2400" b="1" dirty="0">
                <a:latin typeface="Montserrat SemiBold" pitchFamily="2" charset="77"/>
              </a:rPr>
              <a:t>?</a:t>
            </a:r>
          </a:p>
        </p:txBody>
      </p:sp>
      <p:sp>
        <p:nvSpPr>
          <p:cNvPr id="103" name="TextBox 38">
            <a:extLst>
              <a:ext uri="{FF2B5EF4-FFF2-40B4-BE49-F238E27FC236}">
                <a16:creationId xmlns:a16="http://schemas.microsoft.com/office/drawing/2014/main" id="{6658D841-2A74-F957-791A-C5A52A5763A9}"/>
              </a:ext>
            </a:extLst>
          </p:cNvPr>
          <p:cNvSpPr txBox="1"/>
          <p:nvPr/>
        </p:nvSpPr>
        <p:spPr>
          <a:xfrm>
            <a:off x="1006873" y="759050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JOIN-THE-SHORTEST QUEUE: </a:t>
            </a: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MANY-SERVER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49B6FFC9-7BEB-4AC1-9BA3-6B61351FB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D5714F0-1377-BE87-4E21-445ADC5E16B3}"/>
              </a:ext>
            </a:extLst>
          </p:cNvPr>
          <p:cNvGrpSpPr/>
          <p:nvPr/>
        </p:nvGrpSpPr>
        <p:grpSpPr>
          <a:xfrm>
            <a:off x="10023760" y="5676900"/>
            <a:ext cx="7883240" cy="3726632"/>
            <a:chOff x="10023760" y="5676900"/>
            <a:chExt cx="7883240" cy="3726632"/>
          </a:xfrm>
        </p:grpSpPr>
        <p:sp>
          <p:nvSpPr>
            <p:cNvPr id="98" name="Freeform 3">
              <a:extLst>
                <a:ext uri="{FF2B5EF4-FFF2-40B4-BE49-F238E27FC236}">
                  <a16:creationId xmlns:a16="http://schemas.microsoft.com/office/drawing/2014/main" id="{AF565802-52BA-0C93-B556-3BB4E292132A}"/>
                </a:ext>
              </a:extLst>
            </p:cNvPr>
            <p:cNvSpPr/>
            <p:nvPr/>
          </p:nvSpPr>
          <p:spPr>
            <a:xfrm>
              <a:off x="10166030" y="6274159"/>
              <a:ext cx="7199830" cy="2379071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0" name="TextBox 41">
                  <a:extLst>
                    <a:ext uri="{FF2B5EF4-FFF2-40B4-BE49-F238E27FC236}">
                      <a16:creationId xmlns:a16="http://schemas.microsoft.com/office/drawing/2014/main" id="{52FAC835-6C42-FA82-B3FB-91706D0562BF}"/>
                    </a:ext>
                  </a:extLst>
                </p:cNvPr>
                <p:cNvSpPr txBox="1"/>
                <p:nvPr/>
              </p:nvSpPr>
              <p:spPr>
                <a:xfrm>
                  <a:off x="10431586" y="6492889"/>
                  <a:ext cx="3832995" cy="507896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Fix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</m:d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100" name="TextBox 41">
                  <a:extLst>
                    <a:ext uri="{FF2B5EF4-FFF2-40B4-BE49-F238E27FC236}">
                      <a16:creationId xmlns:a16="http://schemas.microsoft.com/office/drawing/2014/main" id="{52FAC835-6C42-FA82-B3FB-91706D0562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31586" y="6492889"/>
                  <a:ext cx="3832995" cy="507896"/>
                </a:xfrm>
                <a:prstGeom prst="rect">
                  <a:avLst/>
                </a:prstGeom>
                <a:blipFill>
                  <a:blip r:embed="rId12"/>
                  <a:stretch>
                    <a:fillRect l="-6271" t="-21951" b="-4390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2" name="TextBox 37">
              <a:extLst>
                <a:ext uri="{FF2B5EF4-FFF2-40B4-BE49-F238E27FC236}">
                  <a16:creationId xmlns:a16="http://schemas.microsoft.com/office/drawing/2014/main" id="{55653DB4-DBEC-00B5-1D89-7BAFC13ABF44}"/>
                </a:ext>
              </a:extLst>
            </p:cNvPr>
            <p:cNvSpPr txBox="1"/>
            <p:nvPr/>
          </p:nvSpPr>
          <p:spPr>
            <a:xfrm>
              <a:off x="10126785" y="5676900"/>
              <a:ext cx="7780215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Stein’s Method 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[Classic-HT]:</a:t>
              </a:r>
              <a:r>
                <a:rPr lang="en-US" sz="2800" b="1" dirty="0">
                  <a:latin typeface="Montserrat SemiBold" pitchFamily="2" charset="77"/>
                </a:rPr>
                <a:t>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1D8D3A60-D57A-5C4F-C669-FAACE4182367}"/>
                    </a:ext>
                  </a:extLst>
                </p:cNvPr>
                <p:cNvSpPr txBox="1"/>
                <p:nvPr/>
              </p:nvSpPr>
              <p:spPr>
                <a:xfrm>
                  <a:off x="12350858" y="8732514"/>
                  <a:ext cx="3842571" cy="67101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smtClean="0"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JSQ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≪</m:t>
                        </m:r>
                        <m:rad>
                          <m:radPr>
                            <m:degHide m:val="on"/>
                            <m:ctrlPr>
                              <a:rPr lang="en-US" sz="3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</m:e>
                        </m:rad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1D8D3A60-D57A-5C4F-C669-FAACE41823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350858" y="8732514"/>
                  <a:ext cx="3842571" cy="671018"/>
                </a:xfrm>
                <a:prstGeom prst="rect">
                  <a:avLst/>
                </a:prstGeom>
                <a:blipFill>
                  <a:blip r:embed="rId13"/>
                  <a:stretch>
                    <a:fillRect b="-925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37">
                  <a:extLst>
                    <a:ext uri="{FF2B5EF4-FFF2-40B4-BE49-F238E27FC236}">
                      <a16:creationId xmlns:a16="http://schemas.microsoft.com/office/drawing/2014/main" id="{E3939E31-61D1-8347-12CF-C8B87D7DE2A7}"/>
                    </a:ext>
                  </a:extLst>
                </p:cNvPr>
                <p:cNvSpPr txBox="1"/>
                <p:nvPr/>
              </p:nvSpPr>
              <p:spPr>
                <a:xfrm>
                  <a:off x="10217755" y="8823309"/>
                  <a:ext cx="2114283" cy="434991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ts val="3640"/>
                    </a:lnSpc>
                  </a:pPr>
                  <a:r>
                    <a:rPr lang="en-US" sz="2800" b="1" dirty="0">
                      <a:latin typeface="Montserrat SemiBold" pitchFamily="2" charset="77"/>
                    </a:rPr>
                    <a:t>For large </a:t>
                  </a:r>
                  <a14:m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endParaRPr lang="en-US" sz="2800" dirty="0">
                    <a:solidFill>
                      <a:srgbClr val="FF0000"/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7" name="TextBox 37">
                  <a:extLst>
                    <a:ext uri="{FF2B5EF4-FFF2-40B4-BE49-F238E27FC236}">
                      <a16:creationId xmlns:a16="http://schemas.microsoft.com/office/drawing/2014/main" id="{E3939E31-61D1-8347-12CF-C8B87D7DE2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17755" y="8823309"/>
                  <a:ext cx="2114283" cy="434991"/>
                </a:xfrm>
                <a:prstGeom prst="rect">
                  <a:avLst/>
                </a:prstGeom>
                <a:blipFill>
                  <a:blip r:embed="rId14"/>
                  <a:stretch>
                    <a:fillRect l="-10119" t="-25000" b="-4444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251DFB22-CD12-FF6A-1ED0-C57E7B9A52B4}"/>
                    </a:ext>
                  </a:extLst>
                </p:cNvPr>
                <p:cNvSpPr txBox="1"/>
                <p:nvPr/>
              </p:nvSpPr>
              <p:spPr>
                <a:xfrm>
                  <a:off x="10023760" y="6970856"/>
                  <a:ext cx="7395417" cy="13905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sz="26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600" b="1">
                                <a:latin typeface="Cambria Math" panose="02040503050406030204" pitchFamily="18" charset="0"/>
                              </a:rPr>
                              <m:t>𝐏</m:t>
                            </m:r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6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6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6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26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JSQ</m:t>
                                </m:r>
                              </m:sub>
                            </m:sSub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)−</m:t>
                            </m:r>
                            <m:r>
                              <a:rPr lang="en-US" sz="2600" b="1">
                                <a:latin typeface="Cambria Math" panose="02040503050406030204" pitchFamily="18" charset="0"/>
                              </a:rPr>
                              <m:t>𝐏</m:t>
                            </m:r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sz="26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6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  <m:d>
                          <m:dPr>
                            <m:ctrlPr>
                              <a:rPr lang="en-US" sz="2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en-US" sz="2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6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  <m:func>
                                  <m:funcPr>
                                    <m:ctrlPr>
                                      <a:rPr lang="en-US" sz="2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60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fName>
                                  <m:e>
                                    <m:f>
                                      <m:fPr>
                                        <m:ctrlPr>
                                          <a:rPr lang="en-US" sz="2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sz="26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𝜖</m:t>
                                        </m:r>
                                      </m:den>
                                    </m:f>
                                    <m:r>
                                      <a:rPr lang="en-US" sz="26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func>
                              </m:e>
                            </m:rad>
                          </m:e>
                        </m:d>
                      </m:oMath>
                    </m:oMathPara>
                  </a14:m>
                  <a:endParaRPr lang="en-US" sz="26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251DFB22-CD12-FF6A-1ED0-C57E7B9A52B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23760" y="6970856"/>
                  <a:ext cx="7395417" cy="1390573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184476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4481127E-46CA-E818-2B7B-70EC639F8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5CAF12F-20E3-B53D-616E-437134E23E95}"/>
                  </a:ext>
                </a:extLst>
              </p:cNvPr>
              <p:cNvSpPr txBox="1"/>
              <p:nvPr/>
            </p:nvSpPr>
            <p:spPr>
              <a:xfrm>
                <a:off x="6142674" y="6799720"/>
                <a:ext cx="4672350" cy="16203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</m:fName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  <m:r>
                        <a:rPr lang="en-US" sz="36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f>
                        <m:fPr>
                          <m:ctrlPr>
                            <a:rPr lang="en-US" sz="360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f>
                            <m:fPr>
                              <m:ctrlPr>
                                <a:rPr lang="en-US" sz="360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360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6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en-US" sz="36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5CAF12F-20E3-B53D-616E-437134E23E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2674" y="6799720"/>
                <a:ext cx="4672350" cy="1620380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Freeform 3">
            <a:extLst>
              <a:ext uri="{FF2B5EF4-FFF2-40B4-BE49-F238E27FC236}">
                <a16:creationId xmlns:a16="http://schemas.microsoft.com/office/drawing/2014/main" id="{DCDFA621-F3D7-EAFA-6A25-C786CD3B20CF}"/>
              </a:ext>
            </a:extLst>
          </p:cNvPr>
          <p:cNvSpPr/>
          <p:nvPr/>
        </p:nvSpPr>
        <p:spPr>
          <a:xfrm>
            <a:off x="1202981" y="3597312"/>
            <a:ext cx="4751558" cy="5165277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86E5C7A-4ADB-397D-76DD-87DC8AA463BB}"/>
              </a:ext>
            </a:extLst>
          </p:cNvPr>
          <p:cNvSpPr txBox="1"/>
          <p:nvPr/>
        </p:nvSpPr>
        <p:spPr>
          <a:xfrm>
            <a:off x="1154004" y="7086690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8253D"/>
                </a:solidFill>
                <a:latin typeface="Montserrat Medium" pitchFamily="2" charset="77"/>
              </a:rPr>
              <a:t>Limiting Distribution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391F8A-44E0-A755-0A7D-46316027BC9A}"/>
              </a:ext>
            </a:extLst>
          </p:cNvPr>
          <p:cNvSpPr txBox="1"/>
          <p:nvPr/>
        </p:nvSpPr>
        <p:spPr>
          <a:xfrm>
            <a:off x="1224741" y="5509463"/>
            <a:ext cx="4735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8253D"/>
                </a:solidFill>
                <a:latin typeface="Montserrat Medium" pitchFamily="2" charset="77"/>
              </a:rPr>
              <a:t>Second Order Approx.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1E868B-55DF-929D-1D02-64CDF63EBF28}"/>
              </a:ext>
            </a:extLst>
          </p:cNvPr>
          <p:cNvSpPr txBox="1"/>
          <p:nvPr/>
        </p:nvSpPr>
        <p:spPr>
          <a:xfrm>
            <a:off x="1224741" y="4095174"/>
            <a:ext cx="4735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8253D"/>
                </a:solidFill>
                <a:latin typeface="Montserrat Medium" pitchFamily="2" charset="77"/>
              </a:rPr>
              <a:t>Transform Equation</a:t>
            </a:r>
          </a:p>
        </p:txBody>
      </p:sp>
      <p:sp>
        <p:nvSpPr>
          <p:cNvPr id="30" name="AutoShape 18">
            <a:extLst>
              <a:ext uri="{FF2B5EF4-FFF2-40B4-BE49-F238E27FC236}">
                <a16:creationId xmlns:a16="http://schemas.microsoft.com/office/drawing/2014/main" id="{BC7D8313-F4F6-C968-9BD7-520ADF4AC3F4}"/>
              </a:ext>
            </a:extLst>
          </p:cNvPr>
          <p:cNvSpPr/>
          <p:nvPr/>
        </p:nvSpPr>
        <p:spPr>
          <a:xfrm flipH="1">
            <a:off x="3581400" y="4731203"/>
            <a:ext cx="0" cy="640898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" name="AutoShape 18">
            <a:extLst>
              <a:ext uri="{FF2B5EF4-FFF2-40B4-BE49-F238E27FC236}">
                <a16:creationId xmlns:a16="http://schemas.microsoft.com/office/drawing/2014/main" id="{4CBCD0B8-CFF3-7F8B-9420-F789A63AEA22}"/>
              </a:ext>
            </a:extLst>
          </p:cNvPr>
          <p:cNvSpPr/>
          <p:nvPr/>
        </p:nvSpPr>
        <p:spPr>
          <a:xfrm flipH="1">
            <a:off x="3581400" y="6286500"/>
            <a:ext cx="0" cy="640898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Box 38">
            <a:extLst>
              <a:ext uri="{FF2B5EF4-FFF2-40B4-BE49-F238E27FC236}">
                <a16:creationId xmlns:a16="http://schemas.microsoft.com/office/drawing/2014/main" id="{D0A963A8-ACCF-5A9C-29E4-0F82F5F11FF9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TRANSFORM METHOD: SSQ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C3F03E0-7207-AF7C-2DE1-1CD42F17B85A}"/>
                  </a:ext>
                </a:extLst>
              </p:cNvPr>
              <p:cNvSpPr txBox="1"/>
              <p:nvPr/>
            </p:nvSpPr>
            <p:spPr>
              <a:xfrm>
                <a:off x="5643754" y="4094604"/>
                <a:ext cx="10773726" cy="6359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b="1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ϵθ</m:t>
                              </m:r>
                              <m:d>
                                <m:d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latin typeface="Cambria Math" panose="02040503050406030204" pitchFamily="18" charset="0"/>
                                    </a:rPr>
                                    <m:t>Arr</m:t>
                                  </m:r>
                                  <m: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latin typeface="Cambria Math" panose="02040503050406030204" pitchFamily="18" charset="0"/>
                                    </a:rPr>
                                    <m:t>Ser</m:t>
                                  </m:r>
                                  <m: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</m:fName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 </m:t>
                          </m:r>
                        </m:e>
                      </m:func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ϵθ</m:t>
                              </m:r>
                              <m: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36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C3F03E0-7207-AF7C-2DE1-1CD42F17B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3754" y="4094604"/>
                <a:ext cx="10773726" cy="635943"/>
              </a:xfrm>
              <a:prstGeom prst="rect">
                <a:avLst/>
              </a:prstGeom>
              <a:blipFill>
                <a:blip r:embed="rId4"/>
                <a:stretch>
                  <a:fillRect t="-3922" b="-27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7FDA98-868D-680D-DA69-40102F75CACE}"/>
                  </a:ext>
                </a:extLst>
              </p:cNvPr>
              <p:cNvSpPr txBox="1"/>
              <p:nvPr/>
            </p:nvSpPr>
            <p:spPr>
              <a:xfrm>
                <a:off x="6019800" y="5117497"/>
                <a:ext cx="6972290" cy="13071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</m:fName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  <m:r>
                        <a:rPr lang="en-US" sz="36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θ</m:t>
                          </m:r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6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1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ϵθ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d>
                        </m:den>
                      </m:f>
                    </m:oMath>
                  </m:oMathPara>
                </a14:m>
                <a:endParaRPr lang="en-US" sz="3600" b="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7FDA98-868D-680D-DA69-40102F75C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800" y="5117497"/>
                <a:ext cx="6972290" cy="1307153"/>
              </a:xfrm>
              <a:prstGeom prst="rect">
                <a:avLst/>
              </a:prstGeom>
              <a:blipFill>
                <a:blip r:embed="rId5"/>
                <a:stretch>
                  <a:fillRect b="-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9367487-BF98-6ABF-40CD-160FB3E7AC61}"/>
                  </a:ext>
                </a:extLst>
              </p:cNvPr>
              <p:cNvSpPr txBox="1"/>
              <p:nvPr/>
            </p:nvSpPr>
            <p:spPr>
              <a:xfrm>
                <a:off x="1502153" y="2330742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9367487-BF98-6ABF-40CD-160FB3E7AC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153" y="2330742"/>
                <a:ext cx="9144000" cy="707886"/>
              </a:xfrm>
              <a:prstGeom prst="rect">
                <a:avLst/>
              </a:prstGeom>
              <a:blipFill>
                <a:blip r:embed="rId6"/>
                <a:stretch>
                  <a:fillRect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DBD0CB99-9C68-A87F-AD98-1D71136EC93D}"/>
              </a:ext>
            </a:extLst>
          </p:cNvPr>
          <p:cNvGrpSpPr/>
          <p:nvPr/>
        </p:nvGrpSpPr>
        <p:grpSpPr>
          <a:xfrm>
            <a:off x="10210800" y="2338735"/>
            <a:ext cx="6206680" cy="908992"/>
            <a:chOff x="4613720" y="7344297"/>
            <a:chExt cx="9342539" cy="1368251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F84EA44F-D21B-6FF7-5B50-6E170FA5ECDC}"/>
                </a:ext>
              </a:extLst>
            </p:cNvPr>
            <p:cNvSpPr/>
            <p:nvPr/>
          </p:nvSpPr>
          <p:spPr>
            <a:xfrm>
              <a:off x="7343562" y="7344297"/>
              <a:ext cx="3990865" cy="136825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BDA5BD1-57FC-02EC-F336-85DF3D1A841B}"/>
                </a:ext>
              </a:extLst>
            </p:cNvPr>
            <p:cNvGrpSpPr/>
            <p:nvPr/>
          </p:nvGrpSpPr>
          <p:grpSpPr>
            <a:xfrm>
              <a:off x="7772400" y="7520604"/>
              <a:ext cx="3412527" cy="1005634"/>
              <a:chOff x="3400425" y="2328863"/>
              <a:chExt cx="1793882" cy="528637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927041E4-156C-F11D-A9E6-2E08812A3055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B868E8CF-A2FF-06D9-61A6-B890F875AC7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DD9C1482-E4D8-45F6-CD0B-2A7E1EE6942B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942711CA-FCDF-0320-089C-2CBA2539AC1E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A969FC92-03C7-F925-162B-A9E70BE23169}"/>
                </a:ext>
              </a:extLst>
            </p:cNvPr>
            <p:cNvSpPr/>
            <p:nvPr/>
          </p:nvSpPr>
          <p:spPr>
            <a:xfrm>
              <a:off x="9734767" y="7649698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1DE6A419-257C-AE3F-5616-F0A5F5CE2D49}"/>
                </a:ext>
              </a:extLst>
            </p:cNvPr>
            <p:cNvSpPr/>
            <p:nvPr/>
          </p:nvSpPr>
          <p:spPr>
            <a:xfrm>
              <a:off x="9391625" y="7649698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316A20FF-BD88-AD23-6A3D-7013D07210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13720" y="8031112"/>
              <a:ext cx="2601108" cy="13412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60F1B964-E8BE-4785-ACED-1FA8F33FA0FA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428" y="8023420"/>
              <a:ext cx="1306935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D81B891-B002-C82B-674B-61FD5F4D9EC4}"/>
                </a:ext>
              </a:extLst>
            </p:cNvPr>
            <p:cNvSpPr txBox="1"/>
            <p:nvPr/>
          </p:nvSpPr>
          <p:spPr>
            <a:xfrm>
              <a:off x="4800600" y="7452578"/>
              <a:ext cx="2202948" cy="555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8C51934-69DE-90D6-F24C-89000F20A067}"/>
                </a:ext>
              </a:extLst>
            </p:cNvPr>
            <p:cNvSpPr txBox="1"/>
            <p:nvPr/>
          </p:nvSpPr>
          <p:spPr>
            <a:xfrm>
              <a:off x="11519218" y="7378802"/>
              <a:ext cx="2437041" cy="555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Montserrat" pitchFamily="2" charset="77"/>
                </a:rPr>
                <a:t>SERVICE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840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7" grpId="0"/>
      <p:bldP spid="29" grpId="0"/>
      <p:bldP spid="30" grpId="0" animBg="1"/>
      <p:bldP spid="31" grpId="0" animBg="1"/>
      <p:bldP spid="4" grpId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4481127E-46CA-E818-2B7B-70EC639F8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E262BB3-5D36-E3D1-1865-C3AC82C144A9}"/>
                  </a:ext>
                </a:extLst>
              </p:cNvPr>
              <p:cNvSpPr txBox="1"/>
              <p:nvPr/>
            </p:nvSpPr>
            <p:spPr>
              <a:xfrm>
                <a:off x="5616860" y="4075568"/>
                <a:ext cx="10773726" cy="6359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b="1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ϵθ</m:t>
                              </m:r>
                              <m:d>
                                <m:d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latin typeface="Cambria Math" panose="02040503050406030204" pitchFamily="18" charset="0"/>
                                    </a:rPr>
                                    <m:t>Arr</m:t>
                                  </m:r>
                                  <m: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latin typeface="Cambria Math" panose="02040503050406030204" pitchFamily="18" charset="0"/>
                                    </a:rPr>
                                    <m:t>Ser</m:t>
                                  </m:r>
                                  <m: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sz="36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</m:fName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 </m:t>
                          </m:r>
                        </m:e>
                      </m:func>
                      <m:r>
                        <a:rPr lang="en-US" sz="36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ϵθ</m:t>
                              </m:r>
                              <m: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36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E262BB3-5D36-E3D1-1865-C3AC82C144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6860" y="4075568"/>
                <a:ext cx="10773726" cy="635943"/>
              </a:xfrm>
              <a:prstGeom prst="rect">
                <a:avLst/>
              </a:prstGeom>
              <a:blipFill>
                <a:blip r:embed="rId3"/>
                <a:stretch>
                  <a:fillRect t="-5882" b="-254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055AFA-317E-FFDA-DB7E-5F9AAA318BAF}"/>
                  </a:ext>
                </a:extLst>
              </p:cNvPr>
              <p:cNvSpPr txBox="1"/>
              <p:nvPr/>
            </p:nvSpPr>
            <p:spPr>
              <a:xfrm>
                <a:off x="6019800" y="5117497"/>
                <a:ext cx="6972290" cy="13071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</m:fName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  <m:r>
                        <a:rPr lang="en-US" sz="36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θ</m:t>
                          </m:r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3600" b="1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1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ϵθ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d>
                        </m:den>
                      </m:f>
                    </m:oMath>
                  </m:oMathPara>
                </a14:m>
                <a:endParaRPr lang="en-US" sz="3600" b="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055AFA-317E-FFDA-DB7E-5F9AAA318B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800" y="5117497"/>
                <a:ext cx="6972290" cy="1307153"/>
              </a:xfrm>
              <a:prstGeom prst="rect">
                <a:avLst/>
              </a:prstGeom>
              <a:blipFill>
                <a:blip r:embed="rId4"/>
                <a:stretch>
                  <a:fillRect b="-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53BA455-4647-520C-04C6-66099DD1B27B}"/>
                  </a:ext>
                </a:extLst>
              </p:cNvPr>
              <p:cNvSpPr txBox="1"/>
              <p:nvPr/>
            </p:nvSpPr>
            <p:spPr>
              <a:xfrm>
                <a:off x="13768050" y="5548501"/>
                <a:ext cx="2167645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sz="36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sSub>
                            <m:sSub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3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53BA455-4647-520C-04C6-66099DD1B2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68050" y="5548501"/>
                <a:ext cx="2167645" cy="553998"/>
              </a:xfrm>
              <a:prstGeom prst="rect">
                <a:avLst/>
              </a:prstGeom>
              <a:blipFill>
                <a:blip r:embed="rId7"/>
                <a:stretch>
                  <a:fillRect l="-4678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8338FFC-9547-644A-AC7D-11357FA818F0}"/>
                  </a:ext>
                </a:extLst>
              </p:cNvPr>
              <p:cNvSpPr txBox="1"/>
              <p:nvPr/>
            </p:nvSpPr>
            <p:spPr>
              <a:xfrm>
                <a:off x="1502153" y="2330742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8338FFC-9547-644A-AC7D-11357FA818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153" y="2330742"/>
                <a:ext cx="9144000" cy="707886"/>
              </a:xfrm>
              <a:prstGeom prst="rect">
                <a:avLst/>
              </a:prstGeom>
              <a:blipFill>
                <a:blip r:embed="rId8"/>
                <a:stretch>
                  <a:fillRect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>
            <a:extLst>
              <a:ext uri="{FF2B5EF4-FFF2-40B4-BE49-F238E27FC236}">
                <a16:creationId xmlns:a16="http://schemas.microsoft.com/office/drawing/2014/main" id="{7F3960E2-3245-28C4-D3E3-F128382059F0}"/>
              </a:ext>
            </a:extLst>
          </p:cNvPr>
          <p:cNvGrpSpPr/>
          <p:nvPr/>
        </p:nvGrpSpPr>
        <p:grpSpPr>
          <a:xfrm>
            <a:off x="10210800" y="2338735"/>
            <a:ext cx="6206680" cy="908992"/>
            <a:chOff x="4613720" y="7344297"/>
            <a:chExt cx="9342539" cy="1368251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64B95EE3-3E72-3A15-3660-FC74B253C822}"/>
                </a:ext>
              </a:extLst>
            </p:cNvPr>
            <p:cNvSpPr/>
            <p:nvPr/>
          </p:nvSpPr>
          <p:spPr>
            <a:xfrm>
              <a:off x="7343562" y="7344297"/>
              <a:ext cx="3990865" cy="136825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4A17DDD-0BD7-B97F-408F-3BF67A5D3678}"/>
                </a:ext>
              </a:extLst>
            </p:cNvPr>
            <p:cNvGrpSpPr/>
            <p:nvPr/>
          </p:nvGrpSpPr>
          <p:grpSpPr>
            <a:xfrm>
              <a:off x="7772400" y="7520604"/>
              <a:ext cx="3412527" cy="1005634"/>
              <a:chOff x="3400425" y="2328863"/>
              <a:chExt cx="1793882" cy="528637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824F9853-B032-024C-014D-FC03F83D01B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CFAE6E9F-F045-E84B-8A11-E024DC219655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4BD47D4F-0A57-D43A-3F14-3BBA593C2750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B1F98AF5-6A9F-02FA-1127-547B98DB55A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3603CBC7-53AD-709B-EB7B-CE13FE63FC64}"/>
                </a:ext>
              </a:extLst>
            </p:cNvPr>
            <p:cNvSpPr/>
            <p:nvPr/>
          </p:nvSpPr>
          <p:spPr>
            <a:xfrm>
              <a:off x="9734767" y="7649698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37D4AC4D-1799-2078-D8E1-C09810186C3E}"/>
                </a:ext>
              </a:extLst>
            </p:cNvPr>
            <p:cNvSpPr/>
            <p:nvPr/>
          </p:nvSpPr>
          <p:spPr>
            <a:xfrm>
              <a:off x="9391625" y="7649698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15D8D6D2-AFB5-4750-42CA-7DB264A3E6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13720" y="8031112"/>
              <a:ext cx="2601108" cy="13412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74608C16-E0A0-C342-5976-752E046FE671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428" y="8023420"/>
              <a:ext cx="1306935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267CD5D-40F5-6CE8-9ED1-F96F4B997CE2}"/>
                </a:ext>
              </a:extLst>
            </p:cNvPr>
            <p:cNvSpPr txBox="1"/>
            <p:nvPr/>
          </p:nvSpPr>
          <p:spPr>
            <a:xfrm>
              <a:off x="4800600" y="7452578"/>
              <a:ext cx="2202948" cy="555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3E9CAAA-6C29-EEA8-2869-4D422D1CDBE3}"/>
                </a:ext>
              </a:extLst>
            </p:cNvPr>
            <p:cNvSpPr txBox="1"/>
            <p:nvPr/>
          </p:nvSpPr>
          <p:spPr>
            <a:xfrm>
              <a:off x="11519218" y="7378802"/>
              <a:ext cx="2437041" cy="555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Montserrat" pitchFamily="2" charset="77"/>
                </a:rPr>
                <a:t>SERVICE</a:t>
              </a:r>
            </a:p>
          </p:txBody>
        </p:sp>
      </p:grpSp>
      <p:sp>
        <p:nvSpPr>
          <p:cNvPr id="26" name="Freeform 3">
            <a:extLst>
              <a:ext uri="{FF2B5EF4-FFF2-40B4-BE49-F238E27FC236}">
                <a16:creationId xmlns:a16="http://schemas.microsoft.com/office/drawing/2014/main" id="{9ACF5985-F8D1-9F28-66BD-D5795EBDFFEE}"/>
              </a:ext>
            </a:extLst>
          </p:cNvPr>
          <p:cNvSpPr/>
          <p:nvPr/>
        </p:nvSpPr>
        <p:spPr>
          <a:xfrm>
            <a:off x="1202981" y="3597313"/>
            <a:ext cx="4751558" cy="2827338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3D9190D-7A75-62B9-7581-98E2AA43424C}"/>
              </a:ext>
            </a:extLst>
          </p:cNvPr>
          <p:cNvSpPr txBox="1"/>
          <p:nvPr/>
        </p:nvSpPr>
        <p:spPr>
          <a:xfrm>
            <a:off x="1224741" y="5509463"/>
            <a:ext cx="4735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8253D"/>
                </a:solidFill>
                <a:latin typeface="Montserrat Medium" pitchFamily="2" charset="77"/>
              </a:rPr>
              <a:t>Second Order Approx.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C340EAC-AC5A-7941-1315-28E67A269F36}"/>
              </a:ext>
            </a:extLst>
          </p:cNvPr>
          <p:cNvSpPr txBox="1"/>
          <p:nvPr/>
        </p:nvSpPr>
        <p:spPr>
          <a:xfrm>
            <a:off x="1224741" y="4095174"/>
            <a:ext cx="4735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8253D"/>
                </a:solidFill>
                <a:latin typeface="Montserrat Medium" pitchFamily="2" charset="77"/>
              </a:rPr>
              <a:t>Transform Equation</a:t>
            </a:r>
          </a:p>
        </p:txBody>
      </p:sp>
      <p:sp>
        <p:nvSpPr>
          <p:cNvPr id="29" name="AutoShape 18">
            <a:extLst>
              <a:ext uri="{FF2B5EF4-FFF2-40B4-BE49-F238E27FC236}">
                <a16:creationId xmlns:a16="http://schemas.microsoft.com/office/drawing/2014/main" id="{5C30A9D2-74DF-49DB-52B7-5559606A4CE8}"/>
              </a:ext>
            </a:extLst>
          </p:cNvPr>
          <p:cNvSpPr/>
          <p:nvPr/>
        </p:nvSpPr>
        <p:spPr>
          <a:xfrm flipH="1">
            <a:off x="3581400" y="4731203"/>
            <a:ext cx="0" cy="640898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" name="TextBox 38">
            <a:extLst>
              <a:ext uri="{FF2B5EF4-FFF2-40B4-BE49-F238E27FC236}">
                <a16:creationId xmlns:a16="http://schemas.microsoft.com/office/drawing/2014/main" id="{80949505-7342-E114-CB5F-9602111EF177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TAIL: SSQ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90C2140-C6EC-1C52-D24C-382EBF3D8B54}"/>
              </a:ext>
            </a:extLst>
          </p:cNvPr>
          <p:cNvGrpSpPr/>
          <p:nvPr/>
        </p:nvGrpSpPr>
        <p:grpSpPr>
          <a:xfrm>
            <a:off x="3797873" y="6932353"/>
            <a:ext cx="11000568" cy="2722040"/>
            <a:chOff x="3797873" y="6932353"/>
            <a:chExt cx="11000568" cy="2722040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91104BB9-5409-8B4C-4C62-061A9A5FA022}"/>
                </a:ext>
              </a:extLst>
            </p:cNvPr>
            <p:cNvSpPr/>
            <p:nvPr/>
          </p:nvSpPr>
          <p:spPr>
            <a:xfrm>
              <a:off x="3797873" y="7612267"/>
              <a:ext cx="11000568" cy="2042126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 w="38100" cap="rnd">
              <a:noFill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596DABD-296D-9F37-A079-EA43A1B2594D}"/>
                    </a:ext>
                  </a:extLst>
                </p:cNvPr>
                <p:cNvSpPr txBox="1"/>
                <p:nvPr/>
              </p:nvSpPr>
              <p:spPr>
                <a:xfrm>
                  <a:off x="4102673" y="6932353"/>
                  <a:ext cx="10515600" cy="27000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1" smtClean="0"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≤</m:t>
                        </m:r>
                        <m:func>
                          <m:funcPr>
                            <m:ctrlPr>
                              <a:rPr lang="en-US" sz="4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4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4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inf</m:t>
                            </m:r>
                          </m:fName>
                          <m:e>
                            <m:sSup>
                              <m:sSupPr>
                                <m:ctrlPr>
                                  <a:rPr lang="en-US" sz="4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4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lang="en-US" sz="4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4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4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  <m:r>
                                  <a:rPr lang="en-US" sz="4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p>
                            </m:sSup>
                            <m:f>
                              <m:fPr>
                                <m:ctrlPr>
                                  <a:rPr lang="en-US" sz="4000" i="1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  <m:sSup>
                                  <m:sSupPr>
                                    <m:ctrlPr>
                                      <a:rPr lang="en-US" sz="40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400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ϵ</m:t>
                                    </m:r>
                                  </m:e>
                                  <m:sup>
                                    <m:r>
                                      <a:rPr lang="en-US" sz="400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θ</m:t>
                                </m:r>
                                <m:r>
                                  <a:rPr lang="en-US" sz="400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400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o</m:t>
                                </m:r>
                                <m:r>
                                  <a:rPr lang="en-US" sz="400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p>
                                  <m:sSupPr>
                                    <m:ctrlPr>
                                      <a:rPr lang="en-US" sz="40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400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ϵ</m:t>
                                    </m:r>
                                  </m:e>
                                  <m:sup>
                                    <m:r>
                                      <a:rPr lang="en-US" sz="400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400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sz="4000" b="0" i="1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4000" b="1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4000" b="1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𝐄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4000" b="1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4000" i="1">
                                            <a:solidFill>
                                              <a:schemeClr val="tx1">
                                                <a:lumMod val="85000"/>
                                                <a:lumOff val="1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4000">
                                            <a:solidFill>
                                              <a:schemeClr val="tx1">
                                                <a:lumMod val="85000"/>
                                                <a:lumOff val="1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e</m:t>
                                        </m:r>
                                      </m:e>
                                      <m:sup>
                                        <m:r>
                                          <m:rPr>
                                            <m:sty m:val="p"/>
                                          </m:rPr>
                                          <a:rPr lang="en-US" sz="4000">
                                            <a:solidFill>
                                              <a:schemeClr val="tx1">
                                                <a:lumMod val="85000"/>
                                                <a:lumOff val="1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ϵθ</m:t>
                                        </m:r>
                                        <m:d>
                                          <m:dPr>
                                            <m:ctrlPr>
                                              <a:rPr lang="en-US" sz="4000" i="1">
                                                <a:solidFill>
                                                  <a:schemeClr val="tx1">
                                                    <a:lumMod val="85000"/>
                                                    <a:lumOff val="1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sz="4000">
                                                <a:latin typeface="Cambria Math" panose="02040503050406030204" pitchFamily="18" charset="0"/>
                                              </a:rPr>
                                              <m:t>Arr</m:t>
                                            </m:r>
                                            <m:r>
                                              <a:rPr lang="en-US" sz="4000">
                                                <a:solidFill>
                                                  <a:schemeClr val="tx1">
                                                    <a:lumMod val="85000"/>
                                                    <a:lumOff val="1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−</m:t>
                                            </m:r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sz="4000">
                                                <a:latin typeface="Cambria Math" panose="02040503050406030204" pitchFamily="18" charset="0"/>
                                              </a:rPr>
                                              <m:t>Ser</m:t>
                                            </m:r>
                                            <m:r>
                                              <a:rPr lang="en-US" sz="4000">
                                                <a:solidFill>
                                                  <a:schemeClr val="tx1">
                                                    <a:lumMod val="85000"/>
                                                    <a:lumOff val="1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</m:e>
                                </m:d>
                              </m:den>
                            </m:f>
                          </m:e>
                        </m:func>
                      </m:oMath>
                    </m:oMathPara>
                  </a14:m>
                  <a:endParaRPr lang="en-US" sz="4000" dirty="0"/>
                </a:p>
              </p:txBody>
            </p:sp>
          </mc:Choice>
          <mc:Fallback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596DABD-296D-9F37-A079-EA43A1B259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02673" y="6932353"/>
                  <a:ext cx="10515600" cy="270009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627A525C-6107-A329-4601-FDFF15625ACF}"/>
                    </a:ext>
                  </a:extLst>
                </p:cNvPr>
                <p:cNvSpPr txBox="1"/>
                <p:nvPr/>
              </p:nvSpPr>
              <p:spPr>
                <a:xfrm>
                  <a:off x="7900149" y="9049164"/>
                  <a:ext cx="1688924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d>
                          <m:dPr>
                            <m:ctrlPr>
                              <a:rPr 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0,</m:t>
                            </m:r>
                            <m:sSub>
                              <m:sSubPr>
                                <m:ctrlPr>
                                  <a:rPr lang="en-US" sz="2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28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en-US" sz="28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627A525C-6107-A329-4601-FDFF15625A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00149" y="9049164"/>
                  <a:ext cx="1688924" cy="430887"/>
                </a:xfrm>
                <a:prstGeom prst="rect">
                  <a:avLst/>
                </a:prstGeom>
                <a:blipFill>
                  <a:blip r:embed="rId10"/>
                  <a:stretch>
                    <a:fillRect l="-4478" b="-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TextBox 37">
              <a:extLst>
                <a:ext uri="{FF2B5EF4-FFF2-40B4-BE49-F238E27FC236}">
                  <a16:creationId xmlns:a16="http://schemas.microsoft.com/office/drawing/2014/main" id="{4B4A9BF4-5066-7937-8712-1239FA4116E0}"/>
                </a:ext>
              </a:extLst>
            </p:cNvPr>
            <p:cNvSpPr txBox="1"/>
            <p:nvPr/>
          </p:nvSpPr>
          <p:spPr>
            <a:xfrm>
              <a:off x="3797873" y="6940815"/>
              <a:ext cx="6557755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 SemiBold" pitchFamily="2" charset="77"/>
                </a:rPr>
                <a:t>[Markov’s Inequality]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B6A41DF-9752-D83E-8B76-65396D2BE59C}"/>
                  </a:ext>
                </a:extLst>
              </p:cNvPr>
              <p:cNvSpPr txBox="1"/>
              <p:nvPr/>
            </p:nvSpPr>
            <p:spPr>
              <a:xfrm>
                <a:off x="11369441" y="6554625"/>
                <a:ext cx="6677832" cy="5868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lit/>
                        </m:rP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{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&gt;0 :</m:t>
                      </m:r>
                      <m:r>
                        <a:rPr lang="en-US" sz="2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b="1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28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ϵθ</m:t>
                              </m:r>
                              <m:d>
                                <m:dPr>
                                  <m:ctrlPr>
                                    <a:rPr lang="en-US" sz="28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8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Arr</m:t>
                                  </m:r>
                                  <m:r>
                                    <a:rPr lang="en-US" sz="28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28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Ser</m:t>
                                  </m:r>
                                  <m:r>
                                    <a:rPr lang="en-US" sz="28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sz="28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sz="28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m:rPr>
                          <m:lit/>
                        </m:rPr>
                        <a:rPr lang="en-US" sz="28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B6A41DF-9752-D83E-8B76-65396D2BE5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9441" y="6554625"/>
                <a:ext cx="6677832" cy="586827"/>
              </a:xfrm>
              <a:prstGeom prst="rect">
                <a:avLst/>
              </a:prstGeom>
              <a:blipFill>
                <a:blip r:embed="rId11"/>
                <a:stretch>
                  <a:fillRect b="-170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504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4481127E-46CA-E818-2B7B-70EC639F8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91104BB9-5409-8B4C-4C62-061A9A5FA022}"/>
              </a:ext>
            </a:extLst>
          </p:cNvPr>
          <p:cNvSpPr/>
          <p:nvPr/>
        </p:nvSpPr>
        <p:spPr>
          <a:xfrm>
            <a:off x="3886200" y="4062352"/>
            <a:ext cx="11000568" cy="1772563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596DABD-296D-9F37-A079-EA43A1B2594D}"/>
                  </a:ext>
                </a:extLst>
              </p:cNvPr>
              <p:cNvSpPr txBox="1"/>
              <p:nvPr/>
            </p:nvSpPr>
            <p:spPr>
              <a:xfrm>
                <a:off x="4160076" y="3217861"/>
                <a:ext cx="10515600" cy="27000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smtClean="0">
                          <a:latin typeface="Cambria Math" panose="02040503050406030204" pitchFamily="18" charset="0"/>
                        </a:rPr>
                        <m:t>𝐏</m:t>
                      </m:r>
                      <m:d>
                        <m:dPr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𝜖</m:t>
                          </m:r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4000" i="1">
                          <a:latin typeface="Cambria Math" panose="02040503050406030204" pitchFamily="18" charset="0"/>
                        </a:rPr>
                        <m:t>≤</m:t>
                      </m:r>
                      <m:func>
                        <m:funcPr>
                          <m:ctrlP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4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inf</m:t>
                          </m:r>
                        </m:fName>
                        <m:e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f>
                            <m:fPr>
                              <m:ctrlPr>
                                <a:rPr lang="en-US" sz="40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sz="40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sSup>
                                <m:sSupPr>
                                  <m:ctrlPr>
                                    <a:rPr lang="en-US" sz="40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40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ϵ</m:t>
                                  </m:r>
                                </m:e>
                                <m:sup>
                                  <m:r>
                                    <a:rPr lang="en-US" sz="40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sty m:val="p"/>
                                </m:rPr>
                                <a:rPr lang="en-US" sz="40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40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sz="40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o</m:t>
                              </m:r>
                              <m:r>
                                <a:rPr lang="en-US" sz="40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sz="40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40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ϵ</m:t>
                                  </m:r>
                                </m:e>
                                <m:sup>
                                  <m:r>
                                    <a:rPr lang="en-US" sz="40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40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4000" b="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4000" b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4000" b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𝐄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4000" b="1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4000" i="1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400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>
                                        <m:rPr>
                                          <m:sty m:val="p"/>
                                        </m:rPr>
                                        <a:rPr lang="en-US" sz="400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ϵθ</m:t>
                                      </m:r>
                                      <m:d>
                                        <m:dPr>
                                          <m:ctrlPr>
                                            <a:rPr lang="en-US" sz="4000" i="1">
                                              <a:solidFill>
                                                <a:schemeClr val="tx1">
                                                  <a:lumMod val="85000"/>
                                                  <a:lumOff val="1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4000">
                                              <a:latin typeface="Cambria Math" panose="02040503050406030204" pitchFamily="18" charset="0"/>
                                            </a:rPr>
                                            <m:t>Arr</m:t>
                                          </m:r>
                                          <m:r>
                                            <a:rPr lang="en-US" sz="4000">
                                              <a:solidFill>
                                                <a:schemeClr val="tx1">
                                                  <a:lumMod val="85000"/>
                                                  <a:lumOff val="1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 −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4000">
                                              <a:latin typeface="Cambria Math" panose="02040503050406030204" pitchFamily="18" charset="0"/>
                                            </a:rPr>
                                            <m:t>Ser</m:t>
                                          </m:r>
                                          <m:r>
                                            <a:rPr lang="en-US" sz="4000">
                                              <a:solidFill>
                                                <a:schemeClr val="tx1">
                                                  <a:lumMod val="85000"/>
                                                  <a:lumOff val="1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 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d>
                            </m:den>
                          </m:f>
                        </m:e>
                      </m:func>
                    </m:oMath>
                  </m:oMathPara>
                </a14:m>
                <a:endParaRPr lang="en-US" sz="40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596DABD-296D-9F37-A079-EA43A1B259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0076" y="3217861"/>
                <a:ext cx="10515600" cy="27000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27A525C-6107-A329-4601-FDFF15625ACF}"/>
                  </a:ext>
                </a:extLst>
              </p:cNvPr>
              <p:cNvSpPr txBox="1"/>
              <p:nvPr/>
            </p:nvSpPr>
            <p:spPr>
              <a:xfrm>
                <a:off x="7817676" y="5206465"/>
                <a:ext cx="168892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27A525C-6107-A329-4601-FDFF15625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7676" y="5206465"/>
                <a:ext cx="1688924" cy="430887"/>
              </a:xfrm>
              <a:prstGeom prst="rect">
                <a:avLst/>
              </a:prstGeom>
              <a:blipFill>
                <a:blip r:embed="rId4"/>
                <a:stretch>
                  <a:fillRect l="-4478" b="-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37">
            <a:extLst>
              <a:ext uri="{FF2B5EF4-FFF2-40B4-BE49-F238E27FC236}">
                <a16:creationId xmlns:a16="http://schemas.microsoft.com/office/drawing/2014/main" id="{4B4A9BF4-5066-7937-8712-1239FA4116E0}"/>
              </a:ext>
            </a:extLst>
          </p:cNvPr>
          <p:cNvSpPr txBox="1"/>
          <p:nvPr/>
        </p:nvSpPr>
        <p:spPr>
          <a:xfrm>
            <a:off x="3886200" y="3390900"/>
            <a:ext cx="6557755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Montserrat SemiBold" pitchFamily="2" charset="77"/>
              </a:rPr>
              <a:t>[Markov’s Inequality]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7B00D50-07FD-309D-DAEC-0F81EF9C1AA5}"/>
              </a:ext>
            </a:extLst>
          </p:cNvPr>
          <p:cNvGrpSpPr/>
          <p:nvPr/>
        </p:nvGrpSpPr>
        <p:grpSpPr>
          <a:xfrm>
            <a:off x="4724400" y="6959062"/>
            <a:ext cx="8562168" cy="2384570"/>
            <a:chOff x="8448946" y="3520931"/>
            <a:chExt cx="8562168" cy="2384570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38DFE8A5-8CD0-BBFC-822A-3437F9A4673A}"/>
                </a:ext>
              </a:extLst>
            </p:cNvPr>
            <p:cNvSpPr/>
            <p:nvPr/>
          </p:nvSpPr>
          <p:spPr>
            <a:xfrm>
              <a:off x="9591946" y="3520931"/>
              <a:ext cx="7419168" cy="238457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594BF68A-A275-2562-331C-787094C3F614}"/>
                    </a:ext>
                  </a:extLst>
                </p:cNvPr>
                <p:cNvSpPr txBox="1"/>
                <p:nvPr/>
              </p:nvSpPr>
              <p:spPr>
                <a:xfrm>
                  <a:off x="9912287" y="4265187"/>
                  <a:ext cx="6050874" cy="14990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endParaRPr lang="en-US" sz="3200" i="1" dirty="0">
                    <a:solidFill>
                      <a:schemeClr val="tx1"/>
                    </a:solidFill>
                    <a:latin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3200" b="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θ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3200" b="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ϵ</m:t>
                                </m:r>
                              </m:sub>
                            </m:sSub>
                            <m:r>
                              <a:rPr lang="en-US" sz="32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oMath>
                    </m:oMathPara>
                  </a14:m>
                  <a:endParaRPr lang="en-US" sz="3200" dirty="0">
                    <a:solidFill>
                      <a:schemeClr val="tx1"/>
                    </a:solidFill>
                  </a:endParaRPr>
                </a:p>
                <a:p>
                  <a:endParaRPr lang="en-US" sz="3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594BF68A-A275-2562-331C-787094C3F6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12287" y="4265187"/>
                  <a:ext cx="6050874" cy="14990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DBE0089-A9A3-5E07-C2F7-1BFE574B4A24}"/>
                    </a:ext>
                  </a:extLst>
                </p:cNvPr>
                <p:cNvSpPr txBox="1"/>
                <p:nvPr/>
              </p:nvSpPr>
              <p:spPr>
                <a:xfrm>
                  <a:off x="8448946" y="3875564"/>
                  <a:ext cx="5246943" cy="64376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en-US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𝜖</m:t>
                        </m:r>
                      </m:oMath>
                    </m:oMathPara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DBE0089-A9A3-5E07-C2F7-1BFE574B4A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48946" y="3875564"/>
                  <a:ext cx="5246943" cy="643766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TextBox 37">
            <a:extLst>
              <a:ext uri="{FF2B5EF4-FFF2-40B4-BE49-F238E27FC236}">
                <a16:creationId xmlns:a16="http://schemas.microsoft.com/office/drawing/2014/main" id="{B4826C75-F2F8-1D70-63BB-03140B4763CF}"/>
              </a:ext>
            </a:extLst>
          </p:cNvPr>
          <p:cNvSpPr txBox="1"/>
          <p:nvPr/>
        </p:nvSpPr>
        <p:spPr>
          <a:xfrm>
            <a:off x="5867400" y="6371297"/>
            <a:ext cx="46482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defRPr/>
            </a:pPr>
            <a:r>
              <a:rPr lang="en-US" sz="2800" b="1" dirty="0">
                <a:latin typeface="Montserrat SemiBold" pitchFamily="2" charset="77"/>
              </a:rPr>
              <a:t>THEOREM: Tail Bound</a:t>
            </a:r>
            <a:endParaRPr lang="en-US" sz="2000" dirty="0">
              <a:solidFill>
                <a:prstClr val="black"/>
              </a:solidFill>
              <a:latin typeface="Montserrat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DA1EE71-E3C0-1EF8-98D2-D28D4477C6A4}"/>
                  </a:ext>
                </a:extLst>
              </p:cNvPr>
              <p:cNvSpPr txBox="1"/>
              <p:nvPr/>
            </p:nvSpPr>
            <p:spPr>
              <a:xfrm>
                <a:off x="1502153" y="2330742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DA1EE71-E3C0-1EF8-98D2-D28D4477C6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153" y="2330742"/>
                <a:ext cx="9144000" cy="707886"/>
              </a:xfrm>
              <a:prstGeom prst="rect">
                <a:avLst/>
              </a:prstGeom>
              <a:blipFill>
                <a:blip r:embed="rId7"/>
                <a:stretch>
                  <a:fillRect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>
            <a:extLst>
              <a:ext uri="{FF2B5EF4-FFF2-40B4-BE49-F238E27FC236}">
                <a16:creationId xmlns:a16="http://schemas.microsoft.com/office/drawing/2014/main" id="{7056BF0C-D6C5-8040-A1AC-A3AD6CB0B4E6}"/>
              </a:ext>
            </a:extLst>
          </p:cNvPr>
          <p:cNvGrpSpPr/>
          <p:nvPr/>
        </p:nvGrpSpPr>
        <p:grpSpPr>
          <a:xfrm>
            <a:off x="10210800" y="2338735"/>
            <a:ext cx="6206680" cy="908992"/>
            <a:chOff x="4613720" y="7344297"/>
            <a:chExt cx="9342539" cy="1368251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396C7EBD-7720-CBDF-A0CC-F04210140446}"/>
                </a:ext>
              </a:extLst>
            </p:cNvPr>
            <p:cNvSpPr/>
            <p:nvPr/>
          </p:nvSpPr>
          <p:spPr>
            <a:xfrm>
              <a:off x="7343562" y="7344297"/>
              <a:ext cx="3990865" cy="136825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74109A3-0CEC-4F16-99E1-E2785519A971}"/>
                </a:ext>
              </a:extLst>
            </p:cNvPr>
            <p:cNvGrpSpPr/>
            <p:nvPr/>
          </p:nvGrpSpPr>
          <p:grpSpPr>
            <a:xfrm>
              <a:off x="7772400" y="7520604"/>
              <a:ext cx="3412527" cy="1005634"/>
              <a:chOff x="3400425" y="2328863"/>
              <a:chExt cx="1793882" cy="528637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BC81564-F9F6-CB6D-12D8-1E5EEA22327B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CEEB41C7-266D-2662-1FE1-908EE003AE36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96D2EA6E-7EC2-40F4-637E-FD6CE934958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CDE09FE9-316F-0AD0-E494-605B5633CFD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E00FC4FE-335C-498D-5E86-9748F0E4F0B0}"/>
                </a:ext>
              </a:extLst>
            </p:cNvPr>
            <p:cNvSpPr/>
            <p:nvPr/>
          </p:nvSpPr>
          <p:spPr>
            <a:xfrm>
              <a:off x="9734767" y="7649698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6ECED2D1-63A4-3E15-678D-02DE640F01B2}"/>
                </a:ext>
              </a:extLst>
            </p:cNvPr>
            <p:cNvSpPr/>
            <p:nvPr/>
          </p:nvSpPr>
          <p:spPr>
            <a:xfrm>
              <a:off x="9391625" y="7649698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E1A345A-DB9D-21CF-FEF8-9E0B187676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13720" y="8031112"/>
              <a:ext cx="2601108" cy="13412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15761561-76BD-7715-A49F-B8F81F6490C3}"/>
                </a:ext>
              </a:extLst>
            </p:cNvPr>
            <p:cNvCxnSpPr>
              <a:cxnSpLocks/>
            </p:cNvCxnSpPr>
            <p:nvPr/>
          </p:nvCxnSpPr>
          <p:spPr>
            <a:xfrm>
              <a:off x="11334428" y="8023420"/>
              <a:ext cx="1306935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C10B1B8-D9CF-6800-EFB4-E315010460D5}"/>
                </a:ext>
              </a:extLst>
            </p:cNvPr>
            <p:cNvSpPr txBox="1"/>
            <p:nvPr/>
          </p:nvSpPr>
          <p:spPr>
            <a:xfrm>
              <a:off x="4800600" y="7452578"/>
              <a:ext cx="2202948" cy="555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1D1B8FF-7C32-8E66-441C-2DAA8C36D9CB}"/>
                </a:ext>
              </a:extLst>
            </p:cNvPr>
            <p:cNvSpPr txBox="1"/>
            <p:nvPr/>
          </p:nvSpPr>
          <p:spPr>
            <a:xfrm>
              <a:off x="11519218" y="7378802"/>
              <a:ext cx="2437041" cy="555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Montserrat" pitchFamily="2" charset="77"/>
                </a:rPr>
                <a:t>SERVICE</a:t>
              </a:r>
            </a:p>
          </p:txBody>
        </p:sp>
      </p:grpSp>
      <p:sp>
        <p:nvSpPr>
          <p:cNvPr id="32" name="TextBox 38">
            <a:extLst>
              <a:ext uri="{FF2B5EF4-FFF2-40B4-BE49-F238E27FC236}">
                <a16:creationId xmlns:a16="http://schemas.microsoft.com/office/drawing/2014/main" id="{23CDBFEB-0C5E-56C3-880F-2C51437EC8F9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TAIL: SSQ</a:t>
            </a:r>
          </a:p>
        </p:txBody>
      </p:sp>
    </p:spTree>
    <p:extLst>
      <p:ext uri="{BB962C8B-B14F-4D97-AF65-F5344CB8AC3E}">
        <p14:creationId xmlns:p14="http://schemas.microsoft.com/office/powerpoint/2010/main" val="349080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>
            <a:extLst>
              <a:ext uri="{FF2B5EF4-FFF2-40B4-BE49-F238E27FC236}">
                <a16:creationId xmlns:a16="http://schemas.microsoft.com/office/drawing/2014/main" id="{E295CFE5-EFBD-5E16-74E7-76722F1A4CB2}"/>
              </a:ext>
            </a:extLst>
          </p:cNvPr>
          <p:cNvSpPr/>
          <p:nvPr/>
        </p:nvSpPr>
        <p:spPr>
          <a:xfrm>
            <a:off x="3657600" y="3292491"/>
            <a:ext cx="10431096" cy="1836786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6082AD7-162D-7C9B-F9D3-E5D5BD027562}"/>
                  </a:ext>
                </a:extLst>
              </p:cNvPr>
              <p:cNvSpPr txBox="1"/>
              <p:nvPr/>
            </p:nvSpPr>
            <p:spPr>
              <a:xfrm>
                <a:off x="4393489" y="3931670"/>
                <a:ext cx="9872659" cy="6556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smtClean="0">
                          <a:latin typeface="Cambria Math" panose="02040503050406030204" pitchFamily="18" charset="0"/>
                        </a:rPr>
                        <m:t>𝐏</m:t>
                      </m:r>
                      <m:d>
                        <m:dPr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𝜖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𝐾𝑥</m:t>
                      </m:r>
                      <m:r>
                        <a:rPr lang="en-US" sz="4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4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4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−</m:t>
                          </m:r>
                          <m:sSub>
                            <m:sSubPr>
                              <m:ctrlPr>
                                <a:rPr lang="en-US" sz="4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4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</m:sub>
                          </m:sSub>
                          <m:r>
                            <a:rPr lang="en-US" sz="4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sz="4000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6082AD7-162D-7C9B-F9D3-E5D5BD027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3489" y="3931670"/>
                <a:ext cx="9872659" cy="655692"/>
              </a:xfrm>
              <a:prstGeom prst="rect">
                <a:avLst/>
              </a:prstGeom>
              <a:blipFill>
                <a:blip r:embed="rId2"/>
                <a:stretch>
                  <a:fillRect t="-9434" b="-32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37">
            <a:extLst>
              <a:ext uri="{FF2B5EF4-FFF2-40B4-BE49-F238E27FC236}">
                <a16:creationId xmlns:a16="http://schemas.microsoft.com/office/drawing/2014/main" id="{911782C7-4559-6A08-3391-2B95BB2B09A2}"/>
              </a:ext>
            </a:extLst>
          </p:cNvPr>
          <p:cNvSpPr txBox="1"/>
          <p:nvPr/>
        </p:nvSpPr>
        <p:spPr>
          <a:xfrm>
            <a:off x="8458200" y="2324100"/>
            <a:ext cx="4920079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Pre-exponent error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A4B9FD26-B86F-B326-56C9-AE400E0FDAAB}"/>
              </a:ext>
            </a:extLst>
          </p:cNvPr>
          <p:cNvSpPr txBox="1"/>
          <p:nvPr/>
        </p:nvSpPr>
        <p:spPr>
          <a:xfrm>
            <a:off x="11049000" y="5426091"/>
            <a:ext cx="3250504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Pre-limit tail</a:t>
            </a:r>
          </a:p>
        </p:txBody>
      </p:sp>
      <p:sp>
        <p:nvSpPr>
          <p:cNvPr id="26" name="AutoShape 18">
            <a:extLst>
              <a:ext uri="{FF2B5EF4-FFF2-40B4-BE49-F238E27FC236}">
                <a16:creationId xmlns:a16="http://schemas.microsoft.com/office/drawing/2014/main" id="{A713A5BB-083D-F9E6-790A-C3BFB923E263}"/>
              </a:ext>
            </a:extLst>
          </p:cNvPr>
          <p:cNvSpPr/>
          <p:nvPr/>
        </p:nvSpPr>
        <p:spPr>
          <a:xfrm flipH="1">
            <a:off x="11353800" y="4601496"/>
            <a:ext cx="0" cy="824595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" name="AutoShape 18">
            <a:extLst>
              <a:ext uri="{FF2B5EF4-FFF2-40B4-BE49-F238E27FC236}">
                <a16:creationId xmlns:a16="http://schemas.microsoft.com/office/drawing/2014/main" id="{6EBC9006-7266-A7FC-24B8-419E6F1AF5DF}"/>
              </a:ext>
            </a:extLst>
          </p:cNvPr>
          <p:cNvSpPr/>
          <p:nvPr/>
        </p:nvSpPr>
        <p:spPr>
          <a:xfrm rot="10800000" flipH="1">
            <a:off x="10210800" y="2904684"/>
            <a:ext cx="0" cy="775613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37">
            <a:extLst>
              <a:ext uri="{FF2B5EF4-FFF2-40B4-BE49-F238E27FC236}">
                <a16:creationId xmlns:a16="http://schemas.microsoft.com/office/drawing/2014/main" id="{FEDC1103-551C-1F94-025F-D6889E96E4E6}"/>
              </a:ext>
            </a:extLst>
          </p:cNvPr>
          <p:cNvSpPr txBox="1"/>
          <p:nvPr/>
        </p:nvSpPr>
        <p:spPr>
          <a:xfrm>
            <a:off x="3657600" y="2688766"/>
            <a:ext cx="2548340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Tail bound: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5050B34-DB90-0A8A-4172-3AA84A6C3AA7}"/>
              </a:ext>
            </a:extLst>
          </p:cNvPr>
          <p:cNvGrpSpPr/>
          <p:nvPr/>
        </p:nvGrpSpPr>
        <p:grpSpPr>
          <a:xfrm>
            <a:off x="0" y="6782331"/>
            <a:ext cx="14097000" cy="1772563"/>
            <a:chOff x="2286000" y="6753676"/>
            <a:chExt cx="14097000" cy="1772563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11CB40FF-71FC-F9E8-C8FC-0B96B8331307}"/>
                </a:ext>
              </a:extLst>
            </p:cNvPr>
            <p:cNvSpPr/>
            <p:nvPr/>
          </p:nvSpPr>
          <p:spPr>
            <a:xfrm>
              <a:off x="3631412" y="6753676"/>
              <a:ext cx="11303788" cy="1772563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 w="38100" cap="rnd">
              <a:noFill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7EA803A8-4F83-E1EA-1213-F2A77C17591D}"/>
                    </a:ext>
                  </a:extLst>
                </p:cNvPr>
                <p:cNvSpPr txBox="1"/>
                <p:nvPr/>
              </p:nvSpPr>
              <p:spPr>
                <a:xfrm>
                  <a:off x="2286000" y="7124116"/>
                  <a:ext cx="14097000" cy="94025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480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48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</m:sub>
                        </m:sSub>
                        <m:r>
                          <a:rPr lang="en-US" sz="4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 </m:t>
                        </m:r>
                        <m:r>
                          <m:rPr>
                            <m:sty m:val="p"/>
                          </m:rPr>
                          <a:rPr lang="en-US" sz="4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max</m:t>
                        </m:r>
                        <m:r>
                          <a:rPr lang="en-US" sz="4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lit/>
                          </m:rPr>
                          <a:rPr lang="en-US" sz="4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{</m:t>
                        </m:r>
                        <m:r>
                          <a:rPr lang="en-US" sz="4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4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US" sz="48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&gt;0 :</m:t>
                        </m:r>
                        <m:r>
                          <a:rPr lang="en-US" sz="4800" b="1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4800" b="1" i="1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4800" i="1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480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m:rPr>
                                    <m:sty m:val="p"/>
                                  </m:rPr>
                                  <a:rPr lang="en-US" sz="480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ϵθ</m:t>
                                </m:r>
                                <m:d>
                                  <m:dPr>
                                    <m:ctrlPr>
                                      <a:rPr lang="en-US" sz="48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480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Arr</m:t>
                                    </m:r>
                                    <m:r>
                                      <a:rPr lang="en-US" sz="480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480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Ser</m:t>
                                    </m:r>
                                    <m:r>
                                      <a:rPr lang="en-US" sz="480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  <m:r>
                          <a:rPr lang="en-US" sz="4800" b="1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4800" b="0" i="0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lit/>
                          </m:rPr>
                          <a:rPr lang="en-US" sz="4800" b="0" i="0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}</m:t>
                        </m:r>
                      </m:oMath>
                    </m:oMathPara>
                  </a14:m>
                  <a:endParaRPr lang="en-US" sz="4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7EA803A8-4F83-E1EA-1213-F2A77C1759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6000" y="7124116"/>
                  <a:ext cx="14097000" cy="940257"/>
                </a:xfrm>
                <a:prstGeom prst="rect">
                  <a:avLst/>
                </a:prstGeom>
                <a:blipFill>
                  <a:blip r:embed="rId3"/>
                  <a:stretch>
                    <a:fillRect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8CCE826-A444-4FAA-100B-722DDB5F4CE1}"/>
                  </a:ext>
                </a:extLst>
              </p:cNvPr>
              <p:cNvSpPr txBox="1"/>
              <p:nvPr/>
            </p:nvSpPr>
            <p:spPr>
              <a:xfrm>
                <a:off x="14005498" y="6944133"/>
                <a:ext cx="2362200" cy="1323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400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0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sub>
                      </m:sSub>
                      <m:r>
                        <a:rPr lang="en-US" sz="40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f>
                        <m:f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40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40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sz="40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8CCE826-A444-4FAA-100B-722DDB5F4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5498" y="6944133"/>
                <a:ext cx="2362200" cy="1323567"/>
              </a:xfrm>
              <a:prstGeom prst="rect">
                <a:avLst/>
              </a:prstGeom>
              <a:blipFill>
                <a:blip r:embed="rId4"/>
                <a:stretch>
                  <a:fillRect b="-104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38">
            <a:extLst>
              <a:ext uri="{FF2B5EF4-FFF2-40B4-BE49-F238E27FC236}">
                <a16:creationId xmlns:a16="http://schemas.microsoft.com/office/drawing/2014/main" id="{186729D9-38B3-954D-EE40-E6825D91506F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TAIL BOUND: BREAKING DOWN</a:t>
            </a:r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0F5BA7BE-1D25-8047-9221-B572EB677187}"/>
              </a:ext>
            </a:extLst>
          </p:cNvPr>
          <p:cNvSpPr txBox="1"/>
          <p:nvPr/>
        </p:nvSpPr>
        <p:spPr>
          <a:xfrm>
            <a:off x="13106400" y="8554894"/>
            <a:ext cx="4308837" cy="896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For bounded arrivals and service</a:t>
            </a:r>
          </a:p>
        </p:txBody>
      </p:sp>
    </p:spTree>
    <p:extLst>
      <p:ext uri="{BB962C8B-B14F-4D97-AF65-F5344CB8AC3E}">
        <p14:creationId xmlns:p14="http://schemas.microsoft.com/office/powerpoint/2010/main" val="275965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DDE7FF2-A517-433C-934A-90DB9D9D7925}"/>
              </a:ext>
            </a:extLst>
          </p:cNvPr>
          <p:cNvGrpSpPr/>
          <p:nvPr/>
        </p:nvGrpSpPr>
        <p:grpSpPr>
          <a:xfrm>
            <a:off x="875305" y="2073647"/>
            <a:ext cx="9194004" cy="7850884"/>
            <a:chOff x="875305" y="2073646"/>
            <a:chExt cx="9194004" cy="7850885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5D8203C9-D40D-EB50-8ADC-12A46B8DFADF}"/>
                </a:ext>
              </a:extLst>
            </p:cNvPr>
            <p:cNvSpPr/>
            <p:nvPr/>
          </p:nvSpPr>
          <p:spPr>
            <a:xfrm>
              <a:off x="3505200" y="4409181"/>
              <a:ext cx="2362200" cy="90408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9643C7D-E968-39FF-0582-2CCBB1C784EA}"/>
                </a:ext>
              </a:extLst>
            </p:cNvPr>
            <p:cNvGrpSpPr/>
            <p:nvPr/>
          </p:nvGrpSpPr>
          <p:grpSpPr>
            <a:xfrm>
              <a:off x="3704909" y="2628900"/>
              <a:ext cx="2073801" cy="611126"/>
              <a:chOff x="3400425" y="2328863"/>
              <a:chExt cx="1793882" cy="528637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8605584D-451C-3F7C-60BD-50A8D425D15F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3CAE38C5-AFA6-63DB-D7DC-DF6AC72107E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757E4D4C-BBBE-542F-AA44-29751DDF4B5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C1FD7A2F-DCAF-BE62-2225-D694FD3D8E83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75D4861-69BA-9DB4-A1DF-6AD54AEBCD0A}"/>
                </a:ext>
              </a:extLst>
            </p:cNvPr>
            <p:cNvGrpSpPr/>
            <p:nvPr/>
          </p:nvGrpSpPr>
          <p:grpSpPr>
            <a:xfrm>
              <a:off x="3704909" y="3592939"/>
              <a:ext cx="2073801" cy="611126"/>
              <a:chOff x="3400425" y="2328863"/>
              <a:chExt cx="1793882" cy="528637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D246D62A-5052-5ABE-60BD-93273B711E4E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B6006CE1-9031-895B-039E-17E32012CF17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4F75DD01-DD54-C043-B8AF-338432A69FB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6D3DAB09-D17C-2E71-C477-D4C9AB7258B8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F0FA3D2-B013-CB0C-A487-948D84D1E72F}"/>
                </a:ext>
              </a:extLst>
            </p:cNvPr>
            <p:cNvGrpSpPr/>
            <p:nvPr/>
          </p:nvGrpSpPr>
          <p:grpSpPr>
            <a:xfrm>
              <a:off x="3704909" y="4537347"/>
              <a:ext cx="2073801" cy="611126"/>
              <a:chOff x="3400425" y="2328863"/>
              <a:chExt cx="1793882" cy="528637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6ABE5B2F-D0A2-505D-EDD8-517E92BB469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B561F5D5-DBC7-4E91-1495-8F09F085F2E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CF9F7B64-2CC0-F7C0-59BD-4C65093F610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FBE31D6B-749E-DE07-EF48-E8D8E7CA1BF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2A9FB6FB-1A1F-1C83-C0FC-527DD7C48DC9}"/>
                </a:ext>
              </a:extLst>
            </p:cNvPr>
            <p:cNvSpPr/>
            <p:nvPr/>
          </p:nvSpPr>
          <p:spPr>
            <a:xfrm>
              <a:off x="4897444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1546A3C7-16E2-1F40-7264-8F89782C9D6E}"/>
                </a:ext>
              </a:extLst>
            </p:cNvPr>
            <p:cNvSpPr/>
            <p:nvPr/>
          </p:nvSpPr>
          <p:spPr>
            <a:xfrm>
              <a:off x="4688915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57AB1087-F2A8-D72A-63E2-35A67D1BA4ED}"/>
                </a:ext>
              </a:extLst>
            </p:cNvPr>
            <p:cNvSpPr/>
            <p:nvPr/>
          </p:nvSpPr>
          <p:spPr>
            <a:xfrm>
              <a:off x="489483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7A93C337-A7F9-1045-8417-2546B1F06D1D}"/>
                </a:ext>
              </a:extLst>
            </p:cNvPr>
            <p:cNvSpPr/>
            <p:nvPr/>
          </p:nvSpPr>
          <p:spPr>
            <a:xfrm>
              <a:off x="468630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01071C-010C-1F09-7869-7DFFCBCEEA12}"/>
                </a:ext>
              </a:extLst>
            </p:cNvPr>
            <p:cNvSpPr/>
            <p:nvPr/>
          </p:nvSpPr>
          <p:spPr>
            <a:xfrm>
              <a:off x="4490295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0C01EC69-2507-7CFC-D359-6CAA45740981}"/>
                </a:ext>
              </a:extLst>
            </p:cNvPr>
            <p:cNvSpPr/>
            <p:nvPr/>
          </p:nvSpPr>
          <p:spPr>
            <a:xfrm>
              <a:off x="4894831" y="4613342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1FF07CEF-8FBD-1367-9834-71590C778397}"/>
                </a:ext>
              </a:extLst>
            </p:cNvPr>
            <p:cNvSpPr/>
            <p:nvPr/>
          </p:nvSpPr>
          <p:spPr>
            <a:xfrm flipH="1">
              <a:off x="4684592" y="4613342"/>
              <a:ext cx="135769" cy="45764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30F741C-F656-79BA-51B9-1E9208EBB54A}"/>
                </a:ext>
              </a:extLst>
            </p:cNvPr>
            <p:cNvGrpSpPr/>
            <p:nvPr/>
          </p:nvGrpSpPr>
          <p:grpSpPr>
            <a:xfrm>
              <a:off x="3704909" y="5535535"/>
              <a:ext cx="2073801" cy="611126"/>
              <a:chOff x="3400425" y="2328863"/>
              <a:chExt cx="1793882" cy="528637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CE119E81-969C-BAC1-800C-A71CB0831A4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AE4EB375-A750-3F82-E17B-9A2553C60C4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47E7925F-75BC-A05E-6299-D5B572D5F69A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DCFEDD76-2C5E-67BA-3BB0-106D3AC53F9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35BC4C38-54B3-E88C-BAD5-B0B0B74EE337}"/>
                </a:ext>
              </a:extLst>
            </p:cNvPr>
            <p:cNvSpPr/>
            <p:nvPr/>
          </p:nvSpPr>
          <p:spPr>
            <a:xfrm>
              <a:off x="4897444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B8648568-DD83-DFEC-7F47-E9AAEC06B3DA}"/>
                </a:ext>
              </a:extLst>
            </p:cNvPr>
            <p:cNvSpPr/>
            <p:nvPr/>
          </p:nvSpPr>
          <p:spPr>
            <a:xfrm>
              <a:off x="4688915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5755D0F-0896-5C5F-62FE-9A814029B1AB}"/>
                </a:ext>
              </a:extLst>
            </p:cNvPr>
            <p:cNvGrpSpPr/>
            <p:nvPr/>
          </p:nvGrpSpPr>
          <p:grpSpPr>
            <a:xfrm>
              <a:off x="3779299" y="8133893"/>
              <a:ext cx="2073801" cy="611126"/>
              <a:chOff x="3400425" y="2328863"/>
              <a:chExt cx="1793882" cy="528637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A4297573-2D7B-59C6-3F12-37658B6A658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56D18657-0945-85E8-5375-2549101EECA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446F1C11-E23C-1313-6DF3-7B00266810B1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A8C74683-17E3-E3F5-48BA-5EF3F20700C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F9240033-96AD-4D3D-CCB7-4E776D62951D}"/>
                </a:ext>
              </a:extLst>
            </p:cNvPr>
            <p:cNvSpPr/>
            <p:nvPr/>
          </p:nvSpPr>
          <p:spPr>
            <a:xfrm>
              <a:off x="497016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DFBB6CD-6AB9-187A-977A-3946C21DDF97}"/>
                </a:ext>
              </a:extLst>
            </p:cNvPr>
            <p:cNvSpPr/>
            <p:nvPr/>
          </p:nvSpPr>
          <p:spPr>
            <a:xfrm>
              <a:off x="476163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7325A7AB-307B-3F0D-58F9-D90C135FB9C9}"/>
                </a:ext>
              </a:extLst>
            </p:cNvPr>
            <p:cNvSpPr/>
            <p:nvPr/>
          </p:nvSpPr>
          <p:spPr>
            <a:xfrm>
              <a:off x="4565629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25BE131-F69F-2F27-E181-C3B32CCF902D}"/>
                </a:ext>
              </a:extLst>
            </p:cNvPr>
            <p:cNvSpPr/>
            <p:nvPr/>
          </p:nvSpPr>
          <p:spPr>
            <a:xfrm>
              <a:off x="4491778" y="6612182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9354B7F-12BA-22A2-E8F9-60840A647414}"/>
                </a:ext>
              </a:extLst>
            </p:cNvPr>
            <p:cNvSpPr/>
            <p:nvPr/>
          </p:nvSpPr>
          <p:spPr>
            <a:xfrm>
              <a:off x="4491777" y="7061707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E57F18A-A958-2AAA-08D8-F0F9F88CCB55}"/>
                </a:ext>
              </a:extLst>
            </p:cNvPr>
            <p:cNvSpPr/>
            <p:nvPr/>
          </p:nvSpPr>
          <p:spPr>
            <a:xfrm>
              <a:off x="4491778" y="7511231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AutoShape 13">
              <a:extLst>
                <a:ext uri="{FF2B5EF4-FFF2-40B4-BE49-F238E27FC236}">
                  <a16:creationId xmlns:a16="http://schemas.microsoft.com/office/drawing/2014/main" id="{DBEE8C73-1C31-B2BD-6423-6C0C07FE6C04}"/>
                </a:ext>
              </a:extLst>
            </p:cNvPr>
            <p:cNvSpPr/>
            <p:nvPr/>
          </p:nvSpPr>
          <p:spPr>
            <a:xfrm flipV="1">
              <a:off x="1269100" y="4857238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413B7AB-9F59-B5C9-D6C4-505292A49946}"/>
                    </a:ext>
                  </a:extLst>
                </p:cNvPr>
                <p:cNvSpPr txBox="1"/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413B7AB-9F59-B5C9-D6C4-505292A499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B4FDFE9C-8FAA-FB43-1DF6-FFDBF0A117A8}"/>
                </a:ext>
              </a:extLst>
            </p:cNvPr>
            <p:cNvSpPr txBox="1"/>
            <p:nvPr/>
          </p:nvSpPr>
          <p:spPr>
            <a:xfrm>
              <a:off x="875305" y="4228525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33" name="AutoShape 13">
              <a:extLst>
                <a:ext uri="{FF2B5EF4-FFF2-40B4-BE49-F238E27FC236}">
                  <a16:creationId xmlns:a16="http://schemas.microsoft.com/office/drawing/2014/main" id="{D093C002-F23E-897F-5B49-70741655D27C}"/>
                </a:ext>
              </a:extLst>
            </p:cNvPr>
            <p:cNvSpPr/>
            <p:nvPr/>
          </p:nvSpPr>
          <p:spPr>
            <a:xfrm flipV="1">
              <a:off x="5954075" y="2933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490F6A74-385C-4D71-2405-9EB33CF2E20E}"/>
                    </a:ext>
                  </a:extLst>
                </p:cNvPr>
                <p:cNvSpPr txBox="1"/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490F6A74-385C-4D71-2405-9EB33CF2E20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TextBox 13">
              <a:extLst>
                <a:ext uri="{FF2B5EF4-FFF2-40B4-BE49-F238E27FC236}">
                  <a16:creationId xmlns:a16="http://schemas.microsoft.com/office/drawing/2014/main" id="{49F077E4-B644-F641-39BE-D76EFA2D7179}"/>
                </a:ext>
              </a:extLst>
            </p:cNvPr>
            <p:cNvSpPr txBox="1"/>
            <p:nvPr/>
          </p:nvSpPr>
          <p:spPr>
            <a:xfrm>
              <a:off x="5605449" y="2073646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SERVICE</a:t>
              </a:r>
            </a:p>
          </p:txBody>
        </p:sp>
        <p:sp>
          <p:nvSpPr>
            <p:cNvPr id="36" name="AutoShape 13">
              <a:extLst>
                <a:ext uri="{FF2B5EF4-FFF2-40B4-BE49-F238E27FC236}">
                  <a16:creationId xmlns:a16="http://schemas.microsoft.com/office/drawing/2014/main" id="{C49FA1EA-D974-07FE-FB51-25E4558D2606}"/>
                </a:ext>
              </a:extLst>
            </p:cNvPr>
            <p:cNvSpPr/>
            <p:nvPr/>
          </p:nvSpPr>
          <p:spPr>
            <a:xfrm flipV="1">
              <a:off x="5954581" y="3924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06AAA018-FFDC-0888-BF14-D1C6416D30B6}"/>
                    </a:ext>
                  </a:extLst>
                </p:cNvPr>
                <p:cNvSpPr txBox="1"/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06AAA018-FFDC-0888-BF14-D1C6416D30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930540E-1B46-3347-9B79-15304604FCC9}"/>
                </a:ext>
              </a:extLst>
            </p:cNvPr>
            <p:cNvSpPr/>
            <p:nvPr/>
          </p:nvSpPr>
          <p:spPr>
            <a:xfrm flipV="1">
              <a:off x="5942416" y="4838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DF30DDD-5FC9-04D3-35EE-478302BBD373}"/>
                    </a:ext>
                  </a:extLst>
                </p:cNvPr>
                <p:cNvSpPr txBox="1"/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DF30DDD-5FC9-04D3-35EE-478302BBD3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AutoShape 13">
              <a:extLst>
                <a:ext uri="{FF2B5EF4-FFF2-40B4-BE49-F238E27FC236}">
                  <a16:creationId xmlns:a16="http://schemas.microsoft.com/office/drawing/2014/main" id="{AA9634D9-AA27-216C-E5BC-2A589DA3010A}"/>
                </a:ext>
              </a:extLst>
            </p:cNvPr>
            <p:cNvSpPr/>
            <p:nvPr/>
          </p:nvSpPr>
          <p:spPr>
            <a:xfrm flipV="1">
              <a:off x="5954581" y="5829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B2249A1B-C3E7-1379-1462-2A133B43EBA3}"/>
                    </a:ext>
                  </a:extLst>
                </p:cNvPr>
                <p:cNvSpPr txBox="1"/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B2249A1B-C3E7-1379-1462-2A133B43EBA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" name="AutoShape 13">
              <a:extLst>
                <a:ext uri="{FF2B5EF4-FFF2-40B4-BE49-F238E27FC236}">
                  <a16:creationId xmlns:a16="http://schemas.microsoft.com/office/drawing/2014/main" id="{29EB99E2-2EB0-EB9C-E3B0-099433A4C5CD}"/>
                </a:ext>
              </a:extLst>
            </p:cNvPr>
            <p:cNvSpPr/>
            <p:nvPr/>
          </p:nvSpPr>
          <p:spPr>
            <a:xfrm flipV="1">
              <a:off x="5984579" y="8496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381A357F-3630-E11E-D823-28D8F5DF4D8D}"/>
                    </a:ext>
                  </a:extLst>
                </p:cNvPr>
                <p:cNvSpPr txBox="1"/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381A357F-3630-E11E-D823-28D8F5DF4D8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4" name="TextBox 13">
              <a:extLst>
                <a:ext uri="{FF2B5EF4-FFF2-40B4-BE49-F238E27FC236}">
                  <a16:creationId xmlns:a16="http://schemas.microsoft.com/office/drawing/2014/main" id="{06D834FD-30F5-71BE-0128-51788184523D}"/>
                </a:ext>
              </a:extLst>
            </p:cNvPr>
            <p:cNvSpPr txBox="1"/>
            <p:nvPr/>
          </p:nvSpPr>
          <p:spPr>
            <a:xfrm>
              <a:off x="7996436" y="5611653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SIZE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42276221-48EF-6E99-3D3E-7A86BC9ECCEE}"/>
                    </a:ext>
                  </a:extLst>
                </p:cNvPr>
                <p:cNvSpPr txBox="1"/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42276221-48EF-6E99-3D3E-7A86BC9ECC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blipFill>
                  <a:blip r:embed="rId7"/>
                  <a:stretch>
                    <a:fillRect l="-16667" r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Right Brace 45">
              <a:extLst>
                <a:ext uri="{FF2B5EF4-FFF2-40B4-BE49-F238E27FC236}">
                  <a16:creationId xmlns:a16="http://schemas.microsoft.com/office/drawing/2014/main" id="{69F94C52-F5A7-90FD-5D29-CB51D7F82D03}"/>
                </a:ext>
              </a:extLst>
            </p:cNvPr>
            <p:cNvSpPr/>
            <p:nvPr/>
          </p:nvSpPr>
          <p:spPr>
            <a:xfrm>
              <a:off x="7977690" y="2667407"/>
              <a:ext cx="473204" cy="6417989"/>
            </a:xfrm>
            <a:prstGeom prst="rightBrace">
              <a:avLst>
                <a:gd name="adj1" fmla="val 8333"/>
                <a:gd name="adj2" fmla="val 50247"/>
              </a:avLst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B289444-80E6-30B4-F62F-C432FD890C78}"/>
                </a:ext>
              </a:extLst>
            </p:cNvPr>
            <p:cNvSpPr txBox="1"/>
            <p:nvPr/>
          </p:nvSpPr>
          <p:spPr>
            <a:xfrm>
              <a:off x="952923" y="5162785"/>
              <a:ext cx="1215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Poisson</a:t>
              </a:r>
            </a:p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Process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BD9F93A-C97C-B73F-6077-8ACED69D2BE7}"/>
                </a:ext>
              </a:extLst>
            </p:cNvPr>
            <p:cNvSpPr txBox="1"/>
            <p:nvPr/>
          </p:nvSpPr>
          <p:spPr>
            <a:xfrm>
              <a:off x="5700685" y="9216645"/>
              <a:ext cx="19912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Exponentially</a:t>
              </a:r>
            </a:p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Distributed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73AB359E-7F09-B25E-E8C5-F8F3F8EC2153}"/>
                    </a:ext>
                  </a:extLst>
                </p:cNvPr>
                <p:cNvSpPr txBox="1"/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73AB359E-7F09-B25E-E8C5-F8F3F8EC215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blipFill>
                  <a:blip r:embed="rId8"/>
                  <a:stretch>
                    <a:fillRect b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TextBox 13">
              <a:extLst>
                <a:ext uri="{FF2B5EF4-FFF2-40B4-BE49-F238E27FC236}">
                  <a16:creationId xmlns:a16="http://schemas.microsoft.com/office/drawing/2014/main" id="{0CAA9A0C-B96E-9F55-2CBB-E7C2CD6600A9}"/>
                </a:ext>
              </a:extLst>
            </p:cNvPr>
            <p:cNvSpPr txBox="1"/>
            <p:nvPr/>
          </p:nvSpPr>
          <p:spPr>
            <a:xfrm>
              <a:off x="2701053" y="8946034"/>
              <a:ext cx="1608295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QUEUE</a:t>
              </a:r>
            </a:p>
          </p:txBody>
        </p:sp>
      </p:grpSp>
      <p:sp>
        <p:nvSpPr>
          <p:cNvPr id="72" name="AutoShape 3">
            <a:extLst>
              <a:ext uri="{FF2B5EF4-FFF2-40B4-BE49-F238E27FC236}">
                <a16:creationId xmlns:a16="http://schemas.microsoft.com/office/drawing/2014/main" id="{E4F91D73-DC6E-16C6-99A4-F9F7A24D01B9}"/>
              </a:ext>
            </a:extLst>
          </p:cNvPr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2ACD3A9-01B8-9611-7E7E-FE4C9951F807}"/>
              </a:ext>
            </a:extLst>
          </p:cNvPr>
          <p:cNvGrpSpPr/>
          <p:nvPr/>
        </p:nvGrpSpPr>
        <p:grpSpPr>
          <a:xfrm>
            <a:off x="10287001" y="2400300"/>
            <a:ext cx="6637936" cy="2931829"/>
            <a:chOff x="10835042" y="2400300"/>
            <a:chExt cx="6637937" cy="2931829"/>
          </a:xfrm>
        </p:grpSpPr>
        <p:sp>
          <p:nvSpPr>
            <p:cNvPr id="74" name="Rounded Rectangle 73">
              <a:extLst>
                <a:ext uri="{FF2B5EF4-FFF2-40B4-BE49-F238E27FC236}">
                  <a16:creationId xmlns:a16="http://schemas.microsoft.com/office/drawing/2014/main" id="{C8174620-CAD4-0C7E-35DA-68F0B4EB9D76}"/>
                </a:ext>
              </a:extLst>
            </p:cNvPr>
            <p:cNvSpPr/>
            <p:nvPr/>
          </p:nvSpPr>
          <p:spPr>
            <a:xfrm>
              <a:off x="12974687" y="3560188"/>
              <a:ext cx="2362200" cy="90408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C34B4A8-2948-92DD-92F6-674344FFDA5E}"/>
                </a:ext>
              </a:extLst>
            </p:cNvPr>
            <p:cNvGrpSpPr/>
            <p:nvPr/>
          </p:nvGrpSpPr>
          <p:grpSpPr>
            <a:xfrm>
              <a:off x="13174396" y="3688354"/>
              <a:ext cx="2073801" cy="611126"/>
              <a:chOff x="3400425" y="2328863"/>
              <a:chExt cx="1793882" cy="528637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82333DD0-5B63-22F4-F86F-7839009D943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2E0A316D-B5A9-DBF8-CA98-2DC1B51E0C2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CA404AED-A6FA-D56F-25C2-F853D4FAA1D0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8B976CAE-799E-5833-AB60-491D30B4C62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259F301C-7E0E-0C33-A865-C217162D87C6}"/>
                </a:ext>
              </a:extLst>
            </p:cNvPr>
            <p:cNvSpPr/>
            <p:nvPr/>
          </p:nvSpPr>
          <p:spPr>
            <a:xfrm>
              <a:off x="14364318" y="3764349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F5751DFD-399A-ADFD-B501-37D51CCA8720}"/>
                </a:ext>
              </a:extLst>
            </p:cNvPr>
            <p:cNvSpPr/>
            <p:nvPr/>
          </p:nvSpPr>
          <p:spPr>
            <a:xfrm flipH="1">
              <a:off x="14154079" y="3764349"/>
              <a:ext cx="135769" cy="45764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AutoShape 13">
              <a:extLst>
                <a:ext uri="{FF2B5EF4-FFF2-40B4-BE49-F238E27FC236}">
                  <a16:creationId xmlns:a16="http://schemas.microsoft.com/office/drawing/2014/main" id="{48951C80-601A-71DC-6B22-D806D49AE375}"/>
                </a:ext>
              </a:extLst>
            </p:cNvPr>
            <p:cNvSpPr/>
            <p:nvPr/>
          </p:nvSpPr>
          <p:spPr>
            <a:xfrm flipV="1">
              <a:off x="15411903" y="4057701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21E4F4C6-8320-79B2-F9C9-7240789AD0EB}"/>
                    </a:ext>
                  </a:extLst>
                </p:cNvPr>
                <p:cNvSpPr txBox="1"/>
                <p:nvPr/>
              </p:nvSpPr>
              <p:spPr>
                <a:xfrm>
                  <a:off x="16726519" y="3869439"/>
                  <a:ext cx="561244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36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21E4F4C6-8320-79B2-F9C9-7240789AD0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726519" y="3869439"/>
                  <a:ext cx="561244" cy="64633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0" name="TextBox 13">
              <a:extLst>
                <a:ext uri="{FF2B5EF4-FFF2-40B4-BE49-F238E27FC236}">
                  <a16:creationId xmlns:a16="http://schemas.microsoft.com/office/drawing/2014/main" id="{D3041DBC-74ED-ED25-2B4B-9E8BE0D4EC36}"/>
                </a:ext>
              </a:extLst>
            </p:cNvPr>
            <p:cNvSpPr txBox="1"/>
            <p:nvPr/>
          </p:nvSpPr>
          <p:spPr>
            <a:xfrm>
              <a:off x="15298224" y="3436515"/>
              <a:ext cx="2072874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SERVICE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C1679E0-DA85-3E46-420C-254E6FB14069}"/>
                </a:ext>
              </a:extLst>
            </p:cNvPr>
            <p:cNvSpPr txBox="1"/>
            <p:nvPr/>
          </p:nvSpPr>
          <p:spPr>
            <a:xfrm>
              <a:off x="15481728" y="4624243"/>
              <a:ext cx="19912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Exponentially</a:t>
              </a:r>
            </a:p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Distributed</a:t>
              </a:r>
            </a:p>
          </p:txBody>
        </p:sp>
        <p:sp>
          <p:nvSpPr>
            <p:cNvPr id="82" name="AutoShape 13">
              <a:extLst>
                <a:ext uri="{FF2B5EF4-FFF2-40B4-BE49-F238E27FC236}">
                  <a16:creationId xmlns:a16="http://schemas.microsoft.com/office/drawing/2014/main" id="{03412834-6A79-20A8-3B85-F380B93A0F7E}"/>
                </a:ext>
              </a:extLst>
            </p:cNvPr>
            <p:cNvSpPr/>
            <p:nvPr/>
          </p:nvSpPr>
          <p:spPr>
            <a:xfrm flipV="1">
              <a:off x="11381237" y="4057701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BC4D6D72-9F12-D9AF-2106-3BCAA8BBA1A8}"/>
                    </a:ext>
                  </a:extLst>
                </p:cNvPr>
                <p:cNvSpPr txBox="1"/>
                <p:nvPr/>
              </p:nvSpPr>
              <p:spPr>
                <a:xfrm>
                  <a:off x="12447212" y="4457558"/>
                  <a:ext cx="64165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BC4D6D72-9F12-D9AF-2106-3BCAA8BBA1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47212" y="4457558"/>
                  <a:ext cx="641650" cy="52322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4" name="TextBox 13">
              <a:extLst>
                <a:ext uri="{FF2B5EF4-FFF2-40B4-BE49-F238E27FC236}">
                  <a16:creationId xmlns:a16="http://schemas.microsoft.com/office/drawing/2014/main" id="{32BAD0A8-6529-AE64-FD33-0BCC1C6AB497}"/>
                </a:ext>
              </a:extLst>
            </p:cNvPr>
            <p:cNvSpPr txBox="1"/>
            <p:nvPr/>
          </p:nvSpPr>
          <p:spPr>
            <a:xfrm>
              <a:off x="10835042" y="3436513"/>
              <a:ext cx="2072874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F2807E4-FD37-BC80-1897-E436B928C07E}"/>
                </a:ext>
              </a:extLst>
            </p:cNvPr>
            <p:cNvSpPr txBox="1"/>
            <p:nvPr/>
          </p:nvSpPr>
          <p:spPr>
            <a:xfrm>
              <a:off x="11065060" y="4416687"/>
              <a:ext cx="1215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Poisson</a:t>
              </a:r>
            </a:p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Process</a:t>
              </a:r>
            </a:p>
          </p:txBody>
        </p:sp>
        <p:sp>
          <p:nvSpPr>
            <p:cNvPr id="86" name="TextBox 13">
              <a:extLst>
                <a:ext uri="{FF2B5EF4-FFF2-40B4-BE49-F238E27FC236}">
                  <a16:creationId xmlns:a16="http://schemas.microsoft.com/office/drawing/2014/main" id="{251D107E-B6F9-E9C7-0708-2EBBF026FB4F}"/>
                </a:ext>
              </a:extLst>
            </p:cNvPr>
            <p:cNvSpPr txBox="1"/>
            <p:nvPr/>
          </p:nvSpPr>
          <p:spPr>
            <a:xfrm>
              <a:off x="13349932" y="4506506"/>
              <a:ext cx="1608294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QUEUE</a:t>
              </a:r>
            </a:p>
          </p:txBody>
        </p:sp>
        <p:sp>
          <p:nvSpPr>
            <p:cNvPr id="87" name="TextBox 37">
              <a:extLst>
                <a:ext uri="{FF2B5EF4-FFF2-40B4-BE49-F238E27FC236}">
                  <a16:creationId xmlns:a16="http://schemas.microsoft.com/office/drawing/2014/main" id="{66190FE4-86A9-AC7B-D28E-0929719E10A2}"/>
                </a:ext>
              </a:extLst>
            </p:cNvPr>
            <p:cNvSpPr txBox="1"/>
            <p:nvPr/>
          </p:nvSpPr>
          <p:spPr>
            <a:xfrm>
              <a:off x="12095265" y="2400300"/>
              <a:ext cx="4253395" cy="42229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400" b="1" dirty="0">
                  <a:latin typeface="Montserrat SemiBold" pitchFamily="2" charset="77"/>
                </a:rPr>
                <a:t>Pool all servers together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62C9621-3FD2-C943-31AA-6267BC9692B4}"/>
              </a:ext>
            </a:extLst>
          </p:cNvPr>
          <p:cNvGrpSpPr/>
          <p:nvPr/>
        </p:nvGrpSpPr>
        <p:grpSpPr>
          <a:xfrm>
            <a:off x="9863873" y="6156310"/>
            <a:ext cx="7395416" cy="2339991"/>
            <a:chOff x="9863873" y="6156309"/>
            <a:chExt cx="7395416" cy="2339991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D42FA25E-8788-2C0F-8AEA-37E6BEC6A2BB}"/>
                </a:ext>
              </a:extLst>
            </p:cNvPr>
            <p:cNvSpPr/>
            <p:nvPr/>
          </p:nvSpPr>
          <p:spPr>
            <a:xfrm>
              <a:off x="9863873" y="6753567"/>
              <a:ext cx="7142192" cy="1742733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27">
                  <a:extLst>
                    <a:ext uri="{FF2B5EF4-FFF2-40B4-BE49-F238E27FC236}">
                      <a16:creationId xmlns:a16="http://schemas.microsoft.com/office/drawing/2014/main" id="{3BB32C23-A149-C8B4-F36C-5F45CBEEB84D}"/>
                    </a:ext>
                  </a:extLst>
                </p:cNvPr>
                <p:cNvSpPr txBox="1"/>
                <p:nvPr/>
              </p:nvSpPr>
              <p:spPr>
                <a:xfrm>
                  <a:off x="10258004" y="6949500"/>
                  <a:ext cx="3633936" cy="5173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:r>
                    <a:rPr lang="en-US" sz="3100" dirty="0">
                      <a:solidFill>
                        <a:srgbClr val="000000"/>
                      </a:solidFill>
                    </a:rPr>
                    <a:t>For all </a:t>
                  </a:r>
                  <a14:m>
                    <m:oMath xmlns:m="http://schemas.openxmlformats.org/officeDocument/2006/math">
                      <m:r>
                        <a:rPr lang="en-US" sz="3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a14:m>
                  <a:endParaRPr lang="en-US" sz="3100" dirty="0">
                    <a:solidFill>
                      <a:srgbClr val="000000"/>
                    </a:solidFill>
                  </a:endParaRPr>
                </a:p>
              </p:txBody>
            </p:sp>
          </mc:Choice>
          <mc:Fallback xmlns="">
            <p:sp>
              <p:nvSpPr>
                <p:cNvPr id="6" name="TextBox 27">
                  <a:extLst>
                    <a:ext uri="{FF2B5EF4-FFF2-40B4-BE49-F238E27FC236}">
                      <a16:creationId xmlns:a16="http://schemas.microsoft.com/office/drawing/2014/main" id="{3BB32C23-A149-C8B4-F36C-5F45CBEEB8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58004" y="6949500"/>
                  <a:ext cx="3633936" cy="517321"/>
                </a:xfrm>
                <a:prstGeom prst="rect">
                  <a:avLst/>
                </a:prstGeom>
                <a:blipFill>
                  <a:blip r:embed="rId11"/>
                  <a:stretch>
                    <a:fillRect l="-6272" t="-17073" b="-4390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TextBox 37">
              <a:extLst>
                <a:ext uri="{FF2B5EF4-FFF2-40B4-BE49-F238E27FC236}">
                  <a16:creationId xmlns:a16="http://schemas.microsoft.com/office/drawing/2014/main" id="{B6699831-5C99-EBE2-68CA-8FE5FE37010E}"/>
                </a:ext>
              </a:extLst>
            </p:cNvPr>
            <p:cNvSpPr txBox="1"/>
            <p:nvPr/>
          </p:nvSpPr>
          <p:spPr>
            <a:xfrm>
              <a:off x="9863873" y="6156309"/>
              <a:ext cx="7395416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solidFill>
                    <a:srgbClr val="FF0000"/>
                  </a:solidFill>
                  <a:latin typeface="Montserrat SemiBold" pitchFamily="2" charset="77"/>
                </a:rPr>
                <a:t>Non-Asymptotic </a:t>
              </a:r>
              <a:r>
                <a:rPr lang="en-US" sz="2800" b="1" dirty="0">
                  <a:latin typeface="Montserrat SemiBold" pitchFamily="2" charset="77"/>
                </a:rPr>
                <a:t>Lower bound: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2" name="TextBox 91">
                  <a:extLst>
                    <a:ext uri="{FF2B5EF4-FFF2-40B4-BE49-F238E27FC236}">
                      <a16:creationId xmlns:a16="http://schemas.microsoft.com/office/drawing/2014/main" id="{E843BFA2-062D-43FF-4ECC-14D7A8F81724}"/>
                    </a:ext>
                  </a:extLst>
                </p:cNvPr>
                <p:cNvSpPr txBox="1"/>
                <p:nvPr/>
              </p:nvSpPr>
              <p:spPr>
                <a:xfrm>
                  <a:off x="10134600" y="7532713"/>
                  <a:ext cx="6566663" cy="60651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smtClean="0"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≥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92" name="TextBox 91">
                  <a:extLst>
                    <a:ext uri="{FF2B5EF4-FFF2-40B4-BE49-F238E27FC236}">
                      <a16:creationId xmlns:a16="http://schemas.microsoft.com/office/drawing/2014/main" id="{E843BFA2-062D-43FF-4ECC-14D7A8F817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34600" y="7532713"/>
                  <a:ext cx="6566663" cy="606513"/>
                </a:xfrm>
                <a:prstGeom prst="rect">
                  <a:avLst/>
                </a:prstGeom>
                <a:blipFill>
                  <a:blip r:embed="rId12"/>
                  <a:stretch>
                    <a:fillRect b="-1458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6" name="Slide Number Placeholder 95">
            <a:extLst>
              <a:ext uri="{FF2B5EF4-FFF2-40B4-BE49-F238E27FC236}">
                <a16:creationId xmlns:a16="http://schemas.microsoft.com/office/drawing/2014/main" id="{438B42BF-BCDC-9254-CB02-AEEA665DB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extBox 38">
            <a:extLst>
              <a:ext uri="{FF2B5EF4-FFF2-40B4-BE49-F238E27FC236}">
                <a16:creationId xmlns:a16="http://schemas.microsoft.com/office/drawing/2014/main" id="{F4249105-DB59-0EFE-28BD-207ACC80A283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JSQ: LOWER BOUND ON THE TAIL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EBD8E6D-2E46-DDED-269B-47C8E7E6537B}"/>
                  </a:ext>
                </a:extLst>
              </p:cNvPr>
              <p:cNvSpPr txBox="1"/>
              <p:nvPr/>
            </p:nvSpPr>
            <p:spPr>
              <a:xfrm>
                <a:off x="14848339" y="1921149"/>
                <a:ext cx="26184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28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EBD8E6D-2E46-DDED-269B-47C8E7E65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8339" y="1921149"/>
                <a:ext cx="2618473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8909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DDE7FF2-A517-433C-934A-90DB9D9D7925}"/>
              </a:ext>
            </a:extLst>
          </p:cNvPr>
          <p:cNvGrpSpPr/>
          <p:nvPr/>
        </p:nvGrpSpPr>
        <p:grpSpPr>
          <a:xfrm>
            <a:off x="875305" y="2073647"/>
            <a:ext cx="9194004" cy="7850884"/>
            <a:chOff x="875305" y="2073646"/>
            <a:chExt cx="9194004" cy="7850885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5D8203C9-D40D-EB50-8ADC-12A46B8DFADF}"/>
                </a:ext>
              </a:extLst>
            </p:cNvPr>
            <p:cNvSpPr/>
            <p:nvPr/>
          </p:nvSpPr>
          <p:spPr>
            <a:xfrm>
              <a:off x="3505200" y="4409181"/>
              <a:ext cx="2362200" cy="90408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9643C7D-E968-39FF-0582-2CCBB1C784EA}"/>
                </a:ext>
              </a:extLst>
            </p:cNvPr>
            <p:cNvGrpSpPr/>
            <p:nvPr/>
          </p:nvGrpSpPr>
          <p:grpSpPr>
            <a:xfrm>
              <a:off x="3704909" y="2628900"/>
              <a:ext cx="2073801" cy="611126"/>
              <a:chOff x="3400425" y="2328863"/>
              <a:chExt cx="1793882" cy="528637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8605584D-451C-3F7C-60BD-50A8D425D15F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3CAE38C5-AFA6-63DB-D7DC-DF6AC72107E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757E4D4C-BBBE-542F-AA44-29751DDF4B5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C1FD7A2F-DCAF-BE62-2225-D694FD3D8E83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75D4861-69BA-9DB4-A1DF-6AD54AEBCD0A}"/>
                </a:ext>
              </a:extLst>
            </p:cNvPr>
            <p:cNvGrpSpPr/>
            <p:nvPr/>
          </p:nvGrpSpPr>
          <p:grpSpPr>
            <a:xfrm>
              <a:off x="3704909" y="3592939"/>
              <a:ext cx="2073801" cy="611126"/>
              <a:chOff x="3400425" y="2328863"/>
              <a:chExt cx="1793882" cy="528637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D246D62A-5052-5ABE-60BD-93273B711E4E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B6006CE1-9031-895B-039E-17E32012CF17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4F75DD01-DD54-C043-B8AF-338432A69FB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6D3DAB09-D17C-2E71-C477-D4C9AB7258B8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F0FA3D2-B013-CB0C-A487-948D84D1E72F}"/>
                </a:ext>
              </a:extLst>
            </p:cNvPr>
            <p:cNvGrpSpPr/>
            <p:nvPr/>
          </p:nvGrpSpPr>
          <p:grpSpPr>
            <a:xfrm>
              <a:off x="3704909" y="4537347"/>
              <a:ext cx="2073801" cy="611126"/>
              <a:chOff x="3400425" y="2328863"/>
              <a:chExt cx="1793882" cy="528637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6ABE5B2F-D0A2-505D-EDD8-517E92BB469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B561F5D5-DBC7-4E91-1495-8F09F085F2E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CF9F7B64-2CC0-F7C0-59BD-4C65093F610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FBE31D6B-749E-DE07-EF48-E8D8E7CA1BF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2A9FB6FB-1A1F-1C83-C0FC-527DD7C48DC9}"/>
                </a:ext>
              </a:extLst>
            </p:cNvPr>
            <p:cNvSpPr/>
            <p:nvPr/>
          </p:nvSpPr>
          <p:spPr>
            <a:xfrm>
              <a:off x="4897444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1546A3C7-16E2-1F40-7264-8F89782C9D6E}"/>
                </a:ext>
              </a:extLst>
            </p:cNvPr>
            <p:cNvSpPr/>
            <p:nvPr/>
          </p:nvSpPr>
          <p:spPr>
            <a:xfrm>
              <a:off x="4688915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57AB1087-F2A8-D72A-63E2-35A67D1BA4ED}"/>
                </a:ext>
              </a:extLst>
            </p:cNvPr>
            <p:cNvSpPr/>
            <p:nvPr/>
          </p:nvSpPr>
          <p:spPr>
            <a:xfrm>
              <a:off x="489483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7A93C337-A7F9-1045-8417-2546B1F06D1D}"/>
                </a:ext>
              </a:extLst>
            </p:cNvPr>
            <p:cNvSpPr/>
            <p:nvPr/>
          </p:nvSpPr>
          <p:spPr>
            <a:xfrm>
              <a:off x="468630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01071C-010C-1F09-7869-7DFFCBCEEA12}"/>
                </a:ext>
              </a:extLst>
            </p:cNvPr>
            <p:cNvSpPr/>
            <p:nvPr/>
          </p:nvSpPr>
          <p:spPr>
            <a:xfrm>
              <a:off x="4490295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0C01EC69-2507-7CFC-D359-6CAA45740981}"/>
                </a:ext>
              </a:extLst>
            </p:cNvPr>
            <p:cNvSpPr/>
            <p:nvPr/>
          </p:nvSpPr>
          <p:spPr>
            <a:xfrm>
              <a:off x="4894831" y="4613342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1FF07CEF-8FBD-1367-9834-71590C778397}"/>
                </a:ext>
              </a:extLst>
            </p:cNvPr>
            <p:cNvSpPr/>
            <p:nvPr/>
          </p:nvSpPr>
          <p:spPr>
            <a:xfrm flipH="1">
              <a:off x="4684592" y="4613342"/>
              <a:ext cx="135769" cy="45764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30F741C-F656-79BA-51B9-1E9208EBB54A}"/>
                </a:ext>
              </a:extLst>
            </p:cNvPr>
            <p:cNvGrpSpPr/>
            <p:nvPr/>
          </p:nvGrpSpPr>
          <p:grpSpPr>
            <a:xfrm>
              <a:off x="3704909" y="5535535"/>
              <a:ext cx="2073801" cy="611126"/>
              <a:chOff x="3400425" y="2328863"/>
              <a:chExt cx="1793882" cy="528637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CE119E81-969C-BAC1-800C-A71CB0831A4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AE4EB375-A750-3F82-E17B-9A2553C60C4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47E7925F-75BC-A05E-6299-D5B572D5F69A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DCFEDD76-2C5E-67BA-3BB0-106D3AC53F9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35BC4C38-54B3-E88C-BAD5-B0B0B74EE337}"/>
                </a:ext>
              </a:extLst>
            </p:cNvPr>
            <p:cNvSpPr/>
            <p:nvPr/>
          </p:nvSpPr>
          <p:spPr>
            <a:xfrm>
              <a:off x="4897444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B8648568-DD83-DFEC-7F47-E9AAEC06B3DA}"/>
                </a:ext>
              </a:extLst>
            </p:cNvPr>
            <p:cNvSpPr/>
            <p:nvPr/>
          </p:nvSpPr>
          <p:spPr>
            <a:xfrm>
              <a:off x="4688915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5755D0F-0896-5C5F-62FE-9A814029B1AB}"/>
                </a:ext>
              </a:extLst>
            </p:cNvPr>
            <p:cNvGrpSpPr/>
            <p:nvPr/>
          </p:nvGrpSpPr>
          <p:grpSpPr>
            <a:xfrm>
              <a:off x="3779299" y="8133893"/>
              <a:ext cx="2073801" cy="611126"/>
              <a:chOff x="3400425" y="2328863"/>
              <a:chExt cx="1793882" cy="528637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A4297573-2D7B-59C6-3F12-37658B6A658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56D18657-0945-85E8-5375-2549101EECA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446F1C11-E23C-1313-6DF3-7B00266810B1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A8C74683-17E3-E3F5-48BA-5EF3F20700C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F9240033-96AD-4D3D-CCB7-4E776D62951D}"/>
                </a:ext>
              </a:extLst>
            </p:cNvPr>
            <p:cNvSpPr/>
            <p:nvPr/>
          </p:nvSpPr>
          <p:spPr>
            <a:xfrm>
              <a:off x="497016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DFBB6CD-6AB9-187A-977A-3946C21DDF97}"/>
                </a:ext>
              </a:extLst>
            </p:cNvPr>
            <p:cNvSpPr/>
            <p:nvPr/>
          </p:nvSpPr>
          <p:spPr>
            <a:xfrm>
              <a:off x="476163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7325A7AB-307B-3F0D-58F9-D90C135FB9C9}"/>
                </a:ext>
              </a:extLst>
            </p:cNvPr>
            <p:cNvSpPr/>
            <p:nvPr/>
          </p:nvSpPr>
          <p:spPr>
            <a:xfrm>
              <a:off x="4565629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25BE131-F69F-2F27-E181-C3B32CCF902D}"/>
                </a:ext>
              </a:extLst>
            </p:cNvPr>
            <p:cNvSpPr/>
            <p:nvPr/>
          </p:nvSpPr>
          <p:spPr>
            <a:xfrm>
              <a:off x="4491778" y="6612182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9354B7F-12BA-22A2-E8F9-60840A647414}"/>
                </a:ext>
              </a:extLst>
            </p:cNvPr>
            <p:cNvSpPr/>
            <p:nvPr/>
          </p:nvSpPr>
          <p:spPr>
            <a:xfrm>
              <a:off x="4491777" y="7061707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E57F18A-A958-2AAA-08D8-F0F9F88CCB55}"/>
                </a:ext>
              </a:extLst>
            </p:cNvPr>
            <p:cNvSpPr/>
            <p:nvPr/>
          </p:nvSpPr>
          <p:spPr>
            <a:xfrm>
              <a:off x="4491778" y="7511231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AutoShape 13">
              <a:extLst>
                <a:ext uri="{FF2B5EF4-FFF2-40B4-BE49-F238E27FC236}">
                  <a16:creationId xmlns:a16="http://schemas.microsoft.com/office/drawing/2014/main" id="{DBEE8C73-1C31-B2BD-6423-6C0C07FE6C04}"/>
                </a:ext>
              </a:extLst>
            </p:cNvPr>
            <p:cNvSpPr/>
            <p:nvPr/>
          </p:nvSpPr>
          <p:spPr>
            <a:xfrm flipV="1">
              <a:off x="1269100" y="4857238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413B7AB-9F59-B5C9-D6C4-505292A49946}"/>
                    </a:ext>
                  </a:extLst>
                </p:cNvPr>
                <p:cNvSpPr txBox="1"/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413B7AB-9F59-B5C9-D6C4-505292A499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B4FDFE9C-8FAA-FB43-1DF6-FFDBF0A117A8}"/>
                </a:ext>
              </a:extLst>
            </p:cNvPr>
            <p:cNvSpPr txBox="1"/>
            <p:nvPr/>
          </p:nvSpPr>
          <p:spPr>
            <a:xfrm>
              <a:off x="875305" y="4228525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33" name="AutoShape 13">
              <a:extLst>
                <a:ext uri="{FF2B5EF4-FFF2-40B4-BE49-F238E27FC236}">
                  <a16:creationId xmlns:a16="http://schemas.microsoft.com/office/drawing/2014/main" id="{D093C002-F23E-897F-5B49-70741655D27C}"/>
                </a:ext>
              </a:extLst>
            </p:cNvPr>
            <p:cNvSpPr/>
            <p:nvPr/>
          </p:nvSpPr>
          <p:spPr>
            <a:xfrm flipV="1">
              <a:off x="5954075" y="2933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490F6A74-385C-4D71-2405-9EB33CF2E20E}"/>
                    </a:ext>
                  </a:extLst>
                </p:cNvPr>
                <p:cNvSpPr txBox="1"/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490F6A74-385C-4D71-2405-9EB33CF2E20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TextBox 13">
              <a:extLst>
                <a:ext uri="{FF2B5EF4-FFF2-40B4-BE49-F238E27FC236}">
                  <a16:creationId xmlns:a16="http://schemas.microsoft.com/office/drawing/2014/main" id="{49F077E4-B644-F641-39BE-D76EFA2D7179}"/>
                </a:ext>
              </a:extLst>
            </p:cNvPr>
            <p:cNvSpPr txBox="1"/>
            <p:nvPr/>
          </p:nvSpPr>
          <p:spPr>
            <a:xfrm>
              <a:off x="5605449" y="2073646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SERVICE</a:t>
              </a:r>
            </a:p>
          </p:txBody>
        </p:sp>
        <p:sp>
          <p:nvSpPr>
            <p:cNvPr id="36" name="AutoShape 13">
              <a:extLst>
                <a:ext uri="{FF2B5EF4-FFF2-40B4-BE49-F238E27FC236}">
                  <a16:creationId xmlns:a16="http://schemas.microsoft.com/office/drawing/2014/main" id="{C49FA1EA-D974-07FE-FB51-25E4558D2606}"/>
                </a:ext>
              </a:extLst>
            </p:cNvPr>
            <p:cNvSpPr/>
            <p:nvPr/>
          </p:nvSpPr>
          <p:spPr>
            <a:xfrm flipV="1">
              <a:off x="5954581" y="3924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06AAA018-FFDC-0888-BF14-D1C6416D30B6}"/>
                    </a:ext>
                  </a:extLst>
                </p:cNvPr>
                <p:cNvSpPr txBox="1"/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06AAA018-FFDC-0888-BF14-D1C6416D30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AutoShape 13">
              <a:extLst>
                <a:ext uri="{FF2B5EF4-FFF2-40B4-BE49-F238E27FC236}">
                  <a16:creationId xmlns:a16="http://schemas.microsoft.com/office/drawing/2014/main" id="{D930540E-1B46-3347-9B79-15304604FCC9}"/>
                </a:ext>
              </a:extLst>
            </p:cNvPr>
            <p:cNvSpPr/>
            <p:nvPr/>
          </p:nvSpPr>
          <p:spPr>
            <a:xfrm flipV="1">
              <a:off x="5942416" y="4838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DF30DDD-5FC9-04D3-35EE-478302BBD373}"/>
                    </a:ext>
                  </a:extLst>
                </p:cNvPr>
                <p:cNvSpPr txBox="1"/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DF30DDD-5FC9-04D3-35EE-478302BBD3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AutoShape 13">
              <a:extLst>
                <a:ext uri="{FF2B5EF4-FFF2-40B4-BE49-F238E27FC236}">
                  <a16:creationId xmlns:a16="http://schemas.microsoft.com/office/drawing/2014/main" id="{AA9634D9-AA27-216C-E5BC-2A589DA3010A}"/>
                </a:ext>
              </a:extLst>
            </p:cNvPr>
            <p:cNvSpPr/>
            <p:nvPr/>
          </p:nvSpPr>
          <p:spPr>
            <a:xfrm flipV="1">
              <a:off x="5954581" y="5829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B2249A1B-C3E7-1379-1462-2A133B43EBA3}"/>
                    </a:ext>
                  </a:extLst>
                </p:cNvPr>
                <p:cNvSpPr txBox="1"/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B2249A1B-C3E7-1379-1462-2A133B43EBA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" name="AutoShape 13">
              <a:extLst>
                <a:ext uri="{FF2B5EF4-FFF2-40B4-BE49-F238E27FC236}">
                  <a16:creationId xmlns:a16="http://schemas.microsoft.com/office/drawing/2014/main" id="{29EB99E2-2EB0-EB9C-E3B0-099433A4C5CD}"/>
                </a:ext>
              </a:extLst>
            </p:cNvPr>
            <p:cNvSpPr/>
            <p:nvPr/>
          </p:nvSpPr>
          <p:spPr>
            <a:xfrm flipV="1">
              <a:off x="5984579" y="8496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381A357F-3630-E11E-D823-28D8F5DF4D8D}"/>
                    </a:ext>
                  </a:extLst>
                </p:cNvPr>
                <p:cNvSpPr txBox="1"/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381A357F-3630-E11E-D823-28D8F5DF4D8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4" name="TextBox 13">
              <a:extLst>
                <a:ext uri="{FF2B5EF4-FFF2-40B4-BE49-F238E27FC236}">
                  <a16:creationId xmlns:a16="http://schemas.microsoft.com/office/drawing/2014/main" id="{06D834FD-30F5-71BE-0128-51788184523D}"/>
                </a:ext>
              </a:extLst>
            </p:cNvPr>
            <p:cNvSpPr txBox="1"/>
            <p:nvPr/>
          </p:nvSpPr>
          <p:spPr>
            <a:xfrm>
              <a:off x="7996436" y="5611653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SIZE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42276221-48EF-6E99-3D3E-7A86BC9ECCEE}"/>
                    </a:ext>
                  </a:extLst>
                </p:cNvPr>
                <p:cNvSpPr txBox="1"/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42276221-48EF-6E99-3D3E-7A86BC9ECC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blipFill>
                  <a:blip r:embed="rId7"/>
                  <a:stretch>
                    <a:fillRect l="-16667" r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Right Brace 45">
              <a:extLst>
                <a:ext uri="{FF2B5EF4-FFF2-40B4-BE49-F238E27FC236}">
                  <a16:creationId xmlns:a16="http://schemas.microsoft.com/office/drawing/2014/main" id="{69F94C52-F5A7-90FD-5D29-CB51D7F82D03}"/>
                </a:ext>
              </a:extLst>
            </p:cNvPr>
            <p:cNvSpPr/>
            <p:nvPr/>
          </p:nvSpPr>
          <p:spPr>
            <a:xfrm>
              <a:off x="7977690" y="2667407"/>
              <a:ext cx="473204" cy="6417989"/>
            </a:xfrm>
            <a:prstGeom prst="rightBrace">
              <a:avLst>
                <a:gd name="adj1" fmla="val 8333"/>
                <a:gd name="adj2" fmla="val 50247"/>
              </a:avLst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B289444-80E6-30B4-F62F-C432FD890C78}"/>
                </a:ext>
              </a:extLst>
            </p:cNvPr>
            <p:cNvSpPr txBox="1"/>
            <p:nvPr/>
          </p:nvSpPr>
          <p:spPr>
            <a:xfrm>
              <a:off x="952923" y="5162785"/>
              <a:ext cx="1215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Poisson</a:t>
              </a:r>
            </a:p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Process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BD9F93A-C97C-B73F-6077-8ACED69D2BE7}"/>
                </a:ext>
              </a:extLst>
            </p:cNvPr>
            <p:cNvSpPr txBox="1"/>
            <p:nvPr/>
          </p:nvSpPr>
          <p:spPr>
            <a:xfrm>
              <a:off x="5700685" y="9216645"/>
              <a:ext cx="19912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Exponentially</a:t>
              </a:r>
            </a:p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Distributed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73AB359E-7F09-B25E-E8C5-F8F3F8EC2153}"/>
                    </a:ext>
                  </a:extLst>
                </p:cNvPr>
                <p:cNvSpPr txBox="1"/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73AB359E-7F09-B25E-E8C5-F8F3F8EC215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blipFill>
                  <a:blip r:embed="rId8"/>
                  <a:stretch>
                    <a:fillRect b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TextBox 13">
              <a:extLst>
                <a:ext uri="{FF2B5EF4-FFF2-40B4-BE49-F238E27FC236}">
                  <a16:creationId xmlns:a16="http://schemas.microsoft.com/office/drawing/2014/main" id="{0CAA9A0C-B96E-9F55-2CBB-E7C2CD6600A9}"/>
                </a:ext>
              </a:extLst>
            </p:cNvPr>
            <p:cNvSpPr txBox="1"/>
            <p:nvPr/>
          </p:nvSpPr>
          <p:spPr>
            <a:xfrm>
              <a:off x="2701053" y="8946034"/>
              <a:ext cx="1608295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QUEUE</a:t>
              </a:r>
            </a:p>
          </p:txBody>
        </p:sp>
      </p:grpSp>
      <p:sp>
        <p:nvSpPr>
          <p:cNvPr id="72" name="AutoShape 3">
            <a:extLst>
              <a:ext uri="{FF2B5EF4-FFF2-40B4-BE49-F238E27FC236}">
                <a16:creationId xmlns:a16="http://schemas.microsoft.com/office/drawing/2014/main" id="{E4F91D73-DC6E-16C6-99A4-F9F7A24D01B9}"/>
              </a:ext>
            </a:extLst>
          </p:cNvPr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927EF83-7CE6-7F87-658B-16B7E62CB119}"/>
              </a:ext>
            </a:extLst>
          </p:cNvPr>
          <p:cNvSpPr/>
          <p:nvPr/>
        </p:nvSpPr>
        <p:spPr>
          <a:xfrm>
            <a:off x="11582400" y="5905500"/>
            <a:ext cx="3810000" cy="1497176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B66D62B-A4E9-96B6-6AC3-70BF6FFBB75B}"/>
                  </a:ext>
                </a:extLst>
              </p:cNvPr>
              <p:cNvSpPr txBox="1"/>
              <p:nvPr/>
            </p:nvSpPr>
            <p:spPr>
              <a:xfrm>
                <a:off x="11915847" y="6178214"/>
                <a:ext cx="3143104" cy="80938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func>
                        <m:func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p>
                              </m:sSup>
                            </m:den>
                          </m:f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B66D62B-A4E9-96B6-6AC3-70BF6FFBB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5847" y="6178214"/>
                <a:ext cx="3143104" cy="809389"/>
              </a:xfrm>
              <a:prstGeom prst="rect">
                <a:avLst/>
              </a:prstGeom>
              <a:blipFill>
                <a:blip r:embed="rId9"/>
                <a:stretch>
                  <a:fillRect l="-2419" t="-1538"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90049CF6-984F-9CB8-F52E-F7A96535D3BF}"/>
                  </a:ext>
                </a:extLst>
              </p:cNvPr>
              <p:cNvSpPr txBox="1"/>
              <p:nvPr/>
            </p:nvSpPr>
            <p:spPr>
              <a:xfrm>
                <a:off x="10197338" y="8063926"/>
                <a:ext cx="6566663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>
                          <a:latin typeface="Cambria Math" panose="02040503050406030204" pitchFamily="18" charset="0"/>
                        </a:rPr>
                        <m:t>𝐏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≥</m:t>
                      </m:r>
                      <m:sSup>
                        <m:sSup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𝑦</m:t>
                          </m:r>
                        </m:sup>
                      </m:sSup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90049CF6-984F-9CB8-F52E-F7A96535D3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7338" y="8063926"/>
                <a:ext cx="6566663" cy="584775"/>
              </a:xfrm>
              <a:prstGeom prst="rect">
                <a:avLst/>
              </a:prstGeom>
              <a:blipFill>
                <a:blip r:embed="rId10"/>
                <a:stretch>
                  <a:fillRect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TextBox 37">
            <a:extLst>
              <a:ext uri="{FF2B5EF4-FFF2-40B4-BE49-F238E27FC236}">
                <a16:creationId xmlns:a16="http://schemas.microsoft.com/office/drawing/2014/main" id="{0261D41D-B368-4729-8315-A28A1BA8E545}"/>
              </a:ext>
            </a:extLst>
          </p:cNvPr>
          <p:cNvSpPr txBox="1"/>
          <p:nvPr/>
        </p:nvSpPr>
        <p:spPr>
          <a:xfrm>
            <a:off x="12573000" y="8999149"/>
            <a:ext cx="4046019" cy="8839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Geometric </a:t>
            </a:r>
            <a:r>
              <a:rPr lang="en-US" sz="2400" b="1" dirty="0" err="1">
                <a:solidFill>
                  <a:srgbClr val="FF0000"/>
                </a:solidFill>
                <a:latin typeface="Montserrat SemiBold" pitchFamily="2" charset="77"/>
              </a:rPr>
              <a:t>r.v.</a:t>
            </a: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 </a:t>
            </a:r>
            <a:r>
              <a:rPr lang="en-US" sz="2400" b="1" dirty="0">
                <a:latin typeface="Montserrat SemiBold" pitchFamily="2" charset="77"/>
              </a:rPr>
              <a:t>: Steady state distribution of SSQ</a:t>
            </a:r>
          </a:p>
        </p:txBody>
      </p:sp>
      <p:sp>
        <p:nvSpPr>
          <p:cNvPr id="79" name="Slide Number Placeholder 78">
            <a:extLst>
              <a:ext uri="{FF2B5EF4-FFF2-40B4-BE49-F238E27FC236}">
                <a16:creationId xmlns:a16="http://schemas.microsoft.com/office/drawing/2014/main" id="{02254F58-670D-BFBB-6DB6-098FD1B12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TextBox 38">
            <a:extLst>
              <a:ext uri="{FF2B5EF4-FFF2-40B4-BE49-F238E27FC236}">
                <a16:creationId xmlns:a16="http://schemas.microsoft.com/office/drawing/2014/main" id="{0E31B260-43C2-9C6A-D23C-08C05247F775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JSQ: LOWER BOUND ON THE TAIL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C087068-3AE9-6ECE-CC8E-B4EB48496A1B}"/>
                  </a:ext>
                </a:extLst>
              </p:cNvPr>
              <p:cNvSpPr txBox="1"/>
              <p:nvPr/>
            </p:nvSpPr>
            <p:spPr>
              <a:xfrm>
                <a:off x="14848339" y="1921149"/>
                <a:ext cx="26184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28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C087068-3AE9-6ECE-CC8E-B4EB48496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8339" y="1921149"/>
                <a:ext cx="2618473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370E94D4-C96E-E1EE-4D6B-B6B5C319D40E}"/>
              </a:ext>
            </a:extLst>
          </p:cNvPr>
          <p:cNvGrpSpPr/>
          <p:nvPr/>
        </p:nvGrpSpPr>
        <p:grpSpPr>
          <a:xfrm>
            <a:off x="9863873" y="2610405"/>
            <a:ext cx="7395416" cy="2339991"/>
            <a:chOff x="9863873" y="6156309"/>
            <a:chExt cx="7395416" cy="2339991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26AE62F8-6CA2-03D9-4C91-BBB07AB06CC5}"/>
                </a:ext>
              </a:extLst>
            </p:cNvPr>
            <p:cNvSpPr/>
            <p:nvPr/>
          </p:nvSpPr>
          <p:spPr>
            <a:xfrm>
              <a:off x="9863873" y="6753567"/>
              <a:ext cx="7142192" cy="1742733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1" name="TextBox 27">
                  <a:extLst>
                    <a:ext uri="{FF2B5EF4-FFF2-40B4-BE49-F238E27FC236}">
                      <a16:creationId xmlns:a16="http://schemas.microsoft.com/office/drawing/2014/main" id="{6C497FFC-369B-5DB3-FB22-AE10943D7C90}"/>
                    </a:ext>
                  </a:extLst>
                </p:cNvPr>
                <p:cNvSpPr txBox="1"/>
                <p:nvPr/>
              </p:nvSpPr>
              <p:spPr>
                <a:xfrm>
                  <a:off x="10258004" y="6949500"/>
                  <a:ext cx="3633936" cy="5173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:r>
                    <a:rPr lang="en-US" sz="3100" dirty="0">
                      <a:solidFill>
                        <a:srgbClr val="000000"/>
                      </a:solidFill>
                    </a:rPr>
                    <a:t>For all </a:t>
                  </a:r>
                  <a14:m>
                    <m:oMath xmlns:m="http://schemas.openxmlformats.org/officeDocument/2006/math">
                      <m:r>
                        <a:rPr lang="en-US" sz="3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a14:m>
                  <a:endParaRPr lang="en-US" sz="3100" dirty="0">
                    <a:solidFill>
                      <a:srgbClr val="000000"/>
                    </a:solidFill>
                  </a:endParaRPr>
                </a:p>
              </p:txBody>
            </p:sp>
          </mc:Choice>
          <mc:Fallback xmlns="">
            <p:sp>
              <p:nvSpPr>
                <p:cNvPr id="6" name="TextBox 27">
                  <a:extLst>
                    <a:ext uri="{FF2B5EF4-FFF2-40B4-BE49-F238E27FC236}">
                      <a16:creationId xmlns:a16="http://schemas.microsoft.com/office/drawing/2014/main" id="{3BB32C23-A149-C8B4-F36C-5F45CBEEB8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58004" y="6949500"/>
                  <a:ext cx="3633936" cy="517321"/>
                </a:xfrm>
                <a:prstGeom prst="rect">
                  <a:avLst/>
                </a:prstGeom>
                <a:blipFill>
                  <a:blip r:embed="rId12"/>
                  <a:stretch>
                    <a:fillRect l="-6272" t="-17073" b="-4390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8" name="TextBox 37">
              <a:extLst>
                <a:ext uri="{FF2B5EF4-FFF2-40B4-BE49-F238E27FC236}">
                  <a16:creationId xmlns:a16="http://schemas.microsoft.com/office/drawing/2014/main" id="{2E17D0A8-B23D-4CB6-1A65-BC45BD1C16E0}"/>
                </a:ext>
              </a:extLst>
            </p:cNvPr>
            <p:cNvSpPr txBox="1"/>
            <p:nvPr/>
          </p:nvSpPr>
          <p:spPr>
            <a:xfrm>
              <a:off x="9863873" y="6156309"/>
              <a:ext cx="7395416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solidFill>
                    <a:srgbClr val="FF0000"/>
                  </a:solidFill>
                  <a:latin typeface="Montserrat SemiBold" pitchFamily="2" charset="77"/>
                </a:rPr>
                <a:t>Non-Asymptotic </a:t>
              </a:r>
              <a:r>
                <a:rPr lang="en-US" sz="2800" b="1" dirty="0">
                  <a:latin typeface="Montserrat SemiBold" pitchFamily="2" charset="77"/>
                </a:rPr>
                <a:t>Lower bound: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E86233D8-B57E-2F6D-95BD-ADE4FE726A9E}"/>
                    </a:ext>
                  </a:extLst>
                </p:cNvPr>
                <p:cNvSpPr txBox="1"/>
                <p:nvPr/>
              </p:nvSpPr>
              <p:spPr>
                <a:xfrm>
                  <a:off x="10134600" y="7532713"/>
                  <a:ext cx="6566663" cy="60651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smtClean="0"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≥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E86233D8-B57E-2F6D-95BD-ADE4FE726A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34600" y="7532713"/>
                  <a:ext cx="6566663" cy="606513"/>
                </a:xfrm>
                <a:prstGeom prst="rect">
                  <a:avLst/>
                </a:prstGeom>
                <a:blipFill>
                  <a:blip r:embed="rId13"/>
                  <a:stretch>
                    <a:fillRect b="-122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635022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BBD2D508-3B52-9CA7-12F7-8C393F39DFFE}"/>
              </a:ext>
            </a:extLst>
          </p:cNvPr>
          <p:cNvGrpSpPr/>
          <p:nvPr/>
        </p:nvGrpSpPr>
        <p:grpSpPr>
          <a:xfrm>
            <a:off x="1143276" y="5809541"/>
            <a:ext cx="8223684" cy="2065995"/>
            <a:chOff x="3819442" y="3763305"/>
            <a:chExt cx="8223684" cy="2065995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C166A598-0540-BCE9-7BF9-BA02C0D685FB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AutoShape 4">
              <a:extLst>
                <a:ext uri="{FF2B5EF4-FFF2-40B4-BE49-F238E27FC236}">
                  <a16:creationId xmlns:a16="http://schemas.microsoft.com/office/drawing/2014/main" id="{8B2BA003-4634-823C-3830-BC74CE7AAA99}"/>
                </a:ext>
              </a:extLst>
            </p:cNvPr>
            <p:cNvSpPr/>
            <p:nvPr/>
          </p:nvSpPr>
          <p:spPr>
            <a:xfrm>
              <a:off x="4196829" y="3763305"/>
              <a:ext cx="0" cy="2065995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2DB1BF9-AE31-8CF4-FF3B-5F9AD1B49646}"/>
              </a:ext>
            </a:extLst>
          </p:cNvPr>
          <p:cNvGrpSpPr/>
          <p:nvPr/>
        </p:nvGrpSpPr>
        <p:grpSpPr>
          <a:xfrm>
            <a:off x="1727080" y="6595413"/>
            <a:ext cx="6344481" cy="269097"/>
            <a:chOff x="1600200" y="5642868"/>
            <a:chExt cx="6344481" cy="269097"/>
          </a:xfrm>
        </p:grpSpPr>
        <p:sp>
          <p:nvSpPr>
            <p:cNvPr id="3" name="AutoShape 5">
              <a:extLst>
                <a:ext uri="{FF2B5EF4-FFF2-40B4-BE49-F238E27FC236}">
                  <a16:creationId xmlns:a16="http://schemas.microsoft.com/office/drawing/2014/main" id="{BD274287-7754-3ED2-9B0B-099C34E0B104}"/>
                </a:ext>
              </a:extLst>
            </p:cNvPr>
            <p:cNvSpPr/>
            <p:nvPr/>
          </p:nvSpPr>
          <p:spPr>
            <a:xfrm rot="10800000" flipH="1" flipV="1">
              <a:off x="6877881" y="5904984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A7C40BA4-D6F4-FB7B-26FA-96E0AF2D81BA}"/>
                </a:ext>
              </a:extLst>
            </p:cNvPr>
            <p:cNvSpPr/>
            <p:nvPr/>
          </p:nvSpPr>
          <p:spPr>
            <a:xfrm rot="10800000" flipH="1" flipV="1">
              <a:off x="6877881" y="5642868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AutoShape 5">
              <a:extLst>
                <a:ext uri="{FF2B5EF4-FFF2-40B4-BE49-F238E27FC236}">
                  <a16:creationId xmlns:a16="http://schemas.microsoft.com/office/drawing/2014/main" id="{9AD8B6AA-6D9B-449A-8955-36B87DA8E4C7}"/>
                </a:ext>
              </a:extLst>
            </p:cNvPr>
            <p:cNvSpPr/>
            <p:nvPr/>
          </p:nvSpPr>
          <p:spPr>
            <a:xfrm rot="10800000" flipH="1" flipV="1">
              <a:off x="5624230" y="5911965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AutoShape 5">
              <a:extLst>
                <a:ext uri="{FF2B5EF4-FFF2-40B4-BE49-F238E27FC236}">
                  <a16:creationId xmlns:a16="http://schemas.microsoft.com/office/drawing/2014/main" id="{D3E559B9-B4C1-EB4C-BD97-5B1315A9F3EA}"/>
                </a:ext>
              </a:extLst>
            </p:cNvPr>
            <p:cNvSpPr/>
            <p:nvPr/>
          </p:nvSpPr>
          <p:spPr>
            <a:xfrm rot="10800000" flipH="1" flipV="1">
              <a:off x="5624230" y="5649849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AutoShape 5">
              <a:extLst>
                <a:ext uri="{FF2B5EF4-FFF2-40B4-BE49-F238E27FC236}">
                  <a16:creationId xmlns:a16="http://schemas.microsoft.com/office/drawing/2014/main" id="{D296A4BE-3633-CB96-0C57-1B1E3749B0C7}"/>
                </a:ext>
              </a:extLst>
            </p:cNvPr>
            <p:cNvSpPr/>
            <p:nvPr/>
          </p:nvSpPr>
          <p:spPr>
            <a:xfrm rot="10800000" flipH="1" flipV="1">
              <a:off x="4258367" y="5911965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AutoShape 5">
              <a:extLst>
                <a:ext uri="{FF2B5EF4-FFF2-40B4-BE49-F238E27FC236}">
                  <a16:creationId xmlns:a16="http://schemas.microsoft.com/office/drawing/2014/main" id="{3DAFECE2-B67C-9DAF-A458-FAA7BE5B8DF6}"/>
                </a:ext>
              </a:extLst>
            </p:cNvPr>
            <p:cNvSpPr/>
            <p:nvPr/>
          </p:nvSpPr>
          <p:spPr>
            <a:xfrm rot="10800000" flipH="1" flipV="1">
              <a:off x="4258367" y="5649849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AutoShape 5">
              <a:extLst>
                <a:ext uri="{FF2B5EF4-FFF2-40B4-BE49-F238E27FC236}">
                  <a16:creationId xmlns:a16="http://schemas.microsoft.com/office/drawing/2014/main" id="{F337362D-EEAE-1A52-826B-87B582A3C968}"/>
                </a:ext>
              </a:extLst>
            </p:cNvPr>
            <p:cNvSpPr/>
            <p:nvPr/>
          </p:nvSpPr>
          <p:spPr>
            <a:xfrm rot="10800000" flipH="1" flipV="1">
              <a:off x="2915481" y="5904984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AutoShape 5">
              <a:extLst>
                <a:ext uri="{FF2B5EF4-FFF2-40B4-BE49-F238E27FC236}">
                  <a16:creationId xmlns:a16="http://schemas.microsoft.com/office/drawing/2014/main" id="{DA658182-4D93-1F1C-2B3D-29B2F2708D12}"/>
                </a:ext>
              </a:extLst>
            </p:cNvPr>
            <p:cNvSpPr/>
            <p:nvPr/>
          </p:nvSpPr>
          <p:spPr>
            <a:xfrm rot="10800000" flipH="1" flipV="1">
              <a:off x="2915481" y="5642868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AutoShape 5">
              <a:extLst>
                <a:ext uri="{FF2B5EF4-FFF2-40B4-BE49-F238E27FC236}">
                  <a16:creationId xmlns:a16="http://schemas.microsoft.com/office/drawing/2014/main" id="{DB26313D-A6FB-FEBE-A723-366CC52C381A}"/>
                </a:ext>
              </a:extLst>
            </p:cNvPr>
            <p:cNvSpPr/>
            <p:nvPr/>
          </p:nvSpPr>
          <p:spPr>
            <a:xfrm rot="10800000" flipH="1" flipV="1">
              <a:off x="1600200" y="5904984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AutoShape 5">
              <a:extLst>
                <a:ext uri="{FF2B5EF4-FFF2-40B4-BE49-F238E27FC236}">
                  <a16:creationId xmlns:a16="http://schemas.microsoft.com/office/drawing/2014/main" id="{860F3CC2-6A39-8CC2-E06C-A5B89A76980B}"/>
                </a:ext>
              </a:extLst>
            </p:cNvPr>
            <p:cNvSpPr/>
            <p:nvPr/>
          </p:nvSpPr>
          <p:spPr>
            <a:xfrm rot="10800000" flipH="1" flipV="1">
              <a:off x="1600200" y="5642868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" name="TextBox 13">
            <a:extLst>
              <a:ext uri="{FF2B5EF4-FFF2-40B4-BE49-F238E27FC236}">
                <a16:creationId xmlns:a16="http://schemas.microsoft.com/office/drawing/2014/main" id="{AF904000-2B50-84B0-2723-43ECBF163409}"/>
              </a:ext>
            </a:extLst>
          </p:cNvPr>
          <p:cNvSpPr txBox="1"/>
          <p:nvPr/>
        </p:nvSpPr>
        <p:spPr>
          <a:xfrm>
            <a:off x="7998998" y="7111675"/>
            <a:ext cx="1616160" cy="4384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24C1F58-A1D1-384C-43E5-F5DBEAF5F493}"/>
              </a:ext>
            </a:extLst>
          </p:cNvPr>
          <p:cNvGrpSpPr/>
          <p:nvPr/>
        </p:nvGrpSpPr>
        <p:grpSpPr>
          <a:xfrm flipH="1">
            <a:off x="2253880" y="7259423"/>
            <a:ext cx="5817681" cy="269097"/>
            <a:chOff x="2127000" y="5636402"/>
            <a:chExt cx="5817681" cy="269097"/>
          </a:xfrm>
        </p:grpSpPr>
        <p:sp>
          <p:nvSpPr>
            <p:cNvPr id="24" name="AutoShape 5">
              <a:extLst>
                <a:ext uri="{FF2B5EF4-FFF2-40B4-BE49-F238E27FC236}">
                  <a16:creationId xmlns:a16="http://schemas.microsoft.com/office/drawing/2014/main" id="{0F069F30-706D-25C8-13D1-AE651C904048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AutoShape 5">
              <a:extLst>
                <a:ext uri="{FF2B5EF4-FFF2-40B4-BE49-F238E27FC236}">
                  <a16:creationId xmlns:a16="http://schemas.microsoft.com/office/drawing/2014/main" id="{23A4B2CE-ADC0-132C-ED4B-51FCC73C04A2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AutoShape 5">
              <a:extLst>
                <a:ext uri="{FF2B5EF4-FFF2-40B4-BE49-F238E27FC236}">
                  <a16:creationId xmlns:a16="http://schemas.microsoft.com/office/drawing/2014/main" id="{E6BF9F53-B54E-3B3E-B623-F16234C1D10E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AutoShape 5">
              <a:extLst>
                <a:ext uri="{FF2B5EF4-FFF2-40B4-BE49-F238E27FC236}">
                  <a16:creationId xmlns:a16="http://schemas.microsoft.com/office/drawing/2014/main" id="{4C1561B3-C156-0391-E117-4FF2A1DE7143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AutoShape 5">
              <a:extLst>
                <a:ext uri="{FF2B5EF4-FFF2-40B4-BE49-F238E27FC236}">
                  <a16:creationId xmlns:a16="http://schemas.microsoft.com/office/drawing/2014/main" id="{BB52A50D-33E6-D01E-A630-3FA91E7D802F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AutoShape 5">
              <a:extLst>
                <a:ext uri="{FF2B5EF4-FFF2-40B4-BE49-F238E27FC236}">
                  <a16:creationId xmlns:a16="http://schemas.microsoft.com/office/drawing/2014/main" id="{39DBEE65-FF0D-03AD-324C-CC937077364D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AutoShape 5">
              <a:extLst>
                <a:ext uri="{FF2B5EF4-FFF2-40B4-BE49-F238E27FC236}">
                  <a16:creationId xmlns:a16="http://schemas.microsoft.com/office/drawing/2014/main" id="{01F0BF62-EF1E-A0D9-74F9-0FDDCA42FA98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AutoShape 5">
              <a:extLst>
                <a:ext uri="{FF2B5EF4-FFF2-40B4-BE49-F238E27FC236}">
                  <a16:creationId xmlns:a16="http://schemas.microsoft.com/office/drawing/2014/main" id="{292E5EDF-82C9-D140-821A-88EDB882B35C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AutoShape 5">
              <a:extLst>
                <a:ext uri="{FF2B5EF4-FFF2-40B4-BE49-F238E27FC236}">
                  <a16:creationId xmlns:a16="http://schemas.microsoft.com/office/drawing/2014/main" id="{A99A3DD1-4A0E-796B-2DF4-5BD12697A07C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AutoShape 5">
              <a:extLst>
                <a:ext uri="{FF2B5EF4-FFF2-40B4-BE49-F238E27FC236}">
                  <a16:creationId xmlns:a16="http://schemas.microsoft.com/office/drawing/2014/main" id="{5B72C4EC-C464-5D1F-5898-293EDBECF0AD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" name="TextBox 14">
            <a:extLst>
              <a:ext uri="{FF2B5EF4-FFF2-40B4-BE49-F238E27FC236}">
                <a16:creationId xmlns:a16="http://schemas.microsoft.com/office/drawing/2014/main" id="{611EE5B7-EBAE-4842-B169-4ECF12D4C7AD}"/>
              </a:ext>
            </a:extLst>
          </p:cNvPr>
          <p:cNvSpPr txBox="1"/>
          <p:nvPr/>
        </p:nvSpPr>
        <p:spPr>
          <a:xfrm>
            <a:off x="7998998" y="6425875"/>
            <a:ext cx="1556264" cy="4384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Montserrat SemiBold" pitchFamily="2" charset="77"/>
              </a:rPr>
              <a:t>Service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C29964A-0D64-8202-F21E-9C3E4A006B70}"/>
              </a:ext>
            </a:extLst>
          </p:cNvPr>
          <p:cNvGrpSpPr/>
          <p:nvPr/>
        </p:nvGrpSpPr>
        <p:grpSpPr>
          <a:xfrm>
            <a:off x="11944764" y="8648700"/>
            <a:ext cx="4321614" cy="837737"/>
            <a:chOff x="11811000" y="8526239"/>
            <a:chExt cx="4321614" cy="837737"/>
          </a:xfrm>
        </p:grpSpPr>
        <p:sp>
          <p:nvSpPr>
            <p:cNvPr id="75" name="Freeform 3">
              <a:extLst>
                <a:ext uri="{FF2B5EF4-FFF2-40B4-BE49-F238E27FC236}">
                  <a16:creationId xmlns:a16="http://schemas.microsoft.com/office/drawing/2014/main" id="{52FC46A4-8BEB-465A-4070-7C4DB90C1591}"/>
                </a:ext>
              </a:extLst>
            </p:cNvPr>
            <p:cNvSpPr/>
            <p:nvPr/>
          </p:nvSpPr>
          <p:spPr>
            <a:xfrm>
              <a:off x="11811000" y="8526239"/>
              <a:ext cx="4321614" cy="837737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24B1285-ED06-D316-2A9C-8E3974B91980}"/>
                </a:ext>
              </a:extLst>
            </p:cNvPr>
            <p:cNvSpPr txBox="1"/>
            <p:nvPr/>
          </p:nvSpPr>
          <p:spPr>
            <a:xfrm>
              <a:off x="11919803" y="8683497"/>
              <a:ext cx="41040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Queueing Dynamics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C852C88-0F24-A72B-5997-40C3C2688FCC}"/>
                  </a:ext>
                </a:extLst>
              </p:cNvPr>
              <p:cNvSpPr txBox="1"/>
              <p:nvPr/>
            </p:nvSpPr>
            <p:spPr>
              <a:xfrm>
                <a:off x="1155575" y="7950053"/>
                <a:ext cx="742118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C852C88-0F24-A72B-5997-40C3C2688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5575" y="7950053"/>
                <a:ext cx="742118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" name="TextBox 38">
            <a:extLst>
              <a:ext uri="{FF2B5EF4-FFF2-40B4-BE49-F238E27FC236}">
                <a16:creationId xmlns:a16="http://schemas.microsoft.com/office/drawing/2014/main" id="{ED8E8D98-E5A2-855C-B662-D68470FC87C9}"/>
              </a:ext>
            </a:extLst>
          </p:cNvPr>
          <p:cNvSpPr txBox="1"/>
          <p:nvPr/>
        </p:nvSpPr>
        <p:spPr>
          <a:xfrm>
            <a:off x="1006871" y="759049"/>
            <a:ext cx="12348262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000"/>
              </a:lnSpc>
              <a:spcBef>
                <a:spcPct val="0"/>
              </a:spcBef>
            </a:pPr>
            <a:r>
              <a:rPr lang="en-US" sz="5000" spc="500" dirty="0">
                <a:solidFill>
                  <a:srgbClr val="2B2C30"/>
                </a:solidFill>
                <a:latin typeface="Glacial Indifference Bold"/>
              </a:rPr>
              <a:t>STEP 1: TRANSFORM EQUATION</a:t>
            </a:r>
            <a:endParaRPr lang="en-US" sz="5000" spc="500" dirty="0">
              <a:solidFill>
                <a:srgbClr val="FF914D"/>
              </a:solidFill>
              <a:latin typeface="Glacial Indifference Bold"/>
            </a:endParaRPr>
          </a:p>
        </p:txBody>
      </p:sp>
      <p:sp>
        <p:nvSpPr>
          <p:cNvPr id="63" name="AutoShape 18">
            <a:extLst>
              <a:ext uri="{FF2B5EF4-FFF2-40B4-BE49-F238E27FC236}">
                <a16:creationId xmlns:a16="http://schemas.microsoft.com/office/drawing/2014/main" id="{71CE246D-5275-9D60-5CFC-833F77FBA470}"/>
              </a:ext>
            </a:extLst>
          </p:cNvPr>
          <p:cNvSpPr/>
          <p:nvPr/>
        </p:nvSpPr>
        <p:spPr>
          <a:xfrm rot="5400000">
            <a:off x="9735218" y="7292674"/>
            <a:ext cx="0" cy="3579494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C360D678-9E19-279F-53E0-023EEECFAC44}"/>
                  </a:ext>
                </a:extLst>
              </p:cNvPr>
              <p:cNvSpPr txBox="1"/>
              <p:nvPr/>
            </p:nvSpPr>
            <p:spPr>
              <a:xfrm>
                <a:off x="9239951" y="9189905"/>
                <a:ext cx="23117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C360D678-9E19-279F-53E0-023EEECFAC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9951" y="9189905"/>
                <a:ext cx="2311787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3" name="Group 172">
            <a:extLst>
              <a:ext uri="{FF2B5EF4-FFF2-40B4-BE49-F238E27FC236}">
                <a16:creationId xmlns:a16="http://schemas.microsoft.com/office/drawing/2014/main" id="{978C261E-8728-7962-5480-39A83CEB7CE0}"/>
              </a:ext>
            </a:extLst>
          </p:cNvPr>
          <p:cNvGrpSpPr/>
          <p:nvPr/>
        </p:nvGrpSpPr>
        <p:grpSpPr>
          <a:xfrm>
            <a:off x="12044946" y="6379808"/>
            <a:ext cx="4392889" cy="2035967"/>
            <a:chOff x="13102575" y="6092107"/>
            <a:chExt cx="4392889" cy="2035967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DFFD03D6-9B7B-E2A2-11EA-4B887B94CFAF}"/>
                </a:ext>
              </a:extLst>
            </p:cNvPr>
            <p:cNvSpPr/>
            <p:nvPr/>
          </p:nvSpPr>
          <p:spPr>
            <a:xfrm>
              <a:off x="14305341" y="6092107"/>
              <a:ext cx="1270594" cy="48629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0763F5B-9491-92CD-5136-977A67664CAD}"/>
                </a:ext>
              </a:extLst>
            </p:cNvPr>
            <p:cNvGrpSpPr/>
            <p:nvPr/>
          </p:nvGrpSpPr>
          <p:grpSpPr>
            <a:xfrm>
              <a:off x="14412762" y="6161046"/>
              <a:ext cx="1115468" cy="328716"/>
              <a:chOff x="3400425" y="2328863"/>
              <a:chExt cx="1793882" cy="528637"/>
            </a:xfrm>
          </p:grpSpPr>
          <p:sp>
            <p:nvSpPr>
              <p:cNvPr id="128" name="Oval 127">
                <a:extLst>
                  <a:ext uri="{FF2B5EF4-FFF2-40B4-BE49-F238E27FC236}">
                    <a16:creationId xmlns:a16="http://schemas.microsoft.com/office/drawing/2014/main" id="{06205E2B-7C6C-840D-8740-779B6F0F8A8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80F675BB-293C-F59F-2A69-35A4A38CC6D6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AD086B52-5AD5-18C5-68A0-104EE6FDB28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EB388C0E-A8D2-A0A2-F9E3-F8176D42E121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Rounded Rectangle 90">
              <a:extLst>
                <a:ext uri="{FF2B5EF4-FFF2-40B4-BE49-F238E27FC236}">
                  <a16:creationId xmlns:a16="http://schemas.microsoft.com/office/drawing/2014/main" id="{A1608082-C0B5-F6D9-62C8-F05509EE97F9}"/>
                </a:ext>
              </a:extLst>
            </p:cNvPr>
            <p:cNvSpPr/>
            <p:nvPr/>
          </p:nvSpPr>
          <p:spPr>
            <a:xfrm>
              <a:off x="15052804" y="6201923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92" name="Rounded Rectangle 91">
              <a:extLst>
                <a:ext uri="{FF2B5EF4-FFF2-40B4-BE49-F238E27FC236}">
                  <a16:creationId xmlns:a16="http://schemas.microsoft.com/office/drawing/2014/main" id="{10679928-2B29-EBA0-7C88-CB3205FF2D05}"/>
                </a:ext>
              </a:extLst>
            </p:cNvPr>
            <p:cNvSpPr/>
            <p:nvPr/>
          </p:nvSpPr>
          <p:spPr>
            <a:xfrm flipH="1">
              <a:off x="14939719" y="6201923"/>
              <a:ext cx="73028" cy="246161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B9873BA-9816-ACEF-DB80-1120FAB354FE}"/>
                </a:ext>
              </a:extLst>
            </p:cNvPr>
            <p:cNvGrpSpPr/>
            <p:nvPr/>
          </p:nvGrpSpPr>
          <p:grpSpPr>
            <a:xfrm>
              <a:off x="14412762" y="6697957"/>
              <a:ext cx="1115468" cy="328716"/>
              <a:chOff x="3400425" y="2328863"/>
              <a:chExt cx="1793882" cy="528637"/>
            </a:xfrm>
          </p:grpSpPr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45203110-EAC0-306D-0A14-B352B4C6F7E0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6BE60023-BBC4-2E43-F655-52258EE257B6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5C0E39D-B072-0C69-7E60-B73F2BEE91D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F5400E0C-0E11-CADC-CBBB-BEB1C0237CC4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Rounded Rectangle 95">
              <a:extLst>
                <a:ext uri="{FF2B5EF4-FFF2-40B4-BE49-F238E27FC236}">
                  <a16:creationId xmlns:a16="http://schemas.microsoft.com/office/drawing/2014/main" id="{02A757B2-61AC-DD66-CA11-7E8AD378A229}"/>
                </a:ext>
              </a:extLst>
            </p:cNvPr>
            <p:cNvSpPr/>
            <p:nvPr/>
          </p:nvSpPr>
          <p:spPr>
            <a:xfrm>
              <a:off x="15054209" y="6740154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97" name="Rounded Rectangle 96">
              <a:extLst>
                <a:ext uri="{FF2B5EF4-FFF2-40B4-BE49-F238E27FC236}">
                  <a16:creationId xmlns:a16="http://schemas.microsoft.com/office/drawing/2014/main" id="{B3DCB492-98C5-34F9-6DF6-039C02B32822}"/>
                </a:ext>
              </a:extLst>
            </p:cNvPr>
            <p:cNvSpPr/>
            <p:nvPr/>
          </p:nvSpPr>
          <p:spPr>
            <a:xfrm>
              <a:off x="14942044" y="6740154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E0205029-BB6A-7D9C-3DDE-A5FB386E1E9E}"/>
                </a:ext>
              </a:extLst>
            </p:cNvPr>
            <p:cNvGrpSpPr/>
            <p:nvPr/>
          </p:nvGrpSpPr>
          <p:grpSpPr>
            <a:xfrm>
              <a:off x="14452775" y="7609481"/>
              <a:ext cx="1115468" cy="328716"/>
              <a:chOff x="3400425" y="2328863"/>
              <a:chExt cx="1793882" cy="528637"/>
            </a:xfrm>
          </p:grpSpPr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4E9A271A-ACD7-8B69-A88E-AF6DE40052E4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651F7FD4-7700-E4BC-BB6E-56A25C96BD12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29BB5159-082F-82FE-D847-61E024AA7B0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4A0B4E48-F7E8-D597-6A64-5BEACC195CB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Rounded Rectangle 98">
              <a:extLst>
                <a:ext uri="{FF2B5EF4-FFF2-40B4-BE49-F238E27FC236}">
                  <a16:creationId xmlns:a16="http://schemas.microsoft.com/office/drawing/2014/main" id="{BAB75ABA-87A8-9634-E131-958B200A20D2}"/>
                </a:ext>
              </a:extLst>
            </p:cNvPr>
            <p:cNvSpPr/>
            <p:nvPr/>
          </p:nvSpPr>
          <p:spPr>
            <a:xfrm>
              <a:off x="15093325" y="7652186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0" name="Rounded Rectangle 99">
              <a:extLst>
                <a:ext uri="{FF2B5EF4-FFF2-40B4-BE49-F238E27FC236}">
                  <a16:creationId xmlns:a16="http://schemas.microsoft.com/office/drawing/2014/main" id="{4102A924-6F8E-7768-2CA0-1FF101625144}"/>
                </a:ext>
              </a:extLst>
            </p:cNvPr>
            <p:cNvSpPr/>
            <p:nvPr/>
          </p:nvSpPr>
          <p:spPr>
            <a:xfrm>
              <a:off x="14981160" y="7652186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B28F7AC8-3DFF-80E4-B56A-9B592CC62E4B}"/>
                </a:ext>
              </a:extLst>
            </p:cNvPr>
            <p:cNvSpPr/>
            <p:nvPr/>
          </p:nvSpPr>
          <p:spPr>
            <a:xfrm>
              <a:off x="14875731" y="7652186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A5E998CE-49C2-9ACC-88A3-C4C12155744C}"/>
                </a:ext>
              </a:extLst>
            </p:cNvPr>
            <p:cNvSpPr/>
            <p:nvPr/>
          </p:nvSpPr>
          <p:spPr>
            <a:xfrm>
              <a:off x="14836007" y="7131542"/>
              <a:ext cx="79446" cy="794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3CD38A39-1E0C-D32D-746B-CCB089DF99A0}"/>
                </a:ext>
              </a:extLst>
            </p:cNvPr>
            <p:cNvSpPr/>
            <p:nvPr/>
          </p:nvSpPr>
          <p:spPr>
            <a:xfrm>
              <a:off x="14836007" y="7277072"/>
              <a:ext cx="79446" cy="794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AECE2CB2-BF9E-DA94-3A5B-AA1043DAA596}"/>
                </a:ext>
              </a:extLst>
            </p:cNvPr>
            <p:cNvSpPr/>
            <p:nvPr/>
          </p:nvSpPr>
          <p:spPr>
            <a:xfrm>
              <a:off x="14836007" y="7415264"/>
              <a:ext cx="79446" cy="794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AutoShape 13">
              <a:extLst>
                <a:ext uri="{FF2B5EF4-FFF2-40B4-BE49-F238E27FC236}">
                  <a16:creationId xmlns:a16="http://schemas.microsoft.com/office/drawing/2014/main" id="{E4A42CB1-97C0-7710-69B4-9582E9E5F966}"/>
                </a:ext>
              </a:extLst>
            </p:cNvPr>
            <p:cNvSpPr/>
            <p:nvPr/>
          </p:nvSpPr>
          <p:spPr>
            <a:xfrm flipV="1">
              <a:off x="13102575" y="7190336"/>
              <a:ext cx="707113" cy="0"/>
            </a:xfrm>
            <a:prstGeom prst="line">
              <a:avLst/>
            </a:prstGeom>
            <a:ln w="1905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id="{41AE60CA-DCB1-9181-073B-8C90CDD45B1C}"/>
                    </a:ext>
                  </a:extLst>
                </p:cNvPr>
                <p:cNvSpPr txBox="1"/>
                <p:nvPr/>
              </p:nvSpPr>
              <p:spPr>
                <a:xfrm>
                  <a:off x="13168744" y="7194080"/>
                  <a:ext cx="57477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id="{41AE60CA-DCB1-9181-073B-8C90CDD45B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68744" y="7194080"/>
                  <a:ext cx="574773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1" name="AutoShape 13">
              <a:extLst>
                <a:ext uri="{FF2B5EF4-FFF2-40B4-BE49-F238E27FC236}">
                  <a16:creationId xmlns:a16="http://schemas.microsoft.com/office/drawing/2014/main" id="{1967C216-912D-3C03-2B2B-A9B5EFDE1EF9}"/>
                </a:ext>
              </a:extLst>
            </p:cNvPr>
            <p:cNvSpPr/>
            <p:nvPr/>
          </p:nvSpPr>
          <p:spPr>
            <a:xfrm flipV="1">
              <a:off x="15616285" y="6330967"/>
              <a:ext cx="707113" cy="0"/>
            </a:xfrm>
            <a:prstGeom prst="line">
              <a:avLst/>
            </a:prstGeom>
            <a:ln w="1905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TextBox 111">
                  <a:extLst>
                    <a:ext uri="{FF2B5EF4-FFF2-40B4-BE49-F238E27FC236}">
                      <a16:creationId xmlns:a16="http://schemas.microsoft.com/office/drawing/2014/main" id="{3FCA9351-72C9-52C2-EC97-C5802E127034}"/>
                    </a:ext>
                  </a:extLst>
                </p:cNvPr>
                <p:cNvSpPr txBox="1"/>
                <p:nvPr/>
              </p:nvSpPr>
              <p:spPr>
                <a:xfrm>
                  <a:off x="16211050" y="6258448"/>
                  <a:ext cx="42351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2" name="TextBox 111">
                  <a:extLst>
                    <a:ext uri="{FF2B5EF4-FFF2-40B4-BE49-F238E27FC236}">
                      <a16:creationId xmlns:a16="http://schemas.microsoft.com/office/drawing/2014/main" id="{3FCA9351-72C9-52C2-EC97-C5802E1270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11050" y="6258448"/>
                  <a:ext cx="423514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3" name="AutoShape 13">
              <a:extLst>
                <a:ext uri="{FF2B5EF4-FFF2-40B4-BE49-F238E27FC236}">
                  <a16:creationId xmlns:a16="http://schemas.microsoft.com/office/drawing/2014/main" id="{2CF3B700-265A-1EBD-9CAB-988C61EDABC7}"/>
                </a:ext>
              </a:extLst>
            </p:cNvPr>
            <p:cNvSpPr/>
            <p:nvPr/>
          </p:nvSpPr>
          <p:spPr>
            <a:xfrm flipV="1">
              <a:off x="15622828" y="6856819"/>
              <a:ext cx="707113" cy="0"/>
            </a:xfrm>
            <a:prstGeom prst="line">
              <a:avLst/>
            </a:prstGeom>
            <a:ln w="1905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22A860CA-54FF-B52B-EA07-0F1E54C5DB2E}"/>
                    </a:ext>
                  </a:extLst>
                </p:cNvPr>
                <p:cNvSpPr txBox="1"/>
                <p:nvPr/>
              </p:nvSpPr>
              <p:spPr>
                <a:xfrm>
                  <a:off x="16217594" y="6784300"/>
                  <a:ext cx="42351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22A860CA-54FF-B52B-EA07-0F1E54C5DB2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17594" y="6784300"/>
                  <a:ext cx="423514" cy="4616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5" name="AutoShape 13">
              <a:extLst>
                <a:ext uri="{FF2B5EF4-FFF2-40B4-BE49-F238E27FC236}">
                  <a16:creationId xmlns:a16="http://schemas.microsoft.com/office/drawing/2014/main" id="{725DA6C2-5E8D-6803-E435-848D7FA7DC75}"/>
                </a:ext>
              </a:extLst>
            </p:cNvPr>
            <p:cNvSpPr/>
            <p:nvPr/>
          </p:nvSpPr>
          <p:spPr>
            <a:xfrm flipV="1">
              <a:off x="15638964" y="7738544"/>
              <a:ext cx="707113" cy="0"/>
            </a:xfrm>
            <a:prstGeom prst="line">
              <a:avLst/>
            </a:prstGeom>
            <a:ln w="1905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740B0CF7-CDB4-E04B-987A-E17DEB120DE8}"/>
                    </a:ext>
                  </a:extLst>
                </p:cNvPr>
                <p:cNvSpPr txBox="1"/>
                <p:nvPr/>
              </p:nvSpPr>
              <p:spPr>
                <a:xfrm>
                  <a:off x="16233729" y="7666026"/>
                  <a:ext cx="42351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740B0CF7-CDB4-E04B-987A-E17DEB120DE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33729" y="7666026"/>
                  <a:ext cx="423514" cy="4616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EE3728E9-D3DA-FEA5-5E67-AEE0CBABBCC6}"/>
                    </a:ext>
                  </a:extLst>
                </p:cNvPr>
                <p:cNvSpPr txBox="1"/>
                <p:nvPr/>
              </p:nvSpPr>
              <p:spPr>
                <a:xfrm>
                  <a:off x="17336951" y="6489762"/>
                  <a:ext cx="158513" cy="23176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EE3728E9-D3DA-FEA5-5E67-AEE0CBABBC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336951" y="6489762"/>
                  <a:ext cx="158513" cy="231768"/>
                </a:xfrm>
                <a:prstGeom prst="rect">
                  <a:avLst/>
                </a:prstGeom>
                <a:blipFill>
                  <a:blip r:embed="rId8"/>
                  <a:stretch>
                    <a:fillRect l="-50000" r="-71429" b="-7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8" name="Right Brace 117">
              <a:extLst>
                <a:ext uri="{FF2B5EF4-FFF2-40B4-BE49-F238E27FC236}">
                  <a16:creationId xmlns:a16="http://schemas.microsoft.com/office/drawing/2014/main" id="{4563940D-9762-01B8-B5CA-986B1E758AFA}"/>
                </a:ext>
              </a:extLst>
            </p:cNvPr>
            <p:cNvSpPr/>
            <p:nvPr/>
          </p:nvSpPr>
          <p:spPr>
            <a:xfrm>
              <a:off x="16674031" y="6177383"/>
              <a:ext cx="254530" cy="1950691"/>
            </a:xfrm>
            <a:prstGeom prst="rightBrace">
              <a:avLst>
                <a:gd name="adj1" fmla="val 8333"/>
                <a:gd name="adj2" fmla="val 50247"/>
              </a:avLst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F0B5602A-52DA-4E48-2238-67836F54A391}"/>
                  </a:ext>
                </a:extLst>
              </p:cNvPr>
              <p:cNvSpPr txBox="1"/>
              <p:nvPr/>
            </p:nvSpPr>
            <p:spPr>
              <a:xfrm>
                <a:off x="7620000" y="7882334"/>
                <a:ext cx="2073395" cy="9885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24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F0B5602A-52DA-4E48-2238-67836F54A3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0" y="7882334"/>
                <a:ext cx="2073395" cy="988540"/>
              </a:xfrm>
              <a:prstGeom prst="rect">
                <a:avLst/>
              </a:prstGeom>
              <a:blipFill>
                <a:blip r:embed="rId9"/>
                <a:stretch>
                  <a:fillRect l="-10366" t="-130380" r="-3049" b="-1797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5" name="Group 144">
            <a:extLst>
              <a:ext uri="{FF2B5EF4-FFF2-40B4-BE49-F238E27FC236}">
                <a16:creationId xmlns:a16="http://schemas.microsoft.com/office/drawing/2014/main" id="{D92E57C5-0F8D-162B-FA2D-9D776A302E24}"/>
              </a:ext>
            </a:extLst>
          </p:cNvPr>
          <p:cNvGrpSpPr/>
          <p:nvPr/>
        </p:nvGrpSpPr>
        <p:grpSpPr>
          <a:xfrm>
            <a:off x="3357168" y="8675446"/>
            <a:ext cx="3155435" cy="837737"/>
            <a:chOff x="11811000" y="8526239"/>
            <a:chExt cx="3155435" cy="837737"/>
          </a:xfrm>
        </p:grpSpPr>
        <p:sp>
          <p:nvSpPr>
            <p:cNvPr id="146" name="Freeform 3">
              <a:extLst>
                <a:ext uri="{FF2B5EF4-FFF2-40B4-BE49-F238E27FC236}">
                  <a16:creationId xmlns:a16="http://schemas.microsoft.com/office/drawing/2014/main" id="{FD38D1CD-A569-45A8-250D-F810F54E77EA}"/>
                </a:ext>
              </a:extLst>
            </p:cNvPr>
            <p:cNvSpPr/>
            <p:nvPr/>
          </p:nvSpPr>
          <p:spPr>
            <a:xfrm>
              <a:off x="11811000" y="8526239"/>
              <a:ext cx="3155435" cy="837737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648A67DB-134B-49AB-A550-6502E59E79EE}"/>
                </a:ext>
              </a:extLst>
            </p:cNvPr>
            <p:cNvSpPr txBox="1"/>
            <p:nvPr/>
          </p:nvSpPr>
          <p:spPr>
            <a:xfrm>
              <a:off x="11981235" y="8683497"/>
              <a:ext cx="10005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SSC: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861E9C1D-6768-A802-1CC5-99820FD8F5A5}"/>
                  </a:ext>
                </a:extLst>
              </p:cNvPr>
              <p:cNvSpPr txBox="1"/>
              <p:nvPr/>
            </p:nvSpPr>
            <p:spPr>
              <a:xfrm>
                <a:off x="3790909" y="8701081"/>
                <a:ext cx="3155443" cy="6243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861E9C1D-6768-A802-1CC5-99820FD8F5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0909" y="8701081"/>
                <a:ext cx="3155443" cy="624338"/>
              </a:xfrm>
              <a:prstGeom prst="rect">
                <a:avLst/>
              </a:prstGeom>
              <a:blipFill>
                <a:blip r:embed="rId10"/>
                <a:stretch>
                  <a:fillRect b="-137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" name="AutoShape 18">
            <a:extLst>
              <a:ext uri="{FF2B5EF4-FFF2-40B4-BE49-F238E27FC236}">
                <a16:creationId xmlns:a16="http://schemas.microsoft.com/office/drawing/2014/main" id="{F6A91014-7929-8D9C-2358-437B43B26C48}"/>
              </a:ext>
            </a:extLst>
          </p:cNvPr>
          <p:cNvSpPr/>
          <p:nvPr/>
        </p:nvSpPr>
        <p:spPr>
          <a:xfrm flipV="1">
            <a:off x="4527998" y="8085011"/>
            <a:ext cx="0" cy="433176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06C01F6-787B-FFBE-5A1E-DB229E733183}"/>
              </a:ext>
            </a:extLst>
          </p:cNvPr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A1933DE-936F-82BE-6AB8-0B60C03525BF}"/>
                  </a:ext>
                </a:extLst>
              </p:cNvPr>
              <p:cNvSpPr txBox="1"/>
              <p:nvPr/>
            </p:nvSpPr>
            <p:spPr>
              <a:xfrm>
                <a:off x="1369109" y="2175418"/>
                <a:ext cx="10518091" cy="14754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sup>
                          </m:sSup>
                        </m:e>
                      </m:d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</m:fName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 </m:t>
                          </m:r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𝜖𝜃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b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e>
                                <m:sub>
                                  <m: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{</m:t>
                                  </m:r>
                                  <m:sSub>
                                    <m:sSubPr>
                                      <m:ctrlPr>
                                        <a:rPr lang="en-US" sz="3600" i="1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q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  <m: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=0}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A1933DE-936F-82BE-6AB8-0B60C0352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9109" y="2175418"/>
                <a:ext cx="10518091" cy="1475404"/>
              </a:xfrm>
              <a:prstGeom prst="rect">
                <a:avLst/>
              </a:prstGeom>
              <a:blipFill>
                <a:blip r:embed="rId11"/>
                <a:stretch>
                  <a:fillRect t="-126496" b="-1871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F657417-E6BC-9EAC-2CB5-3DD9F49D5842}"/>
                  </a:ext>
                </a:extLst>
              </p:cNvPr>
              <p:cNvSpPr txBox="1"/>
              <p:nvPr/>
            </p:nvSpPr>
            <p:spPr>
              <a:xfrm>
                <a:off x="14848339" y="1921149"/>
                <a:ext cx="26184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28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F657417-E6BC-9EAC-2CB5-3DD9F49D5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8339" y="1921149"/>
                <a:ext cx="2618473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8770631-74F6-F84C-9B80-7CBDA6A4BE37}"/>
                  </a:ext>
                </a:extLst>
              </p:cNvPr>
              <p:cNvSpPr txBox="1"/>
              <p:nvPr/>
            </p:nvSpPr>
            <p:spPr>
              <a:xfrm>
                <a:off x="1980382" y="3990064"/>
                <a:ext cx="16100180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3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Total</m:t>
                          </m:r>
                          <m:r>
                            <a:rPr lang="en-US" sz="3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3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Idle</m:t>
                          </m:r>
                        </m:e>
                      </m:d>
                      <m:r>
                        <a:rPr lang="en-US" sz="36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Lower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order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term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8770631-74F6-F84C-9B80-7CBDA6A4BE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0382" y="3990064"/>
                <a:ext cx="16100180" cy="553998"/>
              </a:xfrm>
              <a:prstGeom prst="rect">
                <a:avLst/>
              </a:prstGeom>
              <a:blipFill>
                <a:blip r:embed="rId13"/>
                <a:stretch>
                  <a:fillRect t="-6818" b="-38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69D826E-CABA-FAE3-97CF-9A82D4964EB2}"/>
                  </a:ext>
                </a:extLst>
              </p:cNvPr>
              <p:cNvSpPr txBox="1"/>
              <p:nvPr/>
            </p:nvSpPr>
            <p:spPr>
              <a:xfrm>
                <a:off x="4502673" y="5121015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𝜖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4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r>
                        <a:rPr lang="en-US" sz="40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69D826E-CABA-FAE3-97CF-9A82D4964E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2673" y="5121015"/>
                <a:ext cx="9144000" cy="707886"/>
              </a:xfrm>
              <a:prstGeom prst="rect">
                <a:avLst/>
              </a:prstGeom>
              <a:blipFill>
                <a:blip r:embed="rId14"/>
                <a:stretch>
                  <a:fillRect b="-26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8DBC27B-7D98-135A-AB02-385C91B5474F}"/>
                  </a:ext>
                </a:extLst>
              </p:cNvPr>
              <p:cNvSpPr txBox="1"/>
              <p:nvPr/>
            </p:nvSpPr>
            <p:spPr>
              <a:xfrm>
                <a:off x="12697411" y="5179823"/>
                <a:ext cx="492510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sup>
                    </m:sSup>
                    <m:func>
                      <m:funcPr>
                        <m:ctrlP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func>
                  </m:oMath>
                </a14:m>
                <a:r>
                  <a:rPr lang="en-US" sz="3200" dirty="0">
                    <a:solidFill>
                      <a:srgbClr val="FF0000"/>
                    </a:solidFill>
                  </a:rPr>
                  <a:t> </a:t>
                </a:r>
                <a:r>
                  <a:rPr lang="en-US" sz="3200" dirty="0"/>
                  <a:t>is small enough,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8DBC27B-7D98-135A-AB02-385C91B547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7411" y="5179823"/>
                <a:ext cx="4925107" cy="584775"/>
              </a:xfrm>
              <a:prstGeom prst="rect">
                <a:avLst/>
              </a:prstGeom>
              <a:blipFill>
                <a:blip r:embed="rId15"/>
                <a:stretch>
                  <a:fillRect l="-2314" t="-14894" b="-29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64C7462-4E8B-1BD0-0AFD-72264BA226D3}"/>
                  </a:ext>
                </a:extLst>
              </p:cNvPr>
              <p:cNvSpPr txBox="1"/>
              <p:nvPr/>
            </p:nvSpPr>
            <p:spPr>
              <a:xfrm>
                <a:off x="13718058" y="2607452"/>
                <a:ext cx="4477098" cy="6714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</m:fName>
                        <m:e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]=0  </m:t>
                          </m:r>
                        </m:e>
                      </m:func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64C7462-4E8B-1BD0-0AFD-72264BA226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8058" y="2607452"/>
                <a:ext cx="4477098" cy="671402"/>
              </a:xfrm>
              <a:prstGeom prst="rect">
                <a:avLst/>
              </a:prstGeom>
              <a:blipFill>
                <a:blip r:embed="rId16"/>
                <a:stretch>
                  <a:fillRect b="-24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" name="Group 43">
            <a:extLst>
              <a:ext uri="{FF2B5EF4-FFF2-40B4-BE49-F238E27FC236}">
                <a16:creationId xmlns:a16="http://schemas.microsoft.com/office/drawing/2014/main" id="{CBEE1841-87A8-14BD-F9EC-0AAC1506DE0F}"/>
              </a:ext>
            </a:extLst>
          </p:cNvPr>
          <p:cNvGrpSpPr/>
          <p:nvPr/>
        </p:nvGrpSpPr>
        <p:grpSpPr>
          <a:xfrm>
            <a:off x="14541752" y="3636653"/>
            <a:ext cx="2119353" cy="1539964"/>
            <a:chOff x="7018476" y="3719023"/>
            <a:chExt cx="1187460" cy="862832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1E719DE-8B74-DCD7-9430-70717FBDDF5E}"/>
                </a:ext>
              </a:extLst>
            </p:cNvPr>
            <p:cNvGrpSpPr/>
            <p:nvPr/>
          </p:nvGrpSpPr>
          <p:grpSpPr>
            <a:xfrm>
              <a:off x="7062760" y="3719023"/>
              <a:ext cx="1143176" cy="646255"/>
              <a:chOff x="874643" y="1258957"/>
              <a:chExt cx="8825948" cy="4989445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9FA7CC4D-D4D2-9B13-BD35-9036C3077D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643" y="6096001"/>
                <a:ext cx="882594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3237DC6B-31D6-CAA3-CD1F-43C26E7740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7043" y="1258957"/>
                <a:ext cx="0" cy="4989444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B81D240-1DC8-C903-C660-73AE097668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4645" y="1338470"/>
                <a:ext cx="5035825" cy="4909932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BA17535-5BDB-D821-9488-59F3E7E0375D}"/>
                </a:ext>
              </a:extLst>
            </p:cNvPr>
            <p:cNvSpPr/>
            <p:nvPr/>
          </p:nvSpPr>
          <p:spPr>
            <a:xfrm>
              <a:off x="7042703" y="4266501"/>
              <a:ext cx="106018" cy="1060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89D65F83-DD70-8A32-F11C-B3F5604AB897}"/>
                    </a:ext>
                  </a:extLst>
                </p:cNvPr>
                <p:cNvSpPr txBox="1"/>
                <p:nvPr/>
              </p:nvSpPr>
              <p:spPr>
                <a:xfrm>
                  <a:off x="7018476" y="4374921"/>
                  <a:ext cx="836923" cy="2069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oMath>
                    </m:oMathPara>
                  </a14:m>
                  <a:endParaRPr lang="en-US" b="1" dirty="0"/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89D65F83-DD70-8A32-F11C-B3F5604AB8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8476" y="4374921"/>
                  <a:ext cx="836923" cy="206934"/>
                </a:xfrm>
                <a:prstGeom prst="rect">
                  <a:avLst/>
                </a:prstGeom>
                <a:blipFill>
                  <a:blip r:embed="rId17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8759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9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diagram of a system&#10;&#10;Description automatically generated">
            <a:extLst>
              <a:ext uri="{FF2B5EF4-FFF2-40B4-BE49-F238E27FC236}">
                <a16:creationId xmlns:a16="http://schemas.microsoft.com/office/drawing/2014/main" id="{20014AD1-9403-5CDF-E3D0-965C2A8C6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280609"/>
            <a:ext cx="9296400" cy="6220964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13"/>
          <p:cNvGrpSpPr/>
          <p:nvPr/>
        </p:nvGrpSpPr>
        <p:grpSpPr>
          <a:xfrm>
            <a:off x="6023013" y="2187703"/>
            <a:ext cx="2892387" cy="890308"/>
            <a:chOff x="-1" y="-57149"/>
            <a:chExt cx="3856516" cy="1187076"/>
          </a:xfrm>
        </p:grpSpPr>
        <p:sp>
          <p:nvSpPr>
            <p:cNvPr id="14" name="Freeform 14"/>
            <p:cNvSpPr/>
            <p:nvPr/>
          </p:nvSpPr>
          <p:spPr>
            <a:xfrm>
              <a:off x="604357" y="678563"/>
              <a:ext cx="1245577" cy="381000"/>
            </a:xfrm>
            <a:custGeom>
              <a:avLst/>
              <a:gdLst/>
              <a:ahLst/>
              <a:cxnLst/>
              <a:rect l="l" t="t" r="r" b="b"/>
              <a:pathLst>
                <a:path w="1245577" h="381000">
                  <a:moveTo>
                    <a:pt x="0" y="0"/>
                  </a:moveTo>
                  <a:lnTo>
                    <a:pt x="1245577" y="0"/>
                  </a:lnTo>
                  <a:lnTo>
                    <a:pt x="1245577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-1" y="-57149"/>
              <a:ext cx="3856516" cy="118707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600" dirty="0">
                  <a:solidFill>
                    <a:srgbClr val="000000"/>
                  </a:solidFill>
                  <a:latin typeface="Montserrat Medium" pitchFamily="2" charset="77"/>
                </a:rPr>
                <a:t>Regime changes at</a:t>
              </a:r>
            </a:p>
          </p:txBody>
        </p:sp>
      </p:grpSp>
      <p:sp>
        <p:nvSpPr>
          <p:cNvPr id="7" name="TextBox 38">
            <a:extLst>
              <a:ext uri="{FF2B5EF4-FFF2-40B4-BE49-F238E27FC236}">
                <a16:creationId xmlns:a16="http://schemas.microsoft.com/office/drawing/2014/main" id="{2415CB34-6B6C-BCC8-7B38-4AC8DC6577F4}"/>
              </a:ext>
            </a:extLst>
          </p:cNvPr>
          <p:cNvSpPr txBox="1"/>
          <p:nvPr/>
        </p:nvSpPr>
        <p:spPr>
          <a:xfrm>
            <a:off x="4800601" y="759050"/>
            <a:ext cx="101945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solidFill>
                  <a:srgbClr val="2B2C30"/>
                </a:solidFill>
                <a:latin typeface="Glacial Indifference Bold"/>
              </a:rPr>
              <a:t>STATE SPACE COLLAPSE</a:t>
            </a:r>
            <a:endParaRPr lang="en-US" sz="5000" spc="500" dirty="0">
              <a:solidFill>
                <a:srgbClr val="C00000"/>
              </a:solidFill>
              <a:latin typeface="Glacial Indifference Bold"/>
            </a:endParaRP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959182AB-267E-1040-F3FD-BCE0B9647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EFB808C-D211-7928-D659-66187357F45C}"/>
                  </a:ext>
                </a:extLst>
              </p:cNvPr>
              <p:cNvSpPr txBox="1"/>
              <p:nvPr/>
            </p:nvSpPr>
            <p:spPr>
              <a:xfrm>
                <a:off x="10629900" y="3862773"/>
                <a:ext cx="224790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sup>
                    </m:sSup>
                    <m:func>
                      <m:funcPr>
                        <m:ctrlPr>
                          <a:rPr lang="en-US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3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</m:func>
                  </m:oMath>
                </a14:m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EFB808C-D211-7928-D659-66187357F4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9900" y="3862773"/>
                <a:ext cx="2247900" cy="584775"/>
              </a:xfrm>
              <a:prstGeom prst="rect">
                <a:avLst/>
              </a:prstGeom>
              <a:blipFill>
                <a:blip r:embed="rId4"/>
                <a:stretch>
                  <a:fillRect l="-562" r="-21348" b="-191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9329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10152" y="1629801"/>
            <a:ext cx="3332231" cy="4442975"/>
          </a:xfrm>
          <a:custGeom>
            <a:avLst/>
            <a:gdLst/>
            <a:ahLst/>
            <a:cxnLst/>
            <a:rect l="l" t="t" r="r" b="b"/>
            <a:pathLst>
              <a:path w="3332231" h="4442975">
                <a:moveTo>
                  <a:pt x="0" y="0"/>
                </a:moveTo>
                <a:lnTo>
                  <a:pt x="3332232" y="0"/>
                </a:lnTo>
                <a:lnTo>
                  <a:pt x="3332232" y="4442975"/>
                </a:lnTo>
                <a:lnTo>
                  <a:pt x="0" y="4442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431" r="-5669" b="-1875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154265" y="1629801"/>
            <a:ext cx="3173025" cy="4442975"/>
          </a:xfrm>
          <a:custGeom>
            <a:avLst/>
            <a:gdLst/>
            <a:ahLst/>
            <a:cxnLst/>
            <a:rect l="l" t="t" r="r" b="b"/>
            <a:pathLst>
              <a:path w="3173025" h="4442975">
                <a:moveTo>
                  <a:pt x="0" y="0"/>
                </a:moveTo>
                <a:lnTo>
                  <a:pt x="3173025" y="0"/>
                </a:lnTo>
                <a:lnTo>
                  <a:pt x="3173025" y="4442975"/>
                </a:lnTo>
                <a:lnTo>
                  <a:pt x="0" y="44429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1536841" y="7514657"/>
            <a:ext cx="4407871" cy="1013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 spc="14" dirty="0">
                <a:solidFill>
                  <a:srgbClr val="2B2C30"/>
                </a:solidFill>
                <a:latin typeface="Glacial Indifference"/>
              </a:rPr>
              <a:t>Post Doc</a:t>
            </a:r>
          </a:p>
          <a:p>
            <a:pPr algn="ctr">
              <a:lnSpc>
                <a:spcPts val="4059"/>
              </a:lnSpc>
            </a:pPr>
            <a:r>
              <a:rPr lang="en-US" sz="2899" spc="14" dirty="0">
                <a:solidFill>
                  <a:srgbClr val="2B2C30"/>
                </a:solidFill>
                <a:latin typeface="Glacial Indifference"/>
              </a:rPr>
              <a:t>Columbia Business School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688129" y="6493096"/>
            <a:ext cx="4407871" cy="474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dirty="0">
                <a:solidFill>
                  <a:srgbClr val="2B2C30"/>
                </a:solidFill>
                <a:latin typeface="Public Sans Bold"/>
              </a:rPr>
              <a:t>Prakirt Raj Jhunjhunwala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234147" y="7503160"/>
            <a:ext cx="3684243" cy="1526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 spc="14" dirty="0">
                <a:solidFill>
                  <a:srgbClr val="2B2C30"/>
                </a:solidFill>
                <a:latin typeface="Glacial Indifference"/>
              </a:rPr>
              <a:t>Associate Professor</a:t>
            </a:r>
          </a:p>
          <a:p>
            <a:pPr algn="ctr">
              <a:lnSpc>
                <a:spcPts val="4059"/>
              </a:lnSpc>
            </a:pPr>
            <a:r>
              <a:rPr lang="en-US" sz="2899" spc="14" dirty="0" err="1">
                <a:solidFill>
                  <a:srgbClr val="2B2C30"/>
                </a:solidFill>
                <a:latin typeface="Glacial Indifference"/>
              </a:rPr>
              <a:t>ISyE</a:t>
            </a:r>
            <a:endParaRPr lang="en-US" sz="2899" spc="14" dirty="0">
              <a:solidFill>
                <a:srgbClr val="2B2C30"/>
              </a:solidFill>
              <a:latin typeface="Glacial Indifference"/>
            </a:endParaRPr>
          </a:p>
          <a:p>
            <a:pPr algn="ctr">
              <a:lnSpc>
                <a:spcPts val="4059"/>
              </a:lnSpc>
            </a:pPr>
            <a:r>
              <a:rPr lang="en-US" sz="2899" spc="14" dirty="0">
                <a:solidFill>
                  <a:srgbClr val="2B2C30"/>
                </a:solidFill>
                <a:latin typeface="Glacial Indifference"/>
              </a:rPr>
              <a:t>Georgia Tech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234147" y="6493096"/>
            <a:ext cx="3943985" cy="457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>
                <a:solidFill>
                  <a:srgbClr val="2B2C30"/>
                </a:solidFill>
                <a:latin typeface="Public Sans Bold"/>
              </a:rPr>
              <a:t>Dr. Siva Theja Maguluri</a:t>
            </a:r>
          </a:p>
        </p:txBody>
      </p:sp>
      <p:pic>
        <p:nvPicPr>
          <p:cNvPr id="9" name="Picture 8" descr="A picture containing human face, person, smile, clothing&#10;&#10;Description automatically generated">
            <a:extLst>
              <a:ext uri="{FF2B5EF4-FFF2-40B4-BE49-F238E27FC236}">
                <a16:creationId xmlns:a16="http://schemas.microsoft.com/office/drawing/2014/main" id="{6A7DC9A3-88D9-315A-3791-5740EC8A04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225" y="1629800"/>
            <a:ext cx="3054993" cy="4442975"/>
          </a:xfrm>
          <a:prstGeom prst="rect">
            <a:avLst/>
          </a:prstGeom>
        </p:spPr>
      </p:pic>
      <p:sp>
        <p:nvSpPr>
          <p:cNvPr id="10" name="TextBox 4">
            <a:extLst>
              <a:ext uri="{FF2B5EF4-FFF2-40B4-BE49-F238E27FC236}">
                <a16:creationId xmlns:a16="http://schemas.microsoft.com/office/drawing/2014/main" id="{96F46420-79CB-9585-1E05-FDF3C8E6E153}"/>
              </a:ext>
            </a:extLst>
          </p:cNvPr>
          <p:cNvSpPr txBox="1"/>
          <p:nvPr/>
        </p:nvSpPr>
        <p:spPr>
          <a:xfrm>
            <a:off x="6970847" y="7503160"/>
            <a:ext cx="3925753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 spc="14" dirty="0">
                <a:solidFill>
                  <a:srgbClr val="2B2C30"/>
                </a:solidFill>
                <a:latin typeface="Glacial Indifference"/>
              </a:rPr>
              <a:t>Assistant Professor</a:t>
            </a:r>
          </a:p>
          <a:p>
            <a:pPr algn="ctr">
              <a:lnSpc>
                <a:spcPts val="4059"/>
              </a:lnSpc>
            </a:pPr>
            <a:r>
              <a:rPr lang="en-US" sz="2899" spc="14" dirty="0">
                <a:solidFill>
                  <a:srgbClr val="2B2C30"/>
                </a:solidFill>
                <a:latin typeface="Glacial Indifference"/>
              </a:rPr>
              <a:t>Kellogg Business School</a:t>
            </a:r>
          </a:p>
          <a:p>
            <a:pPr algn="ctr">
              <a:lnSpc>
                <a:spcPts val="4059"/>
              </a:lnSpc>
            </a:pPr>
            <a:r>
              <a:rPr lang="en-US" sz="2899" spc="14" dirty="0">
                <a:solidFill>
                  <a:srgbClr val="2B2C30"/>
                </a:solidFill>
                <a:latin typeface="Glacial Indifference"/>
              </a:rPr>
              <a:t>Northwestern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B041277A-1C47-8141-B45A-398B6CD59D07}"/>
              </a:ext>
            </a:extLst>
          </p:cNvPr>
          <p:cNvSpPr txBox="1"/>
          <p:nvPr/>
        </p:nvSpPr>
        <p:spPr>
          <a:xfrm>
            <a:off x="6858000" y="6509710"/>
            <a:ext cx="4125963" cy="457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dirty="0">
                <a:solidFill>
                  <a:srgbClr val="2B2C30"/>
                </a:solidFill>
                <a:latin typeface="Public Sans Bold"/>
              </a:rPr>
              <a:t>Daniela Hurtado-Lange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Box 38">
            <a:extLst>
              <a:ext uri="{FF2B5EF4-FFF2-40B4-BE49-F238E27FC236}">
                <a16:creationId xmlns:a16="http://schemas.microsoft.com/office/drawing/2014/main" id="{ED8E8D98-E5A2-855C-B662-D68470FC87C9}"/>
              </a:ext>
            </a:extLst>
          </p:cNvPr>
          <p:cNvSpPr txBox="1"/>
          <p:nvPr/>
        </p:nvSpPr>
        <p:spPr>
          <a:xfrm>
            <a:off x="1006870" y="759049"/>
            <a:ext cx="139283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000"/>
              </a:lnSpc>
              <a:spcBef>
                <a:spcPct val="0"/>
              </a:spcBef>
            </a:pPr>
            <a:r>
              <a:rPr lang="en-US" sz="5000" spc="500" dirty="0">
                <a:solidFill>
                  <a:srgbClr val="2B2C30"/>
                </a:solidFill>
                <a:latin typeface="Glacial Indifference Bold"/>
              </a:rPr>
              <a:t>EXPLOITING STATE SPACE COLLAPSE</a:t>
            </a:r>
            <a:endParaRPr lang="en-US" sz="5000" spc="500" dirty="0">
              <a:solidFill>
                <a:srgbClr val="FF914D"/>
              </a:solidFill>
              <a:latin typeface="Glacial Indifference Bold"/>
            </a:endParaRP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06C01F6-787B-FFBE-5A1E-DB229E733183}"/>
              </a:ext>
            </a:extLst>
          </p:cNvPr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A1933DE-936F-82BE-6AB8-0B60C03525BF}"/>
                  </a:ext>
                </a:extLst>
              </p:cNvPr>
              <p:cNvSpPr txBox="1"/>
              <p:nvPr/>
            </p:nvSpPr>
            <p:spPr>
              <a:xfrm>
                <a:off x="3788152" y="2104202"/>
                <a:ext cx="10518091" cy="14754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</m:sup>
                          </m:sSup>
                        </m:e>
                      </m:d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</m:fName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 </m:t>
                          </m:r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𝜖𝜃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b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e>
                                <m:sub>
                                  <m: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{</m:t>
                                  </m:r>
                                  <m:sSub>
                                    <m:sSubPr>
                                      <m:ctrlPr>
                                        <a:rPr lang="en-US" sz="3600" i="1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q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  <m: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=0}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A1933DE-936F-82BE-6AB8-0B60C0352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8152" y="2104202"/>
                <a:ext cx="10518091" cy="1475404"/>
              </a:xfrm>
              <a:prstGeom prst="rect">
                <a:avLst/>
              </a:prstGeom>
              <a:blipFill>
                <a:blip r:embed="rId2"/>
                <a:stretch>
                  <a:fillRect t="-126496" b="-188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794E6A5-D349-97A1-F63D-3D375E3C6E07}"/>
                  </a:ext>
                </a:extLst>
              </p:cNvPr>
              <p:cNvSpPr txBox="1"/>
              <p:nvPr/>
            </p:nvSpPr>
            <p:spPr>
              <a:xfrm>
                <a:off x="533400" y="3913506"/>
                <a:ext cx="8933851" cy="14754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r>
                                <m:rPr>
                                  <m:sty m:val="p"/>
                                </m:r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  <m:d>
                                <m:dPr>
                                  <m:ctrlPr>
                                    <a:rPr lang="en-US" sz="36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e>
                              </m:d>
                              <m:r>
                                <a:rPr lang="en-US" sz="360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sSub>
                                <m:sSubPr>
                                  <m:ctrlPr>
                                    <a:rPr lang="en-US" sz="36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r>
                            <a:rPr lang="en-US" sz="36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  <m:d>
                                <m:d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e>
                              </m:d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794E6A5-D349-97A1-F63D-3D375E3C6E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3913506"/>
                <a:ext cx="8933851" cy="1475404"/>
              </a:xfrm>
              <a:prstGeom prst="rect">
                <a:avLst/>
              </a:prstGeom>
              <a:blipFill>
                <a:blip r:embed="rId4"/>
                <a:stretch>
                  <a:fillRect l="-7670" t="-127350" b="-1871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98B899F-516D-F2E6-C591-C716E285293B}"/>
                  </a:ext>
                </a:extLst>
              </p:cNvPr>
              <p:cNvSpPr txBox="1"/>
              <p:nvPr/>
            </p:nvSpPr>
            <p:spPr>
              <a:xfrm>
                <a:off x="2895600" y="5407446"/>
                <a:ext cx="9144000" cy="14366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r>
                            <a:rPr lang="en-US" sz="3600" b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  <m:d>
                                <m:d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6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  <m:sSub>
                                    <m:sSubPr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q</m:t>
                                      </m:r>
                                    </m:e>
                                    <m:sub>
                                      <m: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⊥,</m:t>
                                      </m:r>
                                      <m: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98B899F-516D-F2E6-C591-C716E2852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5407446"/>
                <a:ext cx="9144000" cy="1436612"/>
              </a:xfrm>
              <a:prstGeom prst="rect">
                <a:avLst/>
              </a:prstGeom>
              <a:blipFill>
                <a:blip r:embed="rId5"/>
                <a:stretch>
                  <a:fillRect t="-133913" b="-1869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BF0EB77-D616-EBE4-046B-3768398CA1D8}"/>
                  </a:ext>
                </a:extLst>
              </p:cNvPr>
              <p:cNvSpPr txBox="1"/>
              <p:nvPr/>
            </p:nvSpPr>
            <p:spPr>
              <a:xfrm>
                <a:off x="1425820" y="6857117"/>
                <a:ext cx="16100180" cy="13442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3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Total</m:t>
                          </m:r>
                          <m:r>
                            <a:rPr lang="en-US" sz="3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3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Idle</m:t>
                          </m:r>
                        </m:e>
                      </m:d>
                      <m:r>
                        <a:rPr lang="en-US" sz="36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r>
                            <a:rPr lang="en-US" sz="3600" b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36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exp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360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n</m:t>
                                      </m:r>
                                      <m:sSub>
                                        <m:sSubPr>
                                          <m:ctrlPr>
                                            <a:rPr lang="en-US" sz="36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360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q</m:t>
                                          </m:r>
                                        </m:e>
                                        <m:sub>
                                          <m:r>
                                            <a:rPr lang="en-US" sz="36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⊥,</m:t>
                                          </m:r>
                                          <m:r>
                                            <a:rPr lang="en-US" sz="36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36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BF0EB77-D616-EBE4-046B-3768398CA1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5820" y="6857117"/>
                <a:ext cx="16100180" cy="1344279"/>
              </a:xfrm>
              <a:prstGeom prst="rect">
                <a:avLst/>
              </a:prstGeom>
              <a:blipFill>
                <a:blip r:embed="rId6"/>
                <a:stretch>
                  <a:fillRect t="-150000" b="-206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BC8F635-3473-1323-F80B-7603C0C02942}"/>
                  </a:ext>
                </a:extLst>
              </p:cNvPr>
              <p:cNvSpPr txBox="1"/>
              <p:nvPr/>
            </p:nvSpPr>
            <p:spPr>
              <a:xfrm>
                <a:off x="2928152" y="8622009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𝜖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sSup>
                            <m:sSupPr>
                              <m:ctrlP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4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r>
                        <a:rPr lang="en-US" sz="40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BC8F635-3473-1323-F80B-7603C0C029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8152" y="8622009"/>
                <a:ext cx="9144000" cy="707886"/>
              </a:xfrm>
              <a:prstGeom prst="rect">
                <a:avLst/>
              </a:prstGeom>
              <a:blipFill>
                <a:blip r:embed="rId7"/>
                <a:stretch>
                  <a:fillRect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E688D58-AA97-2519-0143-A12EDC5DE185}"/>
                  </a:ext>
                </a:extLst>
              </p:cNvPr>
              <p:cNvSpPr txBox="1"/>
              <p:nvPr/>
            </p:nvSpPr>
            <p:spPr>
              <a:xfrm>
                <a:off x="11061400" y="8661410"/>
                <a:ext cx="492510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𝛼</m:t>
                        </m:r>
                      </m:sup>
                    </m:sSup>
                    <m:func>
                      <m:func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func>
                  </m:oMath>
                </a14:m>
                <a:r>
                  <a:rPr lang="en-US" sz="3200" dirty="0"/>
                  <a:t> is small enough,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E688D58-AA97-2519-0143-A12EDC5DE1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1400" y="8661410"/>
                <a:ext cx="4925107" cy="584775"/>
              </a:xfrm>
              <a:prstGeom prst="rect">
                <a:avLst/>
              </a:prstGeom>
              <a:blipFill>
                <a:blip r:embed="rId8"/>
                <a:stretch>
                  <a:fillRect l="-2320" t="-14894" b="-319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A9610F3-B870-D947-F7F3-077749C0C307}"/>
                  </a:ext>
                </a:extLst>
              </p:cNvPr>
              <p:cNvSpPr txBox="1"/>
              <p:nvPr/>
            </p:nvSpPr>
            <p:spPr>
              <a:xfrm>
                <a:off x="12276567" y="5437895"/>
                <a:ext cx="4298496" cy="11330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⊥,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f>
                        <m:fPr>
                          <m:ctrlP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A9610F3-B870-D947-F7F3-077749C0C3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76567" y="5437895"/>
                <a:ext cx="4298496" cy="1133067"/>
              </a:xfrm>
              <a:prstGeom prst="rect">
                <a:avLst/>
              </a:prstGeom>
              <a:blipFill>
                <a:blip r:embed="rId9"/>
                <a:stretch>
                  <a:fillRect b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D3D449B-E388-9E85-0E59-5DA6D4D8B240}"/>
                  </a:ext>
                </a:extLst>
              </p:cNvPr>
              <p:cNvSpPr txBox="1"/>
              <p:nvPr/>
            </p:nvSpPr>
            <p:spPr>
              <a:xfrm>
                <a:off x="15746247" y="1922079"/>
                <a:ext cx="1513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D3D449B-E388-9E85-0E59-5DA6D4D8B2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46247" y="1922079"/>
                <a:ext cx="151304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354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11" grpId="0"/>
      <p:bldP spid="25" grpId="0"/>
      <p:bldP spid="27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BBD2D508-3B52-9CA7-12F7-8C393F39DFFE}"/>
              </a:ext>
            </a:extLst>
          </p:cNvPr>
          <p:cNvGrpSpPr/>
          <p:nvPr/>
        </p:nvGrpSpPr>
        <p:grpSpPr>
          <a:xfrm>
            <a:off x="1143276" y="5809541"/>
            <a:ext cx="8223684" cy="2065995"/>
            <a:chOff x="3819442" y="3763305"/>
            <a:chExt cx="8223684" cy="2065995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C166A598-0540-BCE9-7BF9-BA02C0D685FB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AutoShape 4">
              <a:extLst>
                <a:ext uri="{FF2B5EF4-FFF2-40B4-BE49-F238E27FC236}">
                  <a16:creationId xmlns:a16="http://schemas.microsoft.com/office/drawing/2014/main" id="{8B2BA003-4634-823C-3830-BC74CE7AAA99}"/>
                </a:ext>
              </a:extLst>
            </p:cNvPr>
            <p:cNvSpPr/>
            <p:nvPr/>
          </p:nvSpPr>
          <p:spPr>
            <a:xfrm>
              <a:off x="4196829" y="3763305"/>
              <a:ext cx="0" cy="2065995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2DB1BF9-AE31-8CF4-FF3B-5F9AD1B49646}"/>
              </a:ext>
            </a:extLst>
          </p:cNvPr>
          <p:cNvGrpSpPr/>
          <p:nvPr/>
        </p:nvGrpSpPr>
        <p:grpSpPr>
          <a:xfrm>
            <a:off x="1727080" y="6595413"/>
            <a:ext cx="6344481" cy="269097"/>
            <a:chOff x="1600200" y="5642868"/>
            <a:chExt cx="6344481" cy="269097"/>
          </a:xfrm>
        </p:grpSpPr>
        <p:sp>
          <p:nvSpPr>
            <p:cNvPr id="3" name="AutoShape 5">
              <a:extLst>
                <a:ext uri="{FF2B5EF4-FFF2-40B4-BE49-F238E27FC236}">
                  <a16:creationId xmlns:a16="http://schemas.microsoft.com/office/drawing/2014/main" id="{BD274287-7754-3ED2-9B0B-099C34E0B104}"/>
                </a:ext>
              </a:extLst>
            </p:cNvPr>
            <p:cNvSpPr/>
            <p:nvPr/>
          </p:nvSpPr>
          <p:spPr>
            <a:xfrm rot="10800000" flipH="1" flipV="1">
              <a:off x="6877881" y="5904984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A7C40BA4-D6F4-FB7B-26FA-96E0AF2D81BA}"/>
                </a:ext>
              </a:extLst>
            </p:cNvPr>
            <p:cNvSpPr/>
            <p:nvPr/>
          </p:nvSpPr>
          <p:spPr>
            <a:xfrm rot="10800000" flipH="1" flipV="1">
              <a:off x="6877881" y="5642868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AutoShape 5">
              <a:extLst>
                <a:ext uri="{FF2B5EF4-FFF2-40B4-BE49-F238E27FC236}">
                  <a16:creationId xmlns:a16="http://schemas.microsoft.com/office/drawing/2014/main" id="{9AD8B6AA-6D9B-449A-8955-36B87DA8E4C7}"/>
                </a:ext>
              </a:extLst>
            </p:cNvPr>
            <p:cNvSpPr/>
            <p:nvPr/>
          </p:nvSpPr>
          <p:spPr>
            <a:xfrm rot="10800000" flipH="1" flipV="1">
              <a:off x="5624230" y="5911965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AutoShape 5">
              <a:extLst>
                <a:ext uri="{FF2B5EF4-FFF2-40B4-BE49-F238E27FC236}">
                  <a16:creationId xmlns:a16="http://schemas.microsoft.com/office/drawing/2014/main" id="{D3E559B9-B4C1-EB4C-BD97-5B1315A9F3EA}"/>
                </a:ext>
              </a:extLst>
            </p:cNvPr>
            <p:cNvSpPr/>
            <p:nvPr/>
          </p:nvSpPr>
          <p:spPr>
            <a:xfrm rot="10800000" flipH="1" flipV="1">
              <a:off x="5624230" y="5649849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AutoShape 5">
              <a:extLst>
                <a:ext uri="{FF2B5EF4-FFF2-40B4-BE49-F238E27FC236}">
                  <a16:creationId xmlns:a16="http://schemas.microsoft.com/office/drawing/2014/main" id="{D296A4BE-3633-CB96-0C57-1B1E3749B0C7}"/>
                </a:ext>
              </a:extLst>
            </p:cNvPr>
            <p:cNvSpPr/>
            <p:nvPr/>
          </p:nvSpPr>
          <p:spPr>
            <a:xfrm rot="10800000" flipH="1" flipV="1">
              <a:off x="4258367" y="5911965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AutoShape 5">
              <a:extLst>
                <a:ext uri="{FF2B5EF4-FFF2-40B4-BE49-F238E27FC236}">
                  <a16:creationId xmlns:a16="http://schemas.microsoft.com/office/drawing/2014/main" id="{3DAFECE2-B67C-9DAF-A458-FAA7BE5B8DF6}"/>
                </a:ext>
              </a:extLst>
            </p:cNvPr>
            <p:cNvSpPr/>
            <p:nvPr/>
          </p:nvSpPr>
          <p:spPr>
            <a:xfrm rot="10800000" flipH="1" flipV="1">
              <a:off x="4258367" y="5649849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AutoShape 5">
              <a:extLst>
                <a:ext uri="{FF2B5EF4-FFF2-40B4-BE49-F238E27FC236}">
                  <a16:creationId xmlns:a16="http://schemas.microsoft.com/office/drawing/2014/main" id="{F337362D-EEAE-1A52-826B-87B582A3C968}"/>
                </a:ext>
              </a:extLst>
            </p:cNvPr>
            <p:cNvSpPr/>
            <p:nvPr/>
          </p:nvSpPr>
          <p:spPr>
            <a:xfrm rot="10800000" flipH="1" flipV="1">
              <a:off x="2915481" y="5904984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AutoShape 5">
              <a:extLst>
                <a:ext uri="{FF2B5EF4-FFF2-40B4-BE49-F238E27FC236}">
                  <a16:creationId xmlns:a16="http://schemas.microsoft.com/office/drawing/2014/main" id="{DA658182-4D93-1F1C-2B3D-29B2F2708D12}"/>
                </a:ext>
              </a:extLst>
            </p:cNvPr>
            <p:cNvSpPr/>
            <p:nvPr/>
          </p:nvSpPr>
          <p:spPr>
            <a:xfrm rot="10800000" flipH="1" flipV="1">
              <a:off x="2915481" y="5642868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AutoShape 5">
              <a:extLst>
                <a:ext uri="{FF2B5EF4-FFF2-40B4-BE49-F238E27FC236}">
                  <a16:creationId xmlns:a16="http://schemas.microsoft.com/office/drawing/2014/main" id="{DB26313D-A6FB-FEBE-A723-366CC52C381A}"/>
                </a:ext>
              </a:extLst>
            </p:cNvPr>
            <p:cNvSpPr/>
            <p:nvPr/>
          </p:nvSpPr>
          <p:spPr>
            <a:xfrm rot="10800000" flipH="1" flipV="1">
              <a:off x="1600200" y="5904984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AutoShape 5">
              <a:extLst>
                <a:ext uri="{FF2B5EF4-FFF2-40B4-BE49-F238E27FC236}">
                  <a16:creationId xmlns:a16="http://schemas.microsoft.com/office/drawing/2014/main" id="{860F3CC2-6A39-8CC2-E06C-A5B89A76980B}"/>
                </a:ext>
              </a:extLst>
            </p:cNvPr>
            <p:cNvSpPr/>
            <p:nvPr/>
          </p:nvSpPr>
          <p:spPr>
            <a:xfrm rot="10800000" flipH="1" flipV="1">
              <a:off x="1600200" y="5642868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" name="TextBox 13">
            <a:extLst>
              <a:ext uri="{FF2B5EF4-FFF2-40B4-BE49-F238E27FC236}">
                <a16:creationId xmlns:a16="http://schemas.microsoft.com/office/drawing/2014/main" id="{AF904000-2B50-84B0-2723-43ECBF163409}"/>
              </a:ext>
            </a:extLst>
          </p:cNvPr>
          <p:cNvSpPr txBox="1"/>
          <p:nvPr/>
        </p:nvSpPr>
        <p:spPr>
          <a:xfrm>
            <a:off x="7998998" y="7111675"/>
            <a:ext cx="1616160" cy="4384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24C1F58-A1D1-384C-43E5-F5DBEAF5F493}"/>
              </a:ext>
            </a:extLst>
          </p:cNvPr>
          <p:cNvGrpSpPr/>
          <p:nvPr/>
        </p:nvGrpSpPr>
        <p:grpSpPr>
          <a:xfrm flipH="1">
            <a:off x="2253880" y="7259423"/>
            <a:ext cx="5817681" cy="269097"/>
            <a:chOff x="2127000" y="5636402"/>
            <a:chExt cx="5817681" cy="269097"/>
          </a:xfrm>
        </p:grpSpPr>
        <p:sp>
          <p:nvSpPr>
            <p:cNvPr id="24" name="AutoShape 5">
              <a:extLst>
                <a:ext uri="{FF2B5EF4-FFF2-40B4-BE49-F238E27FC236}">
                  <a16:creationId xmlns:a16="http://schemas.microsoft.com/office/drawing/2014/main" id="{0F069F30-706D-25C8-13D1-AE651C904048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AutoShape 5">
              <a:extLst>
                <a:ext uri="{FF2B5EF4-FFF2-40B4-BE49-F238E27FC236}">
                  <a16:creationId xmlns:a16="http://schemas.microsoft.com/office/drawing/2014/main" id="{23A4B2CE-ADC0-132C-ED4B-51FCC73C04A2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AutoShape 5">
              <a:extLst>
                <a:ext uri="{FF2B5EF4-FFF2-40B4-BE49-F238E27FC236}">
                  <a16:creationId xmlns:a16="http://schemas.microsoft.com/office/drawing/2014/main" id="{E6BF9F53-B54E-3B3E-B623-F16234C1D10E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AutoShape 5">
              <a:extLst>
                <a:ext uri="{FF2B5EF4-FFF2-40B4-BE49-F238E27FC236}">
                  <a16:creationId xmlns:a16="http://schemas.microsoft.com/office/drawing/2014/main" id="{4C1561B3-C156-0391-E117-4FF2A1DE7143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AutoShape 5">
              <a:extLst>
                <a:ext uri="{FF2B5EF4-FFF2-40B4-BE49-F238E27FC236}">
                  <a16:creationId xmlns:a16="http://schemas.microsoft.com/office/drawing/2014/main" id="{BB52A50D-33E6-D01E-A630-3FA91E7D802F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AutoShape 5">
              <a:extLst>
                <a:ext uri="{FF2B5EF4-FFF2-40B4-BE49-F238E27FC236}">
                  <a16:creationId xmlns:a16="http://schemas.microsoft.com/office/drawing/2014/main" id="{39DBEE65-FF0D-03AD-324C-CC937077364D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AutoShape 5">
              <a:extLst>
                <a:ext uri="{FF2B5EF4-FFF2-40B4-BE49-F238E27FC236}">
                  <a16:creationId xmlns:a16="http://schemas.microsoft.com/office/drawing/2014/main" id="{01F0BF62-EF1E-A0D9-74F9-0FDDCA42FA98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AutoShape 5">
              <a:extLst>
                <a:ext uri="{FF2B5EF4-FFF2-40B4-BE49-F238E27FC236}">
                  <a16:creationId xmlns:a16="http://schemas.microsoft.com/office/drawing/2014/main" id="{292E5EDF-82C9-D140-821A-88EDB882B35C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AutoShape 5">
              <a:extLst>
                <a:ext uri="{FF2B5EF4-FFF2-40B4-BE49-F238E27FC236}">
                  <a16:creationId xmlns:a16="http://schemas.microsoft.com/office/drawing/2014/main" id="{A99A3DD1-4A0E-796B-2DF4-5BD12697A07C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AutoShape 5">
              <a:extLst>
                <a:ext uri="{FF2B5EF4-FFF2-40B4-BE49-F238E27FC236}">
                  <a16:creationId xmlns:a16="http://schemas.microsoft.com/office/drawing/2014/main" id="{5B72C4EC-C464-5D1F-5898-293EDBECF0AD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" name="TextBox 14">
            <a:extLst>
              <a:ext uri="{FF2B5EF4-FFF2-40B4-BE49-F238E27FC236}">
                <a16:creationId xmlns:a16="http://schemas.microsoft.com/office/drawing/2014/main" id="{611EE5B7-EBAE-4842-B169-4ECF12D4C7AD}"/>
              </a:ext>
            </a:extLst>
          </p:cNvPr>
          <p:cNvSpPr txBox="1"/>
          <p:nvPr/>
        </p:nvSpPr>
        <p:spPr>
          <a:xfrm>
            <a:off x="7998998" y="6425875"/>
            <a:ext cx="1556264" cy="4384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Montserrat SemiBold" pitchFamily="2" charset="77"/>
              </a:rPr>
              <a:t>Service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C29964A-0D64-8202-F21E-9C3E4A006B70}"/>
              </a:ext>
            </a:extLst>
          </p:cNvPr>
          <p:cNvGrpSpPr/>
          <p:nvPr/>
        </p:nvGrpSpPr>
        <p:grpSpPr>
          <a:xfrm>
            <a:off x="11944764" y="8648700"/>
            <a:ext cx="4321614" cy="837737"/>
            <a:chOff x="11811000" y="8526239"/>
            <a:chExt cx="4321614" cy="837737"/>
          </a:xfrm>
        </p:grpSpPr>
        <p:sp>
          <p:nvSpPr>
            <p:cNvPr id="75" name="Freeform 3">
              <a:extLst>
                <a:ext uri="{FF2B5EF4-FFF2-40B4-BE49-F238E27FC236}">
                  <a16:creationId xmlns:a16="http://schemas.microsoft.com/office/drawing/2014/main" id="{52FC46A4-8BEB-465A-4070-7C4DB90C1591}"/>
                </a:ext>
              </a:extLst>
            </p:cNvPr>
            <p:cNvSpPr/>
            <p:nvPr/>
          </p:nvSpPr>
          <p:spPr>
            <a:xfrm>
              <a:off x="11811000" y="8526239"/>
              <a:ext cx="4321614" cy="837737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24B1285-ED06-D316-2A9C-8E3974B91980}"/>
                </a:ext>
              </a:extLst>
            </p:cNvPr>
            <p:cNvSpPr txBox="1"/>
            <p:nvPr/>
          </p:nvSpPr>
          <p:spPr>
            <a:xfrm>
              <a:off x="11919803" y="8683497"/>
              <a:ext cx="41040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Queueing Dynamics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C852C88-0F24-A72B-5997-40C3C2688FCC}"/>
                  </a:ext>
                </a:extLst>
              </p:cNvPr>
              <p:cNvSpPr txBox="1"/>
              <p:nvPr/>
            </p:nvSpPr>
            <p:spPr>
              <a:xfrm>
                <a:off x="1155575" y="7950053"/>
                <a:ext cx="742118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C852C88-0F24-A72B-5997-40C3C2688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5575" y="7950053"/>
                <a:ext cx="742118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" name="TextBox 38">
            <a:extLst>
              <a:ext uri="{FF2B5EF4-FFF2-40B4-BE49-F238E27FC236}">
                <a16:creationId xmlns:a16="http://schemas.microsoft.com/office/drawing/2014/main" id="{ED8E8D98-E5A2-855C-B662-D68470FC87C9}"/>
              </a:ext>
            </a:extLst>
          </p:cNvPr>
          <p:cNvSpPr txBox="1"/>
          <p:nvPr/>
        </p:nvSpPr>
        <p:spPr>
          <a:xfrm>
            <a:off x="1006871" y="759049"/>
            <a:ext cx="12348262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000"/>
              </a:lnSpc>
              <a:spcBef>
                <a:spcPct val="0"/>
              </a:spcBef>
            </a:pPr>
            <a:r>
              <a:rPr lang="en-US" sz="5000" spc="500" dirty="0">
                <a:solidFill>
                  <a:srgbClr val="2B2C30"/>
                </a:solidFill>
                <a:latin typeface="Glacial Indifference Bold"/>
              </a:rPr>
              <a:t>STEP 1: TRANSFORM EQUATION</a:t>
            </a:r>
            <a:endParaRPr lang="en-US" sz="5000" spc="500" dirty="0">
              <a:solidFill>
                <a:srgbClr val="FF914D"/>
              </a:solidFill>
              <a:latin typeface="Glacial Indifference Bold"/>
            </a:endParaRPr>
          </a:p>
        </p:txBody>
      </p:sp>
      <p:sp>
        <p:nvSpPr>
          <p:cNvPr id="63" name="AutoShape 18">
            <a:extLst>
              <a:ext uri="{FF2B5EF4-FFF2-40B4-BE49-F238E27FC236}">
                <a16:creationId xmlns:a16="http://schemas.microsoft.com/office/drawing/2014/main" id="{71CE246D-5275-9D60-5CFC-833F77FBA470}"/>
              </a:ext>
            </a:extLst>
          </p:cNvPr>
          <p:cNvSpPr/>
          <p:nvPr/>
        </p:nvSpPr>
        <p:spPr>
          <a:xfrm rot="5400000">
            <a:off x="9735218" y="7292674"/>
            <a:ext cx="0" cy="3579494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978C261E-8728-7962-5480-39A83CEB7CE0}"/>
              </a:ext>
            </a:extLst>
          </p:cNvPr>
          <p:cNvGrpSpPr/>
          <p:nvPr/>
        </p:nvGrpSpPr>
        <p:grpSpPr>
          <a:xfrm>
            <a:off x="12044946" y="6379808"/>
            <a:ext cx="4392889" cy="2035967"/>
            <a:chOff x="13102575" y="6092107"/>
            <a:chExt cx="4392889" cy="2035967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DFFD03D6-9B7B-E2A2-11EA-4B887B94CFAF}"/>
                </a:ext>
              </a:extLst>
            </p:cNvPr>
            <p:cNvSpPr/>
            <p:nvPr/>
          </p:nvSpPr>
          <p:spPr>
            <a:xfrm>
              <a:off x="14305341" y="6092107"/>
              <a:ext cx="1270594" cy="48629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0763F5B-9491-92CD-5136-977A67664CAD}"/>
                </a:ext>
              </a:extLst>
            </p:cNvPr>
            <p:cNvGrpSpPr/>
            <p:nvPr/>
          </p:nvGrpSpPr>
          <p:grpSpPr>
            <a:xfrm>
              <a:off x="14412762" y="6161046"/>
              <a:ext cx="1115468" cy="328716"/>
              <a:chOff x="3400425" y="2328863"/>
              <a:chExt cx="1793882" cy="528637"/>
            </a:xfrm>
          </p:grpSpPr>
          <p:sp>
            <p:nvSpPr>
              <p:cNvPr id="128" name="Oval 127">
                <a:extLst>
                  <a:ext uri="{FF2B5EF4-FFF2-40B4-BE49-F238E27FC236}">
                    <a16:creationId xmlns:a16="http://schemas.microsoft.com/office/drawing/2014/main" id="{06205E2B-7C6C-840D-8740-779B6F0F8A8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80F675BB-293C-F59F-2A69-35A4A38CC6D6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AD086B52-5AD5-18C5-68A0-104EE6FDB28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EB388C0E-A8D2-A0A2-F9E3-F8176D42E121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Rounded Rectangle 90">
              <a:extLst>
                <a:ext uri="{FF2B5EF4-FFF2-40B4-BE49-F238E27FC236}">
                  <a16:creationId xmlns:a16="http://schemas.microsoft.com/office/drawing/2014/main" id="{A1608082-C0B5-F6D9-62C8-F05509EE97F9}"/>
                </a:ext>
              </a:extLst>
            </p:cNvPr>
            <p:cNvSpPr/>
            <p:nvPr/>
          </p:nvSpPr>
          <p:spPr>
            <a:xfrm>
              <a:off x="15052804" y="6201923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92" name="Rounded Rectangle 91">
              <a:extLst>
                <a:ext uri="{FF2B5EF4-FFF2-40B4-BE49-F238E27FC236}">
                  <a16:creationId xmlns:a16="http://schemas.microsoft.com/office/drawing/2014/main" id="{10679928-2B29-EBA0-7C88-CB3205FF2D05}"/>
                </a:ext>
              </a:extLst>
            </p:cNvPr>
            <p:cNvSpPr/>
            <p:nvPr/>
          </p:nvSpPr>
          <p:spPr>
            <a:xfrm flipH="1">
              <a:off x="14939719" y="6201923"/>
              <a:ext cx="73028" cy="246161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B9873BA-9816-ACEF-DB80-1120FAB354FE}"/>
                </a:ext>
              </a:extLst>
            </p:cNvPr>
            <p:cNvGrpSpPr/>
            <p:nvPr/>
          </p:nvGrpSpPr>
          <p:grpSpPr>
            <a:xfrm>
              <a:off x="14412762" y="6697957"/>
              <a:ext cx="1115468" cy="328716"/>
              <a:chOff x="3400425" y="2328863"/>
              <a:chExt cx="1793882" cy="528637"/>
            </a:xfrm>
          </p:grpSpPr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45203110-EAC0-306D-0A14-B352B4C6F7E0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6BE60023-BBC4-2E43-F655-52258EE257B6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5C0E39D-B072-0C69-7E60-B73F2BEE91D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F5400E0C-0E11-CADC-CBBB-BEB1C0237CC4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Rounded Rectangle 95">
              <a:extLst>
                <a:ext uri="{FF2B5EF4-FFF2-40B4-BE49-F238E27FC236}">
                  <a16:creationId xmlns:a16="http://schemas.microsoft.com/office/drawing/2014/main" id="{02A757B2-61AC-DD66-CA11-7E8AD378A229}"/>
                </a:ext>
              </a:extLst>
            </p:cNvPr>
            <p:cNvSpPr/>
            <p:nvPr/>
          </p:nvSpPr>
          <p:spPr>
            <a:xfrm>
              <a:off x="15054209" y="6740154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97" name="Rounded Rectangle 96">
              <a:extLst>
                <a:ext uri="{FF2B5EF4-FFF2-40B4-BE49-F238E27FC236}">
                  <a16:creationId xmlns:a16="http://schemas.microsoft.com/office/drawing/2014/main" id="{B3DCB492-98C5-34F9-6DF6-039C02B32822}"/>
                </a:ext>
              </a:extLst>
            </p:cNvPr>
            <p:cNvSpPr/>
            <p:nvPr/>
          </p:nvSpPr>
          <p:spPr>
            <a:xfrm>
              <a:off x="14942044" y="6740154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E0205029-BB6A-7D9C-3DDE-A5FB386E1E9E}"/>
                </a:ext>
              </a:extLst>
            </p:cNvPr>
            <p:cNvGrpSpPr/>
            <p:nvPr/>
          </p:nvGrpSpPr>
          <p:grpSpPr>
            <a:xfrm>
              <a:off x="14452775" y="7609481"/>
              <a:ext cx="1115468" cy="328716"/>
              <a:chOff x="3400425" y="2328863"/>
              <a:chExt cx="1793882" cy="528637"/>
            </a:xfrm>
          </p:grpSpPr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4E9A271A-ACD7-8B69-A88E-AF6DE40052E4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651F7FD4-7700-E4BC-BB6E-56A25C96BD12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29BB5159-082F-82FE-D847-61E024AA7B0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4A0B4E48-F7E8-D597-6A64-5BEACC195CB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Rounded Rectangle 98">
              <a:extLst>
                <a:ext uri="{FF2B5EF4-FFF2-40B4-BE49-F238E27FC236}">
                  <a16:creationId xmlns:a16="http://schemas.microsoft.com/office/drawing/2014/main" id="{BAB75ABA-87A8-9634-E131-958B200A20D2}"/>
                </a:ext>
              </a:extLst>
            </p:cNvPr>
            <p:cNvSpPr/>
            <p:nvPr/>
          </p:nvSpPr>
          <p:spPr>
            <a:xfrm>
              <a:off x="15093325" y="7652186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0" name="Rounded Rectangle 99">
              <a:extLst>
                <a:ext uri="{FF2B5EF4-FFF2-40B4-BE49-F238E27FC236}">
                  <a16:creationId xmlns:a16="http://schemas.microsoft.com/office/drawing/2014/main" id="{4102A924-6F8E-7768-2CA0-1FF101625144}"/>
                </a:ext>
              </a:extLst>
            </p:cNvPr>
            <p:cNvSpPr/>
            <p:nvPr/>
          </p:nvSpPr>
          <p:spPr>
            <a:xfrm>
              <a:off x="14981160" y="7652186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B28F7AC8-3DFF-80E4-B56A-9B592CC62E4B}"/>
                </a:ext>
              </a:extLst>
            </p:cNvPr>
            <p:cNvSpPr/>
            <p:nvPr/>
          </p:nvSpPr>
          <p:spPr>
            <a:xfrm>
              <a:off x="14875731" y="7652186"/>
              <a:ext cx="69871" cy="24696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A5E998CE-49C2-9ACC-88A3-C4C12155744C}"/>
                </a:ext>
              </a:extLst>
            </p:cNvPr>
            <p:cNvSpPr/>
            <p:nvPr/>
          </p:nvSpPr>
          <p:spPr>
            <a:xfrm>
              <a:off x="14836007" y="7131542"/>
              <a:ext cx="79446" cy="794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3CD38A39-1E0C-D32D-746B-CCB089DF99A0}"/>
                </a:ext>
              </a:extLst>
            </p:cNvPr>
            <p:cNvSpPr/>
            <p:nvPr/>
          </p:nvSpPr>
          <p:spPr>
            <a:xfrm>
              <a:off x="14836007" y="7277072"/>
              <a:ext cx="79446" cy="794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AECE2CB2-BF9E-DA94-3A5B-AA1043DAA596}"/>
                </a:ext>
              </a:extLst>
            </p:cNvPr>
            <p:cNvSpPr/>
            <p:nvPr/>
          </p:nvSpPr>
          <p:spPr>
            <a:xfrm>
              <a:off x="14836007" y="7415264"/>
              <a:ext cx="79446" cy="794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AutoShape 13">
              <a:extLst>
                <a:ext uri="{FF2B5EF4-FFF2-40B4-BE49-F238E27FC236}">
                  <a16:creationId xmlns:a16="http://schemas.microsoft.com/office/drawing/2014/main" id="{E4A42CB1-97C0-7710-69B4-9582E9E5F966}"/>
                </a:ext>
              </a:extLst>
            </p:cNvPr>
            <p:cNvSpPr/>
            <p:nvPr/>
          </p:nvSpPr>
          <p:spPr>
            <a:xfrm flipV="1">
              <a:off x="13102575" y="7190336"/>
              <a:ext cx="707113" cy="0"/>
            </a:xfrm>
            <a:prstGeom prst="line">
              <a:avLst/>
            </a:prstGeom>
            <a:ln w="1905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id="{41AE60CA-DCB1-9181-073B-8C90CDD45B1C}"/>
                    </a:ext>
                  </a:extLst>
                </p:cNvPr>
                <p:cNvSpPr txBox="1"/>
                <p:nvPr/>
              </p:nvSpPr>
              <p:spPr>
                <a:xfrm>
                  <a:off x="13168744" y="7194080"/>
                  <a:ext cx="57477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id="{41AE60CA-DCB1-9181-073B-8C90CDD45B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68744" y="7194080"/>
                  <a:ext cx="574773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1" name="AutoShape 13">
              <a:extLst>
                <a:ext uri="{FF2B5EF4-FFF2-40B4-BE49-F238E27FC236}">
                  <a16:creationId xmlns:a16="http://schemas.microsoft.com/office/drawing/2014/main" id="{1967C216-912D-3C03-2B2B-A9B5EFDE1EF9}"/>
                </a:ext>
              </a:extLst>
            </p:cNvPr>
            <p:cNvSpPr/>
            <p:nvPr/>
          </p:nvSpPr>
          <p:spPr>
            <a:xfrm flipV="1">
              <a:off x="15616285" y="6330967"/>
              <a:ext cx="707113" cy="0"/>
            </a:xfrm>
            <a:prstGeom prst="line">
              <a:avLst/>
            </a:prstGeom>
            <a:ln w="1905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TextBox 111">
                  <a:extLst>
                    <a:ext uri="{FF2B5EF4-FFF2-40B4-BE49-F238E27FC236}">
                      <a16:creationId xmlns:a16="http://schemas.microsoft.com/office/drawing/2014/main" id="{3FCA9351-72C9-52C2-EC97-C5802E127034}"/>
                    </a:ext>
                  </a:extLst>
                </p:cNvPr>
                <p:cNvSpPr txBox="1"/>
                <p:nvPr/>
              </p:nvSpPr>
              <p:spPr>
                <a:xfrm>
                  <a:off x="16211050" y="6258448"/>
                  <a:ext cx="42351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2" name="TextBox 111">
                  <a:extLst>
                    <a:ext uri="{FF2B5EF4-FFF2-40B4-BE49-F238E27FC236}">
                      <a16:creationId xmlns:a16="http://schemas.microsoft.com/office/drawing/2014/main" id="{3FCA9351-72C9-52C2-EC97-C5802E1270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11050" y="6258448"/>
                  <a:ext cx="423514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3" name="AutoShape 13">
              <a:extLst>
                <a:ext uri="{FF2B5EF4-FFF2-40B4-BE49-F238E27FC236}">
                  <a16:creationId xmlns:a16="http://schemas.microsoft.com/office/drawing/2014/main" id="{2CF3B700-265A-1EBD-9CAB-988C61EDABC7}"/>
                </a:ext>
              </a:extLst>
            </p:cNvPr>
            <p:cNvSpPr/>
            <p:nvPr/>
          </p:nvSpPr>
          <p:spPr>
            <a:xfrm flipV="1">
              <a:off x="15622828" y="6856819"/>
              <a:ext cx="707113" cy="0"/>
            </a:xfrm>
            <a:prstGeom prst="line">
              <a:avLst/>
            </a:prstGeom>
            <a:ln w="1905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22A860CA-54FF-B52B-EA07-0F1E54C5DB2E}"/>
                    </a:ext>
                  </a:extLst>
                </p:cNvPr>
                <p:cNvSpPr txBox="1"/>
                <p:nvPr/>
              </p:nvSpPr>
              <p:spPr>
                <a:xfrm>
                  <a:off x="16217594" y="6784300"/>
                  <a:ext cx="42351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22A860CA-54FF-B52B-EA07-0F1E54C5DB2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17594" y="6784300"/>
                  <a:ext cx="423514" cy="4616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5" name="AutoShape 13">
              <a:extLst>
                <a:ext uri="{FF2B5EF4-FFF2-40B4-BE49-F238E27FC236}">
                  <a16:creationId xmlns:a16="http://schemas.microsoft.com/office/drawing/2014/main" id="{725DA6C2-5E8D-6803-E435-848D7FA7DC75}"/>
                </a:ext>
              </a:extLst>
            </p:cNvPr>
            <p:cNvSpPr/>
            <p:nvPr/>
          </p:nvSpPr>
          <p:spPr>
            <a:xfrm flipV="1">
              <a:off x="15638964" y="7738544"/>
              <a:ext cx="707113" cy="0"/>
            </a:xfrm>
            <a:prstGeom prst="line">
              <a:avLst/>
            </a:prstGeom>
            <a:ln w="1905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740B0CF7-CDB4-E04B-987A-E17DEB120DE8}"/>
                    </a:ext>
                  </a:extLst>
                </p:cNvPr>
                <p:cNvSpPr txBox="1"/>
                <p:nvPr/>
              </p:nvSpPr>
              <p:spPr>
                <a:xfrm>
                  <a:off x="16233729" y="7666026"/>
                  <a:ext cx="42351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740B0CF7-CDB4-E04B-987A-E17DEB120DE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33729" y="7666026"/>
                  <a:ext cx="423514" cy="4616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EE3728E9-D3DA-FEA5-5E67-AEE0CBABBCC6}"/>
                    </a:ext>
                  </a:extLst>
                </p:cNvPr>
                <p:cNvSpPr txBox="1"/>
                <p:nvPr/>
              </p:nvSpPr>
              <p:spPr>
                <a:xfrm>
                  <a:off x="17336951" y="6489762"/>
                  <a:ext cx="158513" cy="23176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EE3728E9-D3DA-FEA5-5E67-AEE0CBABBC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336951" y="6489762"/>
                  <a:ext cx="158513" cy="231768"/>
                </a:xfrm>
                <a:prstGeom prst="rect">
                  <a:avLst/>
                </a:prstGeom>
                <a:blipFill>
                  <a:blip r:embed="rId8"/>
                  <a:stretch>
                    <a:fillRect l="-50000" r="-71429" b="-7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8" name="Right Brace 117">
              <a:extLst>
                <a:ext uri="{FF2B5EF4-FFF2-40B4-BE49-F238E27FC236}">
                  <a16:creationId xmlns:a16="http://schemas.microsoft.com/office/drawing/2014/main" id="{4563940D-9762-01B8-B5CA-986B1E758AFA}"/>
                </a:ext>
              </a:extLst>
            </p:cNvPr>
            <p:cNvSpPr/>
            <p:nvPr/>
          </p:nvSpPr>
          <p:spPr>
            <a:xfrm>
              <a:off x="16674031" y="6177383"/>
              <a:ext cx="254530" cy="1950691"/>
            </a:xfrm>
            <a:prstGeom prst="rightBrace">
              <a:avLst>
                <a:gd name="adj1" fmla="val 8333"/>
                <a:gd name="adj2" fmla="val 50247"/>
              </a:avLst>
            </a:prstGeom>
            <a:ln w="254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AutoShape 18">
            <a:extLst>
              <a:ext uri="{FF2B5EF4-FFF2-40B4-BE49-F238E27FC236}">
                <a16:creationId xmlns:a16="http://schemas.microsoft.com/office/drawing/2014/main" id="{F6A91014-7929-8D9C-2358-437B43B26C48}"/>
              </a:ext>
            </a:extLst>
          </p:cNvPr>
          <p:cNvSpPr/>
          <p:nvPr/>
        </p:nvSpPr>
        <p:spPr>
          <a:xfrm flipV="1">
            <a:off x="4527998" y="8085011"/>
            <a:ext cx="0" cy="433176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06C01F6-787B-FFBE-5A1E-DB229E733183}"/>
              </a:ext>
            </a:extLst>
          </p:cNvPr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DACBF40-E079-DDAE-7576-0DD313BFFC40}"/>
                  </a:ext>
                </a:extLst>
              </p:cNvPr>
              <p:cNvSpPr txBox="1"/>
              <p:nvPr/>
            </p:nvSpPr>
            <p:spPr>
              <a:xfrm>
                <a:off x="3658867" y="3051712"/>
                <a:ext cx="10518091" cy="9594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600" smtClean="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JSQ</m:t>
                              </m:r>
                            </m:sub>
                          </m:sSub>
                        </m:e>
                      </m:d>
                      <m:r>
                        <a:rPr lang="en-US" sz="36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≤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𝐾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6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DACBF40-E079-DDAE-7576-0DD313BFFC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8867" y="3051712"/>
                <a:ext cx="10518091" cy="959430"/>
              </a:xfrm>
              <a:prstGeom prst="rect">
                <a:avLst/>
              </a:prstGeom>
              <a:blipFill>
                <a:blip r:embed="rId10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9EDADD2-D627-2C84-6B53-C9EB05806E0B}"/>
                  </a:ext>
                </a:extLst>
              </p:cNvPr>
              <p:cNvSpPr txBox="1"/>
              <p:nvPr/>
            </p:nvSpPr>
            <p:spPr>
              <a:xfrm>
                <a:off x="7620000" y="7882334"/>
                <a:ext cx="2073395" cy="9885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24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9EDADD2-D627-2C84-6B53-C9EB05806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0" y="7882334"/>
                <a:ext cx="2073395" cy="988540"/>
              </a:xfrm>
              <a:prstGeom prst="rect">
                <a:avLst/>
              </a:prstGeom>
              <a:blipFill>
                <a:blip r:embed="rId11"/>
                <a:stretch>
                  <a:fillRect l="-10366" t="-130380" r="-3049" b="-1797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2FD4C6A-717A-B603-9B9A-230E2E2175EE}"/>
                  </a:ext>
                </a:extLst>
              </p:cNvPr>
              <p:cNvSpPr txBox="1"/>
              <p:nvPr/>
            </p:nvSpPr>
            <p:spPr>
              <a:xfrm>
                <a:off x="9239951" y="9189905"/>
                <a:ext cx="23117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2FD4C6A-717A-B603-9B9A-230E2E2175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9951" y="9189905"/>
                <a:ext cx="2311787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D5723B7-5FC8-768E-BC0F-D13A6F4B73CD}"/>
                  </a:ext>
                </a:extLst>
              </p:cNvPr>
              <p:cNvSpPr txBox="1"/>
              <p:nvPr/>
            </p:nvSpPr>
            <p:spPr>
              <a:xfrm>
                <a:off x="14848339" y="1921149"/>
                <a:ext cx="26184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r>
                        <a:rPr lang="en-US" sz="2800" b="0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28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D5723B7-5FC8-768E-BC0F-D13A6F4B73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8339" y="1921149"/>
                <a:ext cx="2618473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12B5C14D-A31B-9BE8-FA63-EBD1AFC2FD0E}"/>
              </a:ext>
            </a:extLst>
          </p:cNvPr>
          <p:cNvGrpSpPr/>
          <p:nvPr/>
        </p:nvGrpSpPr>
        <p:grpSpPr>
          <a:xfrm>
            <a:off x="3357168" y="8675446"/>
            <a:ext cx="3155435" cy="837737"/>
            <a:chOff x="11811000" y="8526239"/>
            <a:chExt cx="3155435" cy="837737"/>
          </a:xfrm>
        </p:grpSpPr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id="{6E1049D5-91D5-23FB-B022-7688F88101D6}"/>
                </a:ext>
              </a:extLst>
            </p:cNvPr>
            <p:cNvSpPr/>
            <p:nvPr/>
          </p:nvSpPr>
          <p:spPr>
            <a:xfrm>
              <a:off x="11811000" y="8526239"/>
              <a:ext cx="3155435" cy="837737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ED383D3-99F3-AD0C-9A21-ABF88D36CC21}"/>
                </a:ext>
              </a:extLst>
            </p:cNvPr>
            <p:cNvSpPr txBox="1"/>
            <p:nvPr/>
          </p:nvSpPr>
          <p:spPr>
            <a:xfrm>
              <a:off x="11981235" y="8683497"/>
              <a:ext cx="10005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SSC: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D658818-5DD4-45BF-513D-8FB73C934FE4}"/>
                  </a:ext>
                </a:extLst>
              </p:cNvPr>
              <p:cNvSpPr txBox="1"/>
              <p:nvPr/>
            </p:nvSpPr>
            <p:spPr>
              <a:xfrm>
                <a:off x="3790909" y="8701081"/>
                <a:ext cx="3155443" cy="6243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D658818-5DD4-45BF-513D-8FB73C934F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0909" y="8701081"/>
                <a:ext cx="3155443" cy="624338"/>
              </a:xfrm>
              <a:prstGeom prst="rect">
                <a:avLst/>
              </a:prstGeom>
              <a:blipFill>
                <a:blip r:embed="rId14"/>
                <a:stretch>
                  <a:fillRect b="-137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735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3">
            <a:extLst>
              <a:ext uri="{FF2B5EF4-FFF2-40B4-BE49-F238E27FC236}">
                <a16:creationId xmlns:a16="http://schemas.microsoft.com/office/drawing/2014/main" id="{3ABD941F-4518-CF5D-6DF6-1EB063182132}"/>
              </a:ext>
            </a:extLst>
          </p:cNvPr>
          <p:cNvSpPr/>
          <p:nvPr/>
        </p:nvSpPr>
        <p:spPr>
          <a:xfrm>
            <a:off x="2258232" y="7442954"/>
            <a:ext cx="11000568" cy="1314121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AutoShape 2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5DE7F755-4CA1-A159-4758-922C9FC198C8}"/>
              </a:ext>
            </a:extLst>
          </p:cNvPr>
          <p:cNvSpPr/>
          <p:nvPr/>
        </p:nvSpPr>
        <p:spPr>
          <a:xfrm>
            <a:off x="2057402" y="2857502"/>
            <a:ext cx="14197653" cy="1393196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5C65FC9-C820-266C-51F7-344957D441FA}"/>
                  </a:ext>
                </a:extLst>
              </p:cNvPr>
              <p:cNvSpPr txBox="1"/>
              <p:nvPr/>
            </p:nvSpPr>
            <p:spPr>
              <a:xfrm>
                <a:off x="2258232" y="3206104"/>
                <a:ext cx="13771520" cy="565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200" smtClean="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SSQ</m:t>
                              </m:r>
                            </m:sub>
                          </m:sSub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≤</m:t>
                      </m:r>
                      <m:r>
                        <m:rPr>
                          <m:sty m:val="p"/>
                        </m:rPr>
                        <a:rPr lang="en-US" sz="320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JSQ</m:t>
                              </m:r>
                            </m:sub>
                          </m:sSub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≤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sSup>
                            <m:sSup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3200">
                          <a:latin typeface="Cambria Math" panose="02040503050406030204" pitchFamily="18" charset="0"/>
                        </a:rPr>
                        <m:t>MGF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SSQ</m:t>
                          </m:r>
                        </m:sub>
                      </m:sSub>
                      <m:r>
                        <a:rPr lang="en-US" sz="320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5C65FC9-C820-266C-51F7-344957D44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8232" y="3206104"/>
                <a:ext cx="13771520" cy="565796"/>
              </a:xfrm>
              <a:prstGeom prst="rect">
                <a:avLst/>
              </a:prstGeom>
              <a:blipFill>
                <a:blip r:embed="rId3"/>
                <a:stretch>
                  <a:fillRect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37">
            <a:extLst>
              <a:ext uri="{FF2B5EF4-FFF2-40B4-BE49-F238E27FC236}">
                <a16:creationId xmlns:a16="http://schemas.microsoft.com/office/drawing/2014/main" id="{416653DA-31D1-F6BF-3250-22BA38DC3FAE}"/>
              </a:ext>
            </a:extLst>
          </p:cNvPr>
          <p:cNvSpPr txBox="1"/>
          <p:nvPr/>
        </p:nvSpPr>
        <p:spPr>
          <a:xfrm>
            <a:off x="2057400" y="2276667"/>
            <a:ext cx="11963400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LEMMA: </a:t>
            </a: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Non-Asymptotic</a:t>
            </a:r>
            <a:r>
              <a:rPr lang="en-US" sz="2800" b="1" dirty="0">
                <a:latin typeface="Montserrat SemiBold" pitchFamily="2" charset="77"/>
              </a:rPr>
              <a:t> MGF Bound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Montserrat SemiBold" pitchFamily="2" charset="77"/>
            </a:endParaRPr>
          </a:p>
        </p:txBody>
      </p:sp>
      <p:sp>
        <p:nvSpPr>
          <p:cNvPr id="3" name="TextBox 37">
            <a:extLst>
              <a:ext uri="{FF2B5EF4-FFF2-40B4-BE49-F238E27FC236}">
                <a16:creationId xmlns:a16="http://schemas.microsoft.com/office/drawing/2014/main" id="{1C3F77F6-DA86-7092-7964-08E33E61C919}"/>
              </a:ext>
            </a:extLst>
          </p:cNvPr>
          <p:cNvSpPr txBox="1"/>
          <p:nvPr/>
        </p:nvSpPr>
        <p:spPr>
          <a:xfrm>
            <a:off x="10348478" y="4489592"/>
            <a:ext cx="2300044" cy="422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SSC Violation</a:t>
            </a:r>
          </a:p>
        </p:txBody>
      </p:sp>
      <p:sp>
        <p:nvSpPr>
          <p:cNvPr id="4" name="AutoShape 18">
            <a:extLst>
              <a:ext uri="{FF2B5EF4-FFF2-40B4-BE49-F238E27FC236}">
                <a16:creationId xmlns:a16="http://schemas.microsoft.com/office/drawing/2014/main" id="{0C8800BA-45DA-10F7-017F-A01C4130B0CF}"/>
              </a:ext>
            </a:extLst>
          </p:cNvPr>
          <p:cNvSpPr/>
          <p:nvPr/>
        </p:nvSpPr>
        <p:spPr>
          <a:xfrm flipH="1">
            <a:off x="11273567" y="3890093"/>
            <a:ext cx="0" cy="550075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18">
            <a:extLst>
              <a:ext uri="{FF2B5EF4-FFF2-40B4-BE49-F238E27FC236}">
                <a16:creationId xmlns:a16="http://schemas.microsoft.com/office/drawing/2014/main" id="{016B80D0-6A96-EF7C-E297-DD406EDC9AB6}"/>
              </a:ext>
            </a:extLst>
          </p:cNvPr>
          <p:cNvSpPr/>
          <p:nvPr/>
        </p:nvSpPr>
        <p:spPr>
          <a:xfrm flipH="1">
            <a:off x="8610600" y="3890093"/>
            <a:ext cx="0" cy="815648"/>
          </a:xfrm>
          <a:prstGeom prst="line">
            <a:avLst/>
          </a:prstGeom>
          <a:ln w="31750">
            <a:headEnd type="none" w="sm" len="sm"/>
            <a:tailEnd type="triangle" w="lg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3A66C73-7A0F-87E0-3A81-1BFB0267A862}"/>
              </a:ext>
            </a:extLst>
          </p:cNvPr>
          <p:cNvGrpSpPr/>
          <p:nvPr/>
        </p:nvGrpSpPr>
        <p:grpSpPr>
          <a:xfrm>
            <a:off x="2514602" y="4686300"/>
            <a:ext cx="8499487" cy="1559784"/>
            <a:chOff x="3872156" y="5067300"/>
            <a:chExt cx="8499487" cy="155978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F96D1353-9241-EAA0-F70E-B1F1E03F669B}"/>
                    </a:ext>
                  </a:extLst>
                </p:cNvPr>
                <p:cNvSpPr txBox="1"/>
                <p:nvPr/>
              </p:nvSpPr>
              <p:spPr>
                <a:xfrm>
                  <a:off x="7124700" y="5143500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F96D1353-9241-EAA0-F70E-B1F1E03F6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24700" y="5143500"/>
                  <a:ext cx="5246943" cy="600101"/>
                </a:xfrm>
                <a:prstGeom prst="rect">
                  <a:avLst/>
                </a:prstGeom>
                <a:blipFill>
                  <a:blip r:embed="rId4"/>
                  <a:stretch>
                    <a:fillRect l="-966" t="-8163" b="-2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5A61096-623E-CA33-F2C8-925989F15BF5}"/>
                    </a:ext>
                  </a:extLst>
                </p:cNvPr>
                <p:cNvSpPr txBox="1"/>
                <p:nvPr/>
              </p:nvSpPr>
              <p:spPr>
                <a:xfrm>
                  <a:off x="7086600" y="5896898"/>
                  <a:ext cx="4925107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func>
                        <m:func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func>
                    </m:oMath>
                  </a14:m>
                  <a:r>
                    <a:rPr lang="en-US" sz="3200" dirty="0"/>
                    <a:t> is small enough,</a:t>
                  </a: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5A61096-623E-CA33-F2C8-925989F15B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6600" y="5896898"/>
                  <a:ext cx="4925107" cy="584775"/>
                </a:xfrm>
                <a:prstGeom prst="rect">
                  <a:avLst/>
                </a:prstGeom>
                <a:blipFill>
                  <a:blip r:embed="rId5"/>
                  <a:stretch>
                    <a:fillRect l="-2314" t="-12766" b="-319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Left Brace 21">
              <a:extLst>
                <a:ext uri="{FF2B5EF4-FFF2-40B4-BE49-F238E27FC236}">
                  <a16:creationId xmlns:a16="http://schemas.microsoft.com/office/drawing/2014/main" id="{87FAA366-6FC6-3114-4CB7-C5584F8EA7F2}"/>
                </a:ext>
              </a:extLst>
            </p:cNvPr>
            <p:cNvSpPr/>
            <p:nvPr/>
          </p:nvSpPr>
          <p:spPr>
            <a:xfrm>
              <a:off x="6629400" y="5067300"/>
              <a:ext cx="571500" cy="1559784"/>
            </a:xfrm>
            <a:prstGeom prst="leftBrac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37">
              <a:extLst>
                <a:ext uri="{FF2B5EF4-FFF2-40B4-BE49-F238E27FC236}">
                  <a16:creationId xmlns:a16="http://schemas.microsoft.com/office/drawing/2014/main" id="{E35B6B1E-5CE2-1521-CE4C-12976746A739}"/>
                </a:ext>
              </a:extLst>
            </p:cNvPr>
            <p:cNvSpPr txBox="1"/>
            <p:nvPr/>
          </p:nvSpPr>
          <p:spPr>
            <a:xfrm>
              <a:off x="3872156" y="5631337"/>
              <a:ext cx="2985844" cy="42229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400" b="1" dirty="0">
                  <a:solidFill>
                    <a:schemeClr val="accent2">
                      <a:lumMod val="75000"/>
                    </a:schemeClr>
                  </a:solidFill>
                  <a:latin typeface="Montserrat SemiBold" pitchFamily="2" charset="77"/>
                </a:rPr>
                <a:t>Many-Server-HT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FD7B3DB-1EFC-F239-CB41-5B72AAC00C84}"/>
                  </a:ext>
                </a:extLst>
              </p:cNvPr>
              <p:cNvSpPr txBox="1"/>
              <p:nvPr/>
            </p:nvSpPr>
            <p:spPr>
              <a:xfrm>
                <a:off x="1028695" y="7250299"/>
                <a:ext cx="13170084" cy="11242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smtClean="0">
                          <a:latin typeface="Cambria Math" panose="02040503050406030204" pitchFamily="18" charset="0"/>
                        </a:rPr>
                        <m:t>𝐏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≤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sSup>
                            <m:sSup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2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func>
                        <m:func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    </m:t>
                          </m:r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inf</m:t>
                          </m:r>
                        </m:fName>
                        <m:e>
                          <m:sSup>
                            <m:sSup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3200">
                              <a:latin typeface="Cambria Math" panose="02040503050406030204" pitchFamily="18" charset="0"/>
                            </a:rPr>
                            <m:t>MGF</m:t>
                          </m:r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320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3200">
                                  <a:latin typeface="Cambria Math" panose="02040503050406030204" pitchFamily="18" charset="0"/>
                                </a:rPr>
                                <m:t>SSQ</m:t>
                              </m:r>
                            </m:sub>
                          </m:sSub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FD7B3DB-1EFC-F239-CB41-5B72AAC00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695" y="7250299"/>
                <a:ext cx="13170084" cy="11242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3F2C3A5-077B-46CD-6A75-AD6E5F0D8765}"/>
                  </a:ext>
                </a:extLst>
              </p:cNvPr>
              <p:cNvSpPr txBox="1"/>
              <p:nvPr/>
            </p:nvSpPr>
            <p:spPr>
              <a:xfrm>
                <a:off x="8906187" y="8264724"/>
                <a:ext cx="122841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3F2C3A5-077B-46CD-6A75-AD6E5F0D87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6187" y="8264724"/>
                <a:ext cx="1228413" cy="307777"/>
              </a:xfrm>
              <a:prstGeom prst="rect">
                <a:avLst/>
              </a:prstGeom>
              <a:blipFill>
                <a:blip r:embed="rId7"/>
                <a:stretch>
                  <a:fillRect l="-5102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37">
            <a:extLst>
              <a:ext uri="{FF2B5EF4-FFF2-40B4-BE49-F238E27FC236}">
                <a16:creationId xmlns:a16="http://schemas.microsoft.com/office/drawing/2014/main" id="{999D4FB7-7D1C-B9DE-B7F8-866A09A5B34B}"/>
              </a:ext>
            </a:extLst>
          </p:cNvPr>
          <p:cNvSpPr txBox="1"/>
          <p:nvPr/>
        </p:nvSpPr>
        <p:spPr>
          <a:xfrm>
            <a:off x="2258232" y="6771502"/>
            <a:ext cx="6557755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Montserrat SemiBold" pitchFamily="2" charset="77"/>
              </a:rPr>
              <a:t>[Markov’s Inequality]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E63027-20E1-43BF-AB95-8A08810D6011}"/>
              </a:ext>
            </a:extLst>
          </p:cNvPr>
          <p:cNvSpPr txBox="1"/>
          <p:nvPr/>
        </p:nvSpPr>
        <p:spPr>
          <a:xfrm>
            <a:off x="11963400" y="5441799"/>
            <a:ext cx="3810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Montserrat SemiBold" pitchFamily="2" charset="77"/>
              </a:rPr>
              <a:t>MGF [Scaled </a:t>
            </a: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Geo.</a:t>
            </a:r>
            <a:r>
              <a:rPr lang="en-US" sz="2400" b="1" dirty="0">
                <a:latin typeface="Montserrat SemiBold" pitchFamily="2" charset="77"/>
              </a:rPr>
              <a:t>] </a:t>
            </a:r>
          </a:p>
        </p:txBody>
      </p:sp>
      <p:sp>
        <p:nvSpPr>
          <p:cNvPr id="11" name="AutoShape 18">
            <a:extLst>
              <a:ext uri="{FF2B5EF4-FFF2-40B4-BE49-F238E27FC236}">
                <a16:creationId xmlns:a16="http://schemas.microsoft.com/office/drawing/2014/main" id="{4B56A056-1AC7-7095-F259-D7A52F1783A5}"/>
              </a:ext>
            </a:extLst>
          </p:cNvPr>
          <p:cNvSpPr/>
          <p:nvPr/>
        </p:nvSpPr>
        <p:spPr>
          <a:xfrm flipH="1">
            <a:off x="13258800" y="3890094"/>
            <a:ext cx="0" cy="1472636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38">
            <a:extLst>
              <a:ext uri="{FF2B5EF4-FFF2-40B4-BE49-F238E27FC236}">
                <a16:creationId xmlns:a16="http://schemas.microsoft.com/office/drawing/2014/main" id="{2A5BF4B1-2744-799B-51B7-6A7DFF540BB5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TAIL BOUND: JSQ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BABB54AC-E7D1-1F2D-914F-1F03666B1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24" name="TextBox 37">
            <a:extLst>
              <a:ext uri="{FF2B5EF4-FFF2-40B4-BE49-F238E27FC236}">
                <a16:creationId xmlns:a16="http://schemas.microsoft.com/office/drawing/2014/main" id="{3CD7B83E-CE20-DDD9-2563-235C163FD8B0}"/>
              </a:ext>
            </a:extLst>
          </p:cNvPr>
          <p:cNvSpPr txBox="1"/>
          <p:nvPr/>
        </p:nvSpPr>
        <p:spPr>
          <a:xfrm>
            <a:off x="14921156" y="4528685"/>
            <a:ext cx="2300044" cy="422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400" b="1" dirty="0">
                <a:latin typeface="Montserrat SemiBold" pitchFamily="2" charset="77"/>
              </a:rPr>
              <a:t>Valid for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542D6F8-2D93-E65A-A1B4-BB00BFE23D6B}"/>
                  </a:ext>
                </a:extLst>
              </p:cNvPr>
              <p:cNvSpPr txBox="1"/>
              <p:nvPr/>
            </p:nvSpPr>
            <p:spPr>
              <a:xfrm>
                <a:off x="14895577" y="5017413"/>
                <a:ext cx="171880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542D6F8-2D93-E65A-A1B4-BB00BFE23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95577" y="5017413"/>
                <a:ext cx="1718804" cy="430887"/>
              </a:xfrm>
              <a:prstGeom prst="rect">
                <a:avLst/>
              </a:prstGeom>
              <a:blipFill>
                <a:blip r:embed="rId8"/>
                <a:stretch>
                  <a:fillRect l="-5185"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utoShape 18">
            <a:extLst>
              <a:ext uri="{FF2B5EF4-FFF2-40B4-BE49-F238E27FC236}">
                <a16:creationId xmlns:a16="http://schemas.microsoft.com/office/drawing/2014/main" id="{A79AC048-E696-ED72-B5EB-8BFB1A3CC4DA}"/>
              </a:ext>
            </a:extLst>
          </p:cNvPr>
          <p:cNvSpPr/>
          <p:nvPr/>
        </p:nvSpPr>
        <p:spPr>
          <a:xfrm flipH="1">
            <a:off x="16056512" y="3978610"/>
            <a:ext cx="0" cy="550075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9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43" grpId="0"/>
      <p:bldP spid="7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3">
            <a:extLst>
              <a:ext uri="{FF2B5EF4-FFF2-40B4-BE49-F238E27FC236}">
                <a16:creationId xmlns:a16="http://schemas.microsoft.com/office/drawing/2014/main" id="{3ABD941F-4518-CF5D-6DF6-1EB063182132}"/>
              </a:ext>
            </a:extLst>
          </p:cNvPr>
          <p:cNvSpPr/>
          <p:nvPr/>
        </p:nvSpPr>
        <p:spPr>
          <a:xfrm>
            <a:off x="2258232" y="7442954"/>
            <a:ext cx="11000568" cy="1314121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5DE7F755-4CA1-A159-4758-922C9FC198C8}"/>
              </a:ext>
            </a:extLst>
          </p:cNvPr>
          <p:cNvSpPr/>
          <p:nvPr/>
        </p:nvSpPr>
        <p:spPr>
          <a:xfrm>
            <a:off x="2057402" y="3809084"/>
            <a:ext cx="14197653" cy="1393196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5C65FC9-C820-266C-51F7-344957D441FA}"/>
                  </a:ext>
                </a:extLst>
              </p:cNvPr>
              <p:cNvSpPr txBox="1"/>
              <p:nvPr/>
            </p:nvSpPr>
            <p:spPr>
              <a:xfrm>
                <a:off x="2258232" y="4157686"/>
                <a:ext cx="13771520" cy="565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200" smtClean="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SSQ</m:t>
                              </m:r>
                            </m:sub>
                          </m:sSub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≤</m:t>
                      </m:r>
                      <m:r>
                        <m:rPr>
                          <m:sty m:val="p"/>
                        </m:rPr>
                        <a:rPr lang="en-US" sz="320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JSQ</m:t>
                              </m:r>
                            </m:sub>
                          </m:sSub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≤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sSup>
                            <m:sSup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3200">
                          <a:latin typeface="Cambria Math" panose="02040503050406030204" pitchFamily="18" charset="0"/>
                        </a:rPr>
                        <m:t>MGF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SSQ</m:t>
                          </m:r>
                        </m:sub>
                      </m:sSub>
                      <m:r>
                        <a:rPr lang="en-US" sz="320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5C65FC9-C820-266C-51F7-344957D44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8232" y="4157686"/>
                <a:ext cx="13771520" cy="565796"/>
              </a:xfrm>
              <a:prstGeom prst="rect">
                <a:avLst/>
              </a:prstGeom>
              <a:blipFill>
                <a:blip r:embed="rId3"/>
                <a:stretch>
                  <a:fillRect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37">
            <a:extLst>
              <a:ext uri="{FF2B5EF4-FFF2-40B4-BE49-F238E27FC236}">
                <a16:creationId xmlns:a16="http://schemas.microsoft.com/office/drawing/2014/main" id="{416653DA-31D1-F6BF-3250-22BA38DC3FAE}"/>
              </a:ext>
            </a:extLst>
          </p:cNvPr>
          <p:cNvSpPr txBox="1"/>
          <p:nvPr/>
        </p:nvSpPr>
        <p:spPr>
          <a:xfrm>
            <a:off x="2057400" y="3228249"/>
            <a:ext cx="11963400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LEMMA: </a:t>
            </a: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Non-Asymptotic</a:t>
            </a:r>
            <a:r>
              <a:rPr lang="en-US" sz="2800" b="1" dirty="0">
                <a:latin typeface="Montserrat SemiBold" pitchFamily="2" charset="77"/>
              </a:rPr>
              <a:t> MGF Bound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Montserrat SemiBold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FD7B3DB-1EFC-F239-CB41-5B72AAC00C84}"/>
                  </a:ext>
                </a:extLst>
              </p:cNvPr>
              <p:cNvSpPr txBox="1"/>
              <p:nvPr/>
            </p:nvSpPr>
            <p:spPr>
              <a:xfrm>
                <a:off x="1028695" y="7250299"/>
                <a:ext cx="13170084" cy="11242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smtClean="0">
                          <a:latin typeface="Cambria Math" panose="02040503050406030204" pitchFamily="18" charset="0"/>
                        </a:rPr>
                        <m:t>𝐏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≤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sSup>
                            <m:sSup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2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func>
                        <m:func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    </m:t>
                          </m:r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inf</m:t>
                          </m:r>
                        </m:fName>
                        <m:e>
                          <m:sSup>
                            <m:sSup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3200">
                              <a:latin typeface="Cambria Math" panose="02040503050406030204" pitchFamily="18" charset="0"/>
                            </a:rPr>
                            <m:t>MGF</m:t>
                          </m:r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320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3200">
                                  <a:latin typeface="Cambria Math" panose="02040503050406030204" pitchFamily="18" charset="0"/>
                                </a:rPr>
                                <m:t>SSQ</m:t>
                              </m:r>
                            </m:sub>
                          </m:sSub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FD7B3DB-1EFC-F239-CB41-5B72AAC00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695" y="7250299"/>
                <a:ext cx="13170084" cy="11242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3F2C3A5-077B-46CD-6A75-AD6E5F0D8765}"/>
                  </a:ext>
                </a:extLst>
              </p:cNvPr>
              <p:cNvSpPr txBox="1"/>
              <p:nvPr/>
            </p:nvSpPr>
            <p:spPr>
              <a:xfrm>
                <a:off x="8906187" y="8264724"/>
                <a:ext cx="122841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3F2C3A5-077B-46CD-6A75-AD6E5F0D87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6187" y="8264724"/>
                <a:ext cx="1228413" cy="307777"/>
              </a:xfrm>
              <a:prstGeom prst="rect">
                <a:avLst/>
              </a:prstGeom>
              <a:blipFill>
                <a:blip r:embed="rId5"/>
                <a:stretch>
                  <a:fillRect l="-5102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37">
            <a:extLst>
              <a:ext uri="{FF2B5EF4-FFF2-40B4-BE49-F238E27FC236}">
                <a16:creationId xmlns:a16="http://schemas.microsoft.com/office/drawing/2014/main" id="{999D4FB7-7D1C-B9DE-B7F8-866A09A5B34B}"/>
              </a:ext>
            </a:extLst>
          </p:cNvPr>
          <p:cNvSpPr txBox="1"/>
          <p:nvPr/>
        </p:nvSpPr>
        <p:spPr>
          <a:xfrm>
            <a:off x="2258232" y="6771502"/>
            <a:ext cx="6557755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Montserrat SemiBold" pitchFamily="2" charset="77"/>
              </a:rPr>
              <a:t>[Markov’s Inequality]</a:t>
            </a:r>
          </a:p>
        </p:txBody>
      </p:sp>
      <p:sp>
        <p:nvSpPr>
          <p:cNvPr id="5" name="TextBox 38">
            <a:extLst>
              <a:ext uri="{FF2B5EF4-FFF2-40B4-BE49-F238E27FC236}">
                <a16:creationId xmlns:a16="http://schemas.microsoft.com/office/drawing/2014/main" id="{2A5BF4B1-2744-799B-51B7-6A7DFF540BB5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TAIL BOUND: JSQ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BABB54AC-E7D1-1F2D-914F-1F03666B1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2" name="AutoShape 2">
            <a:extLst>
              <a:ext uri="{FF2B5EF4-FFF2-40B4-BE49-F238E27FC236}">
                <a16:creationId xmlns:a16="http://schemas.microsoft.com/office/drawing/2014/main" id="{58E88BF3-2936-E469-252E-EEC93FF9198A}"/>
              </a:ext>
            </a:extLst>
          </p:cNvPr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 3">
            <a:extLst>
              <a:ext uri="{FF2B5EF4-FFF2-40B4-BE49-F238E27FC236}">
                <a16:creationId xmlns:a16="http://schemas.microsoft.com/office/drawing/2014/main" id="{0971C854-AF0C-696D-0242-11529EADF1AD}"/>
              </a:ext>
            </a:extLst>
          </p:cNvPr>
          <p:cNvSpPr/>
          <p:nvPr/>
        </p:nvSpPr>
        <p:spPr>
          <a:xfrm>
            <a:off x="13716000" y="7314409"/>
            <a:ext cx="3810000" cy="1497176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112ED79-6192-98BA-617F-32D8CD0B6900}"/>
                  </a:ext>
                </a:extLst>
              </p:cNvPr>
              <p:cNvSpPr txBox="1"/>
              <p:nvPr/>
            </p:nvSpPr>
            <p:spPr>
              <a:xfrm>
                <a:off x="14049447" y="7587123"/>
                <a:ext cx="3143104" cy="80938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func>
                        <m:func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p>
                              </m:sSup>
                            </m:den>
                          </m:f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112ED79-6192-98BA-617F-32D8CD0B69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49447" y="7587123"/>
                <a:ext cx="3143104" cy="809389"/>
              </a:xfrm>
              <a:prstGeom prst="rect">
                <a:avLst/>
              </a:prstGeom>
              <a:blipFill>
                <a:blip r:embed="rId6"/>
                <a:stretch>
                  <a:fillRect l="-2419" t="-1563" b="-15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902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43" grpId="0"/>
      <p:bldP spid="15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69C6F5-F96B-8227-9AED-5D713EE4ABAC}"/>
              </a:ext>
            </a:extLst>
          </p:cNvPr>
          <p:cNvGrpSpPr/>
          <p:nvPr/>
        </p:nvGrpSpPr>
        <p:grpSpPr>
          <a:xfrm>
            <a:off x="2057402" y="2857501"/>
            <a:ext cx="14197653" cy="3048000"/>
            <a:chOff x="2813461" y="2857501"/>
            <a:chExt cx="14197653" cy="304800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6D49D9D-D023-F15E-CF1B-B2E04CACD007}"/>
                </a:ext>
              </a:extLst>
            </p:cNvPr>
            <p:cNvSpPr/>
            <p:nvPr/>
          </p:nvSpPr>
          <p:spPr>
            <a:xfrm>
              <a:off x="2813461" y="2857501"/>
              <a:ext cx="14197653" cy="304800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A16D8359-8596-E9DC-E1D7-569C1D38E1B8}"/>
                    </a:ext>
                  </a:extLst>
                </p:cNvPr>
                <p:cNvSpPr txBox="1"/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endParaRPr lang="en-US" sz="3200" i="1" dirty="0">
                    <a:latin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320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≤   </m:t>
                        </m:r>
                        <m:r>
                          <a:rPr lang="en-US" sz="3200" b="1"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  ≤ 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sSup>
                              <m:sSupPr>
                                <m:ctrlPr>
                                  <a:rPr lang="en-US" sz="320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func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𝑒𝑥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oMath>
                    </m:oMathPara>
                  </a14:m>
                  <a:endParaRPr lang="en-US" sz="3200" dirty="0">
                    <a:solidFill>
                      <a:srgbClr val="08253D"/>
                    </a:solidFill>
                  </a:endParaRPr>
                </a:p>
                <a:p>
                  <a:endParaRPr lang="en-US" sz="32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A16D8359-8596-E9DC-E1D7-569C1D38E1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D128C23-C1EF-BAD2-6C81-FC299A41DE30}"/>
                </a:ext>
              </a:extLst>
            </p:cNvPr>
            <p:cNvSpPr txBox="1"/>
            <p:nvPr/>
          </p:nvSpPr>
          <p:spPr>
            <a:xfrm>
              <a:off x="3194460" y="3089508"/>
              <a:ext cx="616068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Consider a Join-the-Shortest-Queue System with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6E8B3D6C-3892-0D7A-082B-A034ED636456}"/>
                    </a:ext>
                  </a:extLst>
                </p:cNvPr>
                <p:cNvSpPr txBox="1"/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6E8B3D6C-3892-0D7A-082B-A034ED6364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blipFill>
                  <a:blip r:embed="rId4"/>
                  <a:stretch>
                    <a:fillRect l="-966"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A5BCBFF5-6912-20C4-D8C0-1FCADBE24977}"/>
                    </a:ext>
                  </a:extLst>
                </p:cNvPr>
                <p:cNvSpPr txBox="1"/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func>
                        <m:func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func>
                    </m:oMath>
                  </a14:m>
                  <a:r>
                    <a:rPr lang="en-US" sz="3200" dirty="0">
                      <a:solidFill>
                        <a:srgbClr val="FF0000"/>
                      </a:solidFill>
                    </a:rPr>
                    <a:t> </a:t>
                  </a:r>
                  <a:r>
                    <a:rPr lang="en-US" sz="3200" dirty="0"/>
                    <a:t>is small enough,</a:t>
                  </a: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A5BCBFF5-6912-20C4-D8C0-1FCADBE249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blipFill>
                  <a:blip r:embed="rId5"/>
                  <a:stretch>
                    <a:fillRect l="-2314" t="-14894" b="-319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TextBox 37">
            <a:extLst>
              <a:ext uri="{FF2B5EF4-FFF2-40B4-BE49-F238E27FC236}">
                <a16:creationId xmlns:a16="http://schemas.microsoft.com/office/drawing/2014/main" id="{DDFD5C97-9712-6EED-9878-C755319502C5}"/>
              </a:ext>
            </a:extLst>
          </p:cNvPr>
          <p:cNvSpPr txBox="1"/>
          <p:nvPr/>
        </p:nvSpPr>
        <p:spPr>
          <a:xfrm>
            <a:off x="2057400" y="2276667"/>
            <a:ext cx="105156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defRPr/>
            </a:pPr>
            <a:r>
              <a:rPr lang="en-US" sz="2800" b="1" dirty="0">
                <a:latin typeface="Montserrat SemiBold" pitchFamily="2" charset="77"/>
              </a:rPr>
              <a:t>THEOREM: </a:t>
            </a: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Non</a:t>
            </a:r>
            <a:r>
              <a:rPr lang="en-US" sz="2800" b="1" dirty="0">
                <a:latin typeface="Montserrat SemiBold" pitchFamily="2" charset="77"/>
              </a:rPr>
              <a:t>-Asymptotic Tail Bound 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[</a:t>
            </a:r>
            <a:r>
              <a:rPr lang="en-US" sz="2000" b="1" dirty="0">
                <a:solidFill>
                  <a:srgbClr val="C00000"/>
                </a:solidFill>
                <a:latin typeface="Montserrat Black" pitchFamily="2" charset="77"/>
              </a:rPr>
              <a:t>J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DLM23]</a:t>
            </a:r>
          </a:p>
        </p:txBody>
      </p:sp>
      <p:sp>
        <p:nvSpPr>
          <p:cNvPr id="15" name="TextBox 38">
            <a:extLst>
              <a:ext uri="{FF2B5EF4-FFF2-40B4-BE49-F238E27FC236}">
                <a16:creationId xmlns:a16="http://schemas.microsoft.com/office/drawing/2014/main" id="{A6B7FED0-45B6-1E29-20E2-EDCE44D21BDB}"/>
              </a:ext>
            </a:extLst>
          </p:cNvPr>
          <p:cNvSpPr txBox="1"/>
          <p:nvPr/>
        </p:nvSpPr>
        <p:spPr>
          <a:xfrm>
            <a:off x="1006873" y="759050"/>
            <a:ext cx="172811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JOIN-THE-SHORTEST QUEUE: </a:t>
            </a: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TAIL BOUND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2A401B8-2200-6CFF-F6DB-6C6DB427B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A56CBF9-8B83-141A-AECD-F287F0C2F379}"/>
              </a:ext>
            </a:extLst>
          </p:cNvPr>
          <p:cNvGrpSpPr/>
          <p:nvPr/>
        </p:nvGrpSpPr>
        <p:grpSpPr>
          <a:xfrm>
            <a:off x="1363455" y="6285799"/>
            <a:ext cx="7067150" cy="3497337"/>
            <a:chOff x="1363455" y="6285799"/>
            <a:chExt cx="7067150" cy="349733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A49FF02-0837-A0D2-60BD-15F5B5A35640}"/>
                </a:ext>
              </a:extLst>
            </p:cNvPr>
            <p:cNvGrpSpPr/>
            <p:nvPr/>
          </p:nvGrpSpPr>
          <p:grpSpPr>
            <a:xfrm>
              <a:off x="3496332" y="6351440"/>
              <a:ext cx="4934273" cy="3431696"/>
              <a:chOff x="2819400" y="6829564"/>
              <a:chExt cx="4033918" cy="2805516"/>
            </a:xfrm>
          </p:grpSpPr>
          <p:pic>
            <p:nvPicPr>
              <p:cNvPr id="28" name="Picture 27" descr="A picture containing screenshot, line, design&#10;&#10;Description automatically generated">
                <a:extLst>
                  <a:ext uri="{FF2B5EF4-FFF2-40B4-BE49-F238E27FC236}">
                    <a16:creationId xmlns:a16="http://schemas.microsoft.com/office/drawing/2014/main" id="{6D0488FB-6CDF-5230-E0F2-34F4C5DE5B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5581"/>
              <a:stretch/>
            </p:blipFill>
            <p:spPr>
              <a:xfrm>
                <a:off x="2819400" y="6829564"/>
                <a:ext cx="4023250" cy="1742936"/>
              </a:xfrm>
              <a:prstGeom prst="rect">
                <a:avLst/>
              </a:prstGeom>
            </p:spPr>
          </p:pic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7BA907CC-2ADA-4417-D862-0B4BFBBDC8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19400" y="8572500"/>
                <a:ext cx="4023250" cy="0"/>
              </a:xfrm>
              <a:prstGeom prst="line">
                <a:avLst/>
              </a:prstGeom>
              <a:ln w="38100">
                <a:solidFill>
                  <a:srgbClr val="9437FF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B00FDEF-38BA-B820-BE64-F5DC662E8B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30068" y="6829564"/>
                <a:ext cx="0" cy="28055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850A7DA2-6BD0-2739-7048-C6A339834B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0068" y="9105900"/>
                <a:ext cx="402325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56D6B0FC-40FE-E933-1740-36283BA64671}"/>
                    </a:ext>
                  </a:extLst>
                </p:cNvPr>
                <p:cNvSpPr txBox="1"/>
                <p:nvPr/>
              </p:nvSpPr>
              <p:spPr>
                <a:xfrm>
                  <a:off x="1363455" y="6818255"/>
                  <a:ext cx="2149891" cy="90172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  <m:func>
                          <m:func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</a:rPr>
                              <m:t>𝐏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(.)</m:t>
                            </m:r>
                          </m:e>
                        </m:func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56D6B0FC-40FE-E933-1740-36283BA6467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63455" y="6818255"/>
                  <a:ext cx="2149891" cy="901722"/>
                </a:xfrm>
                <a:prstGeom prst="rect">
                  <a:avLst/>
                </a:prstGeom>
                <a:blipFill>
                  <a:blip r:embed="rId8"/>
                  <a:stretch>
                    <a:fillRect b="-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AutoShape 6">
              <a:extLst>
                <a:ext uri="{FF2B5EF4-FFF2-40B4-BE49-F238E27FC236}">
                  <a16:creationId xmlns:a16="http://schemas.microsoft.com/office/drawing/2014/main" id="{70E7AD64-B931-D347-C4F7-02BBD63BDF69}"/>
                </a:ext>
              </a:extLst>
            </p:cNvPr>
            <p:cNvSpPr/>
            <p:nvPr/>
          </p:nvSpPr>
          <p:spPr>
            <a:xfrm flipV="1">
              <a:off x="3173685" y="6285799"/>
              <a:ext cx="0" cy="610488"/>
            </a:xfrm>
            <a:prstGeom prst="line">
              <a:avLst/>
            </a:prstGeom>
            <a:ln w="38100" cap="flat">
              <a:solidFill>
                <a:schemeClr val="tx1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BF42AE6-245A-817A-B947-C86B48890FA4}"/>
                    </a:ext>
                  </a:extLst>
                </p:cNvPr>
                <p:cNvSpPr txBox="1"/>
                <p:nvPr/>
              </p:nvSpPr>
              <p:spPr>
                <a:xfrm>
                  <a:off x="2901866" y="8221782"/>
                  <a:ext cx="385835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BF42AE6-245A-817A-B947-C86B48890F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1866" y="8221782"/>
                  <a:ext cx="385835" cy="523220"/>
                </a:xfrm>
                <a:prstGeom prst="rect">
                  <a:avLst/>
                </a:prstGeom>
                <a:blipFill>
                  <a:blip r:embed="rId9"/>
                  <a:stretch>
                    <a:fillRect l="-6452" r="-322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BFF392C-0A46-092D-A8F0-F5457187628C}"/>
                    </a:ext>
                  </a:extLst>
                </p:cNvPr>
                <p:cNvSpPr txBox="1"/>
                <p:nvPr/>
              </p:nvSpPr>
              <p:spPr>
                <a:xfrm>
                  <a:off x="3030069" y="8885585"/>
                  <a:ext cx="385835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BFF392C-0A46-092D-A8F0-F545718762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0069" y="8885585"/>
                  <a:ext cx="385835" cy="584775"/>
                </a:xfrm>
                <a:prstGeom prst="rect">
                  <a:avLst/>
                </a:prstGeom>
                <a:blipFill>
                  <a:blip r:embed="rId10"/>
                  <a:stretch>
                    <a:fillRect l="-12903" r="-193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AutoShape 6">
              <a:extLst>
                <a:ext uri="{FF2B5EF4-FFF2-40B4-BE49-F238E27FC236}">
                  <a16:creationId xmlns:a16="http://schemas.microsoft.com/office/drawing/2014/main" id="{BDDA4313-608B-957D-6A6B-435E519075CB}"/>
                </a:ext>
              </a:extLst>
            </p:cNvPr>
            <p:cNvSpPr/>
            <p:nvPr/>
          </p:nvSpPr>
          <p:spPr>
            <a:xfrm rot="5400000" flipV="1">
              <a:off x="6505517" y="8797563"/>
              <a:ext cx="0" cy="1357982"/>
            </a:xfrm>
            <a:prstGeom prst="line">
              <a:avLst/>
            </a:prstGeom>
            <a:ln w="38100" cap="flat">
              <a:solidFill>
                <a:schemeClr val="tx1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92299A1-87D6-E2C2-BC90-A6FFF0836C4B}"/>
                    </a:ext>
                  </a:extLst>
                </p:cNvPr>
                <p:cNvSpPr txBox="1"/>
                <p:nvPr/>
              </p:nvSpPr>
              <p:spPr>
                <a:xfrm>
                  <a:off x="5405365" y="9130725"/>
                  <a:ext cx="385835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92299A1-87D6-E2C2-BC90-A6FFF0836C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05365" y="9130725"/>
                  <a:ext cx="385835" cy="584775"/>
                </a:xfrm>
                <a:prstGeom prst="rect">
                  <a:avLst/>
                </a:prstGeom>
                <a:blipFill>
                  <a:blip r:embed="rId11"/>
                  <a:stretch>
                    <a:fillRect r="-312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TextBox 37">
            <a:extLst>
              <a:ext uri="{FF2B5EF4-FFF2-40B4-BE49-F238E27FC236}">
                <a16:creationId xmlns:a16="http://schemas.microsoft.com/office/drawing/2014/main" id="{4EE60BCF-854E-D5C9-D686-111FF834987D}"/>
              </a:ext>
            </a:extLst>
          </p:cNvPr>
          <p:cNvSpPr txBox="1"/>
          <p:nvPr/>
        </p:nvSpPr>
        <p:spPr>
          <a:xfrm>
            <a:off x="9433438" y="6604927"/>
            <a:ext cx="3520562" cy="896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State Space Collapse Violation</a:t>
            </a:r>
          </a:p>
        </p:txBody>
      </p:sp>
      <p:sp>
        <p:nvSpPr>
          <p:cNvPr id="8" name="AutoShape 18">
            <a:extLst>
              <a:ext uri="{FF2B5EF4-FFF2-40B4-BE49-F238E27FC236}">
                <a16:creationId xmlns:a16="http://schemas.microsoft.com/office/drawing/2014/main" id="{827D5130-7DA1-0D25-AD0B-34E2DD03EBC3}"/>
              </a:ext>
            </a:extLst>
          </p:cNvPr>
          <p:cNvSpPr/>
          <p:nvPr/>
        </p:nvSpPr>
        <p:spPr>
          <a:xfrm flipH="1">
            <a:off x="10744200" y="5313730"/>
            <a:ext cx="0" cy="1156613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8664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>
            <a:extLst>
              <a:ext uri="{FF2B5EF4-FFF2-40B4-BE49-F238E27FC236}">
                <a16:creationId xmlns:a16="http://schemas.microsoft.com/office/drawing/2014/main" id="{E295CFE5-EFBD-5E16-74E7-76722F1A4CB2}"/>
              </a:ext>
            </a:extLst>
          </p:cNvPr>
          <p:cNvSpPr/>
          <p:nvPr/>
        </p:nvSpPr>
        <p:spPr>
          <a:xfrm>
            <a:off x="3733800" y="4542242"/>
            <a:ext cx="10431096" cy="1836786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8"/>
          <p:cNvSpPr txBox="1"/>
          <p:nvPr/>
        </p:nvSpPr>
        <p:spPr>
          <a:xfrm>
            <a:off x="1016396" y="942975"/>
            <a:ext cx="16230600" cy="60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3714" spc="742" dirty="0">
                <a:solidFill>
                  <a:srgbClr val="2B2C30"/>
                </a:solidFill>
                <a:latin typeface="Public Sans Bold"/>
              </a:rPr>
              <a:t>TAIL BOUND: BREAKING DOWN</a:t>
            </a:r>
          </a:p>
        </p:txBody>
      </p:sp>
      <p:sp>
        <p:nvSpPr>
          <p:cNvPr id="19" name="AutoShape 19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Box 37">
            <a:extLst>
              <a:ext uri="{FF2B5EF4-FFF2-40B4-BE49-F238E27FC236}">
                <a16:creationId xmlns:a16="http://schemas.microsoft.com/office/drawing/2014/main" id="{41101362-A822-07D1-1168-CCD80505993F}"/>
              </a:ext>
            </a:extLst>
          </p:cNvPr>
          <p:cNvSpPr txBox="1"/>
          <p:nvPr/>
        </p:nvSpPr>
        <p:spPr>
          <a:xfrm>
            <a:off x="8595238" y="7142444"/>
            <a:ext cx="3520562" cy="896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State Space Collapse Violation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A4B9FD26-B86F-B326-56C9-AE400E0FDAAB}"/>
              </a:ext>
            </a:extLst>
          </p:cNvPr>
          <p:cNvSpPr txBox="1"/>
          <p:nvPr/>
        </p:nvSpPr>
        <p:spPr>
          <a:xfrm>
            <a:off x="12268200" y="7007860"/>
            <a:ext cx="3250504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Pre-limit tail</a:t>
            </a:r>
          </a:p>
        </p:txBody>
      </p:sp>
      <p:sp>
        <p:nvSpPr>
          <p:cNvPr id="26" name="AutoShape 18">
            <a:extLst>
              <a:ext uri="{FF2B5EF4-FFF2-40B4-BE49-F238E27FC236}">
                <a16:creationId xmlns:a16="http://schemas.microsoft.com/office/drawing/2014/main" id="{A713A5BB-083D-F9E6-790A-C3BFB923E263}"/>
              </a:ext>
            </a:extLst>
          </p:cNvPr>
          <p:cNvSpPr/>
          <p:nvPr/>
        </p:nvSpPr>
        <p:spPr>
          <a:xfrm flipH="1">
            <a:off x="12496800" y="5685643"/>
            <a:ext cx="0" cy="1156613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" name="AutoShape 18">
            <a:extLst>
              <a:ext uri="{FF2B5EF4-FFF2-40B4-BE49-F238E27FC236}">
                <a16:creationId xmlns:a16="http://schemas.microsoft.com/office/drawing/2014/main" id="{F56398B1-646C-E8FD-B435-94051352BAEB}"/>
              </a:ext>
            </a:extLst>
          </p:cNvPr>
          <p:cNvSpPr/>
          <p:nvPr/>
        </p:nvSpPr>
        <p:spPr>
          <a:xfrm flipH="1">
            <a:off x="9906000" y="5851247"/>
            <a:ext cx="0" cy="1156613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37">
            <a:extLst>
              <a:ext uri="{FF2B5EF4-FFF2-40B4-BE49-F238E27FC236}">
                <a16:creationId xmlns:a16="http://schemas.microsoft.com/office/drawing/2014/main" id="{FEDC1103-551C-1F94-025F-D6889E96E4E6}"/>
              </a:ext>
            </a:extLst>
          </p:cNvPr>
          <p:cNvSpPr txBox="1"/>
          <p:nvPr/>
        </p:nvSpPr>
        <p:spPr>
          <a:xfrm>
            <a:off x="3733800" y="3938517"/>
            <a:ext cx="2548340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Upper bound: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82384DF-F2AC-4DBE-F4DF-0842868EA827}"/>
                  </a:ext>
                </a:extLst>
              </p:cNvPr>
              <p:cNvSpPr txBox="1"/>
              <p:nvPr/>
            </p:nvSpPr>
            <p:spPr>
              <a:xfrm>
                <a:off x="4071941" y="5171463"/>
                <a:ext cx="9872659" cy="5141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smtClean="0">
                          <a:latin typeface="Cambria Math" panose="02040503050406030204" pitchFamily="18" charset="0"/>
                        </a:rPr>
                        <m:t>𝐏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𝜖</m:t>
                          </m:r>
                          <m:r>
                            <m:rPr>
                              <m:sty m:val="p"/>
                            </m:rPr>
                            <a:rPr lang="en-US" sz="3200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&gt;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3200" i="1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3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  <m:sSup>
                            <m:sSup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2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3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𝑒𝑥</m:t>
                      </m:r>
                      <m:r>
                        <a:rPr lang="en-US" sz="3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 −</m:t>
                          </m:r>
                          <m:sSub>
                            <m:sSubPr>
                              <m:ctrlPr>
                                <a:rPr lang="en-US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32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sz="3200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82384DF-F2AC-4DBE-F4DF-0842868EA8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1941" y="5171463"/>
                <a:ext cx="9872659" cy="514180"/>
              </a:xfrm>
              <a:prstGeom prst="rect">
                <a:avLst/>
              </a:prstGeom>
              <a:blipFill>
                <a:blip r:embed="rId2"/>
                <a:stretch>
                  <a:fillRect t="-9756" b="-36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37">
            <a:extLst>
              <a:ext uri="{FF2B5EF4-FFF2-40B4-BE49-F238E27FC236}">
                <a16:creationId xmlns:a16="http://schemas.microsoft.com/office/drawing/2014/main" id="{E24CE173-EDEF-705D-A5A7-503EA0E8757D}"/>
              </a:ext>
            </a:extLst>
          </p:cNvPr>
          <p:cNvSpPr txBox="1"/>
          <p:nvPr/>
        </p:nvSpPr>
        <p:spPr>
          <a:xfrm>
            <a:off x="9982200" y="3648949"/>
            <a:ext cx="4920079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Pre-exponent error</a:t>
            </a:r>
          </a:p>
        </p:txBody>
      </p:sp>
      <p:sp>
        <p:nvSpPr>
          <p:cNvPr id="6" name="AutoShape 18">
            <a:extLst>
              <a:ext uri="{FF2B5EF4-FFF2-40B4-BE49-F238E27FC236}">
                <a16:creationId xmlns:a16="http://schemas.microsoft.com/office/drawing/2014/main" id="{90C1360F-EAA2-3A25-8717-FF2F27ED3B4A}"/>
              </a:ext>
            </a:extLst>
          </p:cNvPr>
          <p:cNvSpPr/>
          <p:nvPr/>
        </p:nvSpPr>
        <p:spPr>
          <a:xfrm rot="10800000" flipH="1">
            <a:off x="11277600" y="4229533"/>
            <a:ext cx="0" cy="775613"/>
          </a:xfrm>
          <a:prstGeom prst="line">
            <a:avLst/>
          </a:prstGeom>
          <a:ln w="38100" cap="flat">
            <a:solidFill>
              <a:schemeClr val="tx1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156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3">
            <a:extLst>
              <a:ext uri="{FF2B5EF4-FFF2-40B4-BE49-F238E27FC236}">
                <a16:creationId xmlns:a16="http://schemas.microsoft.com/office/drawing/2014/main" id="{C8F1ADAF-97B6-10EE-568B-4FDBE890B22F}"/>
              </a:ext>
            </a:extLst>
          </p:cNvPr>
          <p:cNvSpPr/>
          <p:nvPr/>
        </p:nvSpPr>
        <p:spPr>
          <a:xfrm>
            <a:off x="11290836" y="7102650"/>
            <a:ext cx="4934275" cy="1742935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37">
            <a:extLst>
              <a:ext uri="{FF2B5EF4-FFF2-40B4-BE49-F238E27FC236}">
                <a16:creationId xmlns:a16="http://schemas.microsoft.com/office/drawing/2014/main" id="{B0035354-E402-C427-8BE9-EA1BDCC9A0E9}"/>
              </a:ext>
            </a:extLst>
          </p:cNvPr>
          <p:cNvSpPr txBox="1"/>
          <p:nvPr/>
        </p:nvSpPr>
        <p:spPr>
          <a:xfrm>
            <a:off x="11277602" y="6515102"/>
            <a:ext cx="3137279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Large Deviation:</a:t>
            </a:r>
          </a:p>
        </p:txBody>
      </p:sp>
      <p:sp>
        <p:nvSpPr>
          <p:cNvPr id="2" name="AutoShape 2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69C6F5-F96B-8227-9AED-5D713EE4ABAC}"/>
              </a:ext>
            </a:extLst>
          </p:cNvPr>
          <p:cNvGrpSpPr/>
          <p:nvPr/>
        </p:nvGrpSpPr>
        <p:grpSpPr>
          <a:xfrm>
            <a:off x="2057402" y="2857501"/>
            <a:ext cx="14197653" cy="3048000"/>
            <a:chOff x="2813461" y="2857501"/>
            <a:chExt cx="14197653" cy="304800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6D49D9D-D023-F15E-CF1B-B2E04CACD007}"/>
                </a:ext>
              </a:extLst>
            </p:cNvPr>
            <p:cNvSpPr/>
            <p:nvPr/>
          </p:nvSpPr>
          <p:spPr>
            <a:xfrm>
              <a:off x="2813461" y="2857501"/>
              <a:ext cx="14197653" cy="304800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A16D8359-8596-E9DC-E1D7-569C1D38E1B8}"/>
                    </a:ext>
                  </a:extLst>
                </p:cNvPr>
                <p:cNvSpPr txBox="1"/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endParaRPr lang="en-US" sz="3200" i="1" dirty="0">
                    <a:latin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320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≤   </m:t>
                        </m:r>
                        <m:r>
                          <a:rPr lang="en-US" sz="3200" b="1"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  ≤ 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sSup>
                              <m:sSupPr>
                                <m:ctrlPr>
                                  <a:rPr lang="en-US" sz="320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func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𝑒𝑥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oMath>
                    </m:oMathPara>
                  </a14:m>
                  <a:endParaRPr lang="en-US" sz="3200" dirty="0">
                    <a:solidFill>
                      <a:srgbClr val="08253D"/>
                    </a:solidFill>
                  </a:endParaRPr>
                </a:p>
                <a:p>
                  <a:endParaRPr lang="en-US" sz="32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A16D8359-8596-E9DC-E1D7-569C1D38E1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D128C23-C1EF-BAD2-6C81-FC299A41DE30}"/>
                </a:ext>
              </a:extLst>
            </p:cNvPr>
            <p:cNvSpPr txBox="1"/>
            <p:nvPr/>
          </p:nvSpPr>
          <p:spPr>
            <a:xfrm>
              <a:off x="3194460" y="3089508"/>
              <a:ext cx="616068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Consider a Join-the-Shortest-Queue System with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6E8B3D6C-3892-0D7A-082B-A034ED636456}"/>
                    </a:ext>
                  </a:extLst>
                </p:cNvPr>
                <p:cNvSpPr txBox="1"/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6E8B3D6C-3892-0D7A-082B-A034ED6364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blipFill>
                  <a:blip r:embed="rId4"/>
                  <a:stretch>
                    <a:fillRect l="-966"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A5BCBFF5-6912-20C4-D8C0-1FCADBE24977}"/>
                    </a:ext>
                  </a:extLst>
                </p:cNvPr>
                <p:cNvSpPr txBox="1"/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func>
                        <m:func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func>
                    </m:oMath>
                  </a14:m>
                  <a:r>
                    <a:rPr lang="en-US" sz="3200" dirty="0">
                      <a:solidFill>
                        <a:srgbClr val="FF0000"/>
                      </a:solidFill>
                    </a:rPr>
                    <a:t> </a:t>
                  </a:r>
                  <a:r>
                    <a:rPr lang="en-US" sz="3200" dirty="0"/>
                    <a:t>is small enough,</a:t>
                  </a: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A5BCBFF5-6912-20C4-D8C0-1FCADBE249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blipFill>
                  <a:blip r:embed="rId5"/>
                  <a:stretch>
                    <a:fillRect l="-2314" t="-14894" b="-319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3A633D5-8A27-3437-63A6-F7D18F316882}"/>
                  </a:ext>
                </a:extLst>
              </p:cNvPr>
              <p:cNvSpPr txBox="1"/>
              <p:nvPr/>
            </p:nvSpPr>
            <p:spPr>
              <a:xfrm>
                <a:off x="11543656" y="7407583"/>
                <a:ext cx="4428635" cy="11330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36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360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  <m:func>
                            <m:funcPr>
                              <m:ctrlPr>
                                <a:rPr lang="en-US" sz="36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36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3600" b="1">
                                  <a:latin typeface="Cambria Math" panose="02040503050406030204" pitchFamily="18" charset="0"/>
                                </a:rPr>
                                <m:t>𝐏</m:t>
                              </m:r>
                              <m:r>
                                <a:rPr lang="en-US" sz="3600" i="1">
                                  <a:latin typeface="Cambria Math" panose="02040503050406030204" pitchFamily="18" charset="0"/>
                                </a:rPr>
                                <m:t>(.)</m:t>
                              </m:r>
                            </m:e>
                          </m:func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36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36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3A633D5-8A27-3437-63A6-F7D18F3168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43656" y="7407583"/>
                <a:ext cx="4428635" cy="1133067"/>
              </a:xfrm>
              <a:prstGeom prst="rect">
                <a:avLst/>
              </a:prstGeom>
              <a:blipFill>
                <a:blip r:embed="rId6"/>
                <a:stretch>
                  <a:fillRect b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37">
            <a:extLst>
              <a:ext uri="{FF2B5EF4-FFF2-40B4-BE49-F238E27FC236}">
                <a16:creationId xmlns:a16="http://schemas.microsoft.com/office/drawing/2014/main" id="{DDFD5C97-9712-6EED-9878-C755319502C5}"/>
              </a:ext>
            </a:extLst>
          </p:cNvPr>
          <p:cNvSpPr txBox="1"/>
          <p:nvPr/>
        </p:nvSpPr>
        <p:spPr>
          <a:xfrm>
            <a:off x="2057400" y="2276667"/>
            <a:ext cx="105156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defRPr/>
            </a:pPr>
            <a:r>
              <a:rPr lang="en-US" sz="2800" b="1" dirty="0">
                <a:latin typeface="Montserrat SemiBold" pitchFamily="2" charset="77"/>
              </a:rPr>
              <a:t>THEOREM: </a:t>
            </a: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Non</a:t>
            </a:r>
            <a:r>
              <a:rPr lang="en-US" sz="2800" b="1" dirty="0">
                <a:latin typeface="Montserrat SemiBold" pitchFamily="2" charset="77"/>
              </a:rPr>
              <a:t>-Asymptotic Tail Bound 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[</a:t>
            </a:r>
            <a:r>
              <a:rPr lang="en-US" sz="2000" b="1" dirty="0">
                <a:solidFill>
                  <a:srgbClr val="C00000"/>
                </a:solidFill>
                <a:latin typeface="Montserrat Black" pitchFamily="2" charset="77"/>
              </a:rPr>
              <a:t>J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DLM23]</a:t>
            </a:r>
          </a:p>
        </p:txBody>
      </p:sp>
      <p:sp>
        <p:nvSpPr>
          <p:cNvPr id="15" name="TextBox 38">
            <a:extLst>
              <a:ext uri="{FF2B5EF4-FFF2-40B4-BE49-F238E27FC236}">
                <a16:creationId xmlns:a16="http://schemas.microsoft.com/office/drawing/2014/main" id="{A6B7FED0-45B6-1E29-20E2-EDCE44D21BDB}"/>
              </a:ext>
            </a:extLst>
          </p:cNvPr>
          <p:cNvSpPr txBox="1"/>
          <p:nvPr/>
        </p:nvSpPr>
        <p:spPr>
          <a:xfrm>
            <a:off x="1006873" y="759050"/>
            <a:ext cx="172811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JOIN-THE-SHORTEST QUEUE: </a:t>
            </a: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TAIL BOUND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2A401B8-2200-6CFF-F6DB-6C6DB427B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A808243-AB05-E803-61EF-4F3C70F9AF12}"/>
              </a:ext>
            </a:extLst>
          </p:cNvPr>
          <p:cNvGrpSpPr/>
          <p:nvPr/>
        </p:nvGrpSpPr>
        <p:grpSpPr>
          <a:xfrm>
            <a:off x="1363455" y="6285799"/>
            <a:ext cx="7067150" cy="3497337"/>
            <a:chOff x="1363455" y="6285799"/>
            <a:chExt cx="7067150" cy="349733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86E6ABB-E892-08E8-6D95-F1524FB69BDB}"/>
                </a:ext>
              </a:extLst>
            </p:cNvPr>
            <p:cNvGrpSpPr/>
            <p:nvPr/>
          </p:nvGrpSpPr>
          <p:grpSpPr>
            <a:xfrm>
              <a:off x="3496332" y="6351440"/>
              <a:ext cx="4934273" cy="3431696"/>
              <a:chOff x="2819400" y="6829564"/>
              <a:chExt cx="4033918" cy="2805516"/>
            </a:xfrm>
          </p:grpSpPr>
          <p:pic>
            <p:nvPicPr>
              <p:cNvPr id="23" name="Picture 22" descr="A picture containing screenshot, line, design&#10;&#10;Description automatically generated">
                <a:extLst>
                  <a:ext uri="{FF2B5EF4-FFF2-40B4-BE49-F238E27FC236}">
                    <a16:creationId xmlns:a16="http://schemas.microsoft.com/office/drawing/2014/main" id="{CA834A8C-866A-313D-2F22-F028CFF875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5581"/>
              <a:stretch/>
            </p:blipFill>
            <p:spPr>
              <a:xfrm>
                <a:off x="2819400" y="6829564"/>
                <a:ext cx="4023250" cy="1742936"/>
              </a:xfrm>
              <a:prstGeom prst="rect">
                <a:avLst/>
              </a:prstGeom>
            </p:spPr>
          </p:pic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D18B80E2-A9DC-0054-FE9F-ADB12A6694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19400" y="8572500"/>
                <a:ext cx="4023250" cy="0"/>
              </a:xfrm>
              <a:prstGeom prst="line">
                <a:avLst/>
              </a:prstGeom>
              <a:ln w="38100">
                <a:solidFill>
                  <a:srgbClr val="9437FF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5FDF5B6F-7C91-2660-1C3A-C729AAD31C9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30068" y="6829564"/>
                <a:ext cx="0" cy="280551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F54E0188-292A-E93A-E0C2-9EC704F75E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0068" y="9105900"/>
                <a:ext cx="402325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CF30D5C5-F6BC-D4D2-8B58-9630619B4103}"/>
                    </a:ext>
                  </a:extLst>
                </p:cNvPr>
                <p:cNvSpPr txBox="1"/>
                <p:nvPr/>
              </p:nvSpPr>
              <p:spPr>
                <a:xfrm>
                  <a:off x="1363455" y="6818255"/>
                  <a:ext cx="2149891" cy="90172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  <m:func>
                          <m:func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</a:rPr>
                              <m:t>𝐏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(.)</m:t>
                            </m:r>
                          </m:e>
                        </m:func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56D6B0FC-40FE-E933-1740-36283BA6467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63455" y="6818255"/>
                  <a:ext cx="2149891" cy="901722"/>
                </a:xfrm>
                <a:prstGeom prst="rect">
                  <a:avLst/>
                </a:prstGeom>
                <a:blipFill>
                  <a:blip r:embed="rId8"/>
                  <a:stretch>
                    <a:fillRect b="-41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AutoShape 6">
              <a:extLst>
                <a:ext uri="{FF2B5EF4-FFF2-40B4-BE49-F238E27FC236}">
                  <a16:creationId xmlns:a16="http://schemas.microsoft.com/office/drawing/2014/main" id="{C4935591-B76A-5D85-37F8-19CAA108237D}"/>
                </a:ext>
              </a:extLst>
            </p:cNvPr>
            <p:cNvSpPr/>
            <p:nvPr/>
          </p:nvSpPr>
          <p:spPr>
            <a:xfrm flipV="1">
              <a:off x="3173685" y="6285799"/>
              <a:ext cx="0" cy="610488"/>
            </a:xfrm>
            <a:prstGeom prst="line">
              <a:avLst/>
            </a:prstGeom>
            <a:ln w="38100" cap="flat">
              <a:solidFill>
                <a:schemeClr val="tx1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F5C783F3-5327-753B-7223-72A3B2B5D6BB}"/>
                    </a:ext>
                  </a:extLst>
                </p:cNvPr>
                <p:cNvSpPr txBox="1"/>
                <p:nvPr/>
              </p:nvSpPr>
              <p:spPr>
                <a:xfrm>
                  <a:off x="2901866" y="8221782"/>
                  <a:ext cx="385835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BF42AE6-245A-817A-B947-C86B48890F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1866" y="8221782"/>
                  <a:ext cx="385835" cy="523220"/>
                </a:xfrm>
                <a:prstGeom prst="rect">
                  <a:avLst/>
                </a:prstGeom>
                <a:blipFill>
                  <a:blip r:embed="rId9"/>
                  <a:stretch>
                    <a:fillRect l="-6452" r="-322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7B9BE60-582A-C144-C973-7CD7B1F2E8F3}"/>
                    </a:ext>
                  </a:extLst>
                </p:cNvPr>
                <p:cNvSpPr txBox="1"/>
                <p:nvPr/>
              </p:nvSpPr>
              <p:spPr>
                <a:xfrm>
                  <a:off x="3030069" y="8885585"/>
                  <a:ext cx="385835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BFF392C-0A46-092D-A8F0-F545718762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0069" y="8885585"/>
                  <a:ext cx="385835" cy="584775"/>
                </a:xfrm>
                <a:prstGeom prst="rect">
                  <a:avLst/>
                </a:prstGeom>
                <a:blipFill>
                  <a:blip r:embed="rId10"/>
                  <a:stretch>
                    <a:fillRect l="-12903" r="-193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AutoShape 6">
              <a:extLst>
                <a:ext uri="{FF2B5EF4-FFF2-40B4-BE49-F238E27FC236}">
                  <a16:creationId xmlns:a16="http://schemas.microsoft.com/office/drawing/2014/main" id="{20AD7FA4-7A04-0E6D-9799-B0C212A729ED}"/>
                </a:ext>
              </a:extLst>
            </p:cNvPr>
            <p:cNvSpPr/>
            <p:nvPr/>
          </p:nvSpPr>
          <p:spPr>
            <a:xfrm rot="5400000" flipV="1">
              <a:off x="6505517" y="8797563"/>
              <a:ext cx="0" cy="1357982"/>
            </a:xfrm>
            <a:prstGeom prst="line">
              <a:avLst/>
            </a:prstGeom>
            <a:ln w="38100" cap="flat">
              <a:solidFill>
                <a:schemeClr val="tx1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A7C408CC-1D4C-A093-D2C5-F56CCA05F595}"/>
                    </a:ext>
                  </a:extLst>
                </p:cNvPr>
                <p:cNvSpPr txBox="1"/>
                <p:nvPr/>
              </p:nvSpPr>
              <p:spPr>
                <a:xfrm>
                  <a:off x="5405365" y="9130725"/>
                  <a:ext cx="385835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92299A1-87D6-E2C2-BC90-A6FFF0836C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05365" y="9130725"/>
                  <a:ext cx="385835" cy="584775"/>
                </a:xfrm>
                <a:prstGeom prst="rect">
                  <a:avLst/>
                </a:prstGeom>
                <a:blipFill>
                  <a:blip r:embed="rId11"/>
                  <a:stretch>
                    <a:fillRect r="-312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642200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F1A2433-1A3A-7F03-F377-3E33776763EB}"/>
              </a:ext>
            </a:extLst>
          </p:cNvPr>
          <p:cNvGrpSpPr/>
          <p:nvPr/>
        </p:nvGrpSpPr>
        <p:grpSpPr>
          <a:xfrm>
            <a:off x="914402" y="6565738"/>
            <a:ext cx="5246943" cy="2441931"/>
            <a:chOff x="6520528" y="6997251"/>
            <a:chExt cx="5246943" cy="244193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103069D-C5F2-2FDA-A799-6251FF86FA52}"/>
                </a:ext>
              </a:extLst>
            </p:cNvPr>
            <p:cNvSpPr txBox="1"/>
            <p:nvPr/>
          </p:nvSpPr>
          <p:spPr>
            <a:xfrm>
              <a:off x="7416297" y="6997251"/>
              <a:ext cx="34554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Montserrat SemiBold" pitchFamily="2" charset="77"/>
                </a:rPr>
                <a:t>Non-Asymptotic Many Server-HT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D1AEC26-32DE-8FD8-FCD8-F8D34594C2BE}"/>
                    </a:ext>
                  </a:extLst>
                </p:cNvPr>
                <p:cNvSpPr txBox="1"/>
                <p:nvPr/>
              </p:nvSpPr>
              <p:spPr>
                <a:xfrm>
                  <a:off x="6520528" y="8196957"/>
                  <a:ext cx="5246943" cy="5970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28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28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28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D1AEC26-32DE-8FD8-FCD8-F8D34594C2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0528" y="8196957"/>
                  <a:ext cx="5246943" cy="597087"/>
                </a:xfrm>
                <a:prstGeom prst="rect">
                  <a:avLst/>
                </a:prstGeom>
                <a:blipFill>
                  <a:blip r:embed="rId3"/>
                  <a:stretch>
                    <a:fillRect b="-2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0F1967C-BD15-4A69-F6A8-332DBD8B13DE}"/>
                    </a:ext>
                  </a:extLst>
                </p:cNvPr>
                <p:cNvSpPr txBox="1"/>
                <p:nvPr/>
              </p:nvSpPr>
              <p:spPr>
                <a:xfrm>
                  <a:off x="6681445" y="8915961"/>
                  <a:ext cx="492510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2800" dirty="0"/>
                    <a:t>is large enough,</a:t>
                  </a:r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0F1967C-BD15-4A69-F6A8-332DBD8B13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1445" y="8915961"/>
                  <a:ext cx="4925107" cy="523220"/>
                </a:xfrm>
                <a:prstGeom prst="rect">
                  <a:avLst/>
                </a:prstGeom>
                <a:blipFill>
                  <a:blip r:embed="rId4"/>
                  <a:stretch>
                    <a:fillRect t="-14286" b="-2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6A05ED5-020F-98A5-CAC8-CF0E482EAED6}"/>
              </a:ext>
            </a:extLst>
          </p:cNvPr>
          <p:cNvCxnSpPr/>
          <p:nvPr/>
        </p:nvCxnSpPr>
        <p:spPr>
          <a:xfrm>
            <a:off x="6406248" y="6134100"/>
            <a:ext cx="0" cy="3352800"/>
          </a:xfrm>
          <a:prstGeom prst="line">
            <a:avLst/>
          </a:prstGeom>
          <a:ln w="635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C6524F62-3184-3DC3-0974-CCE1A4E67238}"/>
              </a:ext>
            </a:extLst>
          </p:cNvPr>
          <p:cNvGrpSpPr/>
          <p:nvPr/>
        </p:nvGrpSpPr>
        <p:grpSpPr>
          <a:xfrm>
            <a:off x="2057402" y="2857501"/>
            <a:ext cx="14197653" cy="3048000"/>
            <a:chOff x="2813461" y="2857501"/>
            <a:chExt cx="14197653" cy="3048000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5DE7F755-4CA1-A159-4758-922C9FC198C8}"/>
                </a:ext>
              </a:extLst>
            </p:cNvPr>
            <p:cNvSpPr/>
            <p:nvPr/>
          </p:nvSpPr>
          <p:spPr>
            <a:xfrm>
              <a:off x="2813461" y="2857501"/>
              <a:ext cx="14197653" cy="304800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5C65FC9-C820-266C-51F7-344957D441FA}"/>
                    </a:ext>
                  </a:extLst>
                </p:cNvPr>
                <p:cNvSpPr txBox="1"/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endParaRPr lang="en-US" sz="3200" i="1" dirty="0">
                    <a:latin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≤   </m:t>
                        </m:r>
                        <m:r>
                          <a:rPr lang="en-US" sz="3200" b="1"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  ≤ 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func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  2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𝑒𝑥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oMath>
                    </m:oMathPara>
                  </a14:m>
                  <a:endParaRPr lang="en-US" sz="3200" dirty="0">
                    <a:solidFill>
                      <a:srgbClr val="08253D"/>
                    </a:solidFill>
                  </a:endParaRPr>
                </a:p>
                <a:p>
                  <a:endParaRPr lang="en-US" sz="32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5C65FC9-C820-266C-51F7-344957D441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EB4FB2-E3F1-E46E-F576-B8E6D26D9A9C}"/>
                </a:ext>
              </a:extLst>
            </p:cNvPr>
            <p:cNvSpPr txBox="1"/>
            <p:nvPr/>
          </p:nvSpPr>
          <p:spPr>
            <a:xfrm>
              <a:off x="3194460" y="3089508"/>
              <a:ext cx="616068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Consider a Join-the-Shortest-Queue System with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F96D1353-9241-EAA0-F70E-B1F1E03F669B}"/>
                    </a:ext>
                  </a:extLst>
                </p:cNvPr>
                <p:cNvSpPr txBox="1"/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F96D1353-9241-EAA0-F70E-B1F1E03F6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blipFill>
                  <a:blip r:embed="rId6"/>
                  <a:stretch>
                    <a:fillRect l="-966"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5A61096-623E-CA33-F2C8-925989F15BF5}"/>
                    </a:ext>
                  </a:extLst>
                </p:cNvPr>
                <p:cNvSpPr txBox="1"/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func>
                        <m:funcPr>
                          <m:ctrlP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func>
                    </m:oMath>
                  </a14:m>
                  <a:r>
                    <a:rPr lang="en-US" sz="32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3200" dirty="0"/>
                    <a:t>is small enough,</a:t>
                  </a: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5A61096-623E-CA33-F2C8-925989F15B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blipFill>
                  <a:blip r:embed="rId7"/>
                  <a:stretch>
                    <a:fillRect l="-2314" t="-14894" b="-319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TextBox 38">
            <a:extLst>
              <a:ext uri="{FF2B5EF4-FFF2-40B4-BE49-F238E27FC236}">
                <a16:creationId xmlns:a16="http://schemas.microsoft.com/office/drawing/2014/main" id="{AEE09991-5039-2B4A-955F-E8E673061932}"/>
              </a:ext>
            </a:extLst>
          </p:cNvPr>
          <p:cNvSpPr txBox="1"/>
          <p:nvPr/>
        </p:nvSpPr>
        <p:spPr>
          <a:xfrm>
            <a:off x="1006873" y="759050"/>
            <a:ext cx="172811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JOIN-THE-SHORTEST QUEUE: </a:t>
            </a: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TAIL BOUND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6793FACF-54A6-93B3-1259-B17C1F23D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79E47D0F-9A0E-0679-5055-FAF3B0F47751}"/>
              </a:ext>
            </a:extLst>
          </p:cNvPr>
          <p:cNvSpPr txBox="1"/>
          <p:nvPr/>
        </p:nvSpPr>
        <p:spPr>
          <a:xfrm>
            <a:off x="2057400" y="2276667"/>
            <a:ext cx="105156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defRPr/>
            </a:pPr>
            <a:r>
              <a:rPr lang="en-US" sz="2800" b="1" dirty="0">
                <a:latin typeface="Montserrat SemiBold" pitchFamily="2" charset="77"/>
              </a:rPr>
              <a:t>THEOREM: </a:t>
            </a: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Non</a:t>
            </a:r>
            <a:r>
              <a:rPr lang="en-US" sz="2800" b="1" dirty="0">
                <a:latin typeface="Montserrat SemiBold" pitchFamily="2" charset="77"/>
              </a:rPr>
              <a:t>-Asymptotic Tail Bound 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[</a:t>
            </a:r>
            <a:r>
              <a:rPr lang="en-US" sz="2000" b="1" dirty="0">
                <a:solidFill>
                  <a:srgbClr val="C00000"/>
                </a:solidFill>
                <a:latin typeface="Montserrat Black" pitchFamily="2" charset="77"/>
              </a:rPr>
              <a:t>J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DLM23]</a:t>
            </a:r>
          </a:p>
        </p:txBody>
      </p:sp>
    </p:spTree>
    <p:extLst>
      <p:ext uri="{BB962C8B-B14F-4D97-AF65-F5344CB8AC3E}">
        <p14:creationId xmlns:p14="http://schemas.microsoft.com/office/powerpoint/2010/main" val="2337066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F1A2433-1A3A-7F03-F377-3E33776763EB}"/>
              </a:ext>
            </a:extLst>
          </p:cNvPr>
          <p:cNvGrpSpPr/>
          <p:nvPr/>
        </p:nvGrpSpPr>
        <p:grpSpPr>
          <a:xfrm>
            <a:off x="914402" y="6565738"/>
            <a:ext cx="5246943" cy="2441931"/>
            <a:chOff x="6520528" y="6997251"/>
            <a:chExt cx="5246943" cy="244193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103069D-C5F2-2FDA-A799-6251FF86FA52}"/>
                </a:ext>
              </a:extLst>
            </p:cNvPr>
            <p:cNvSpPr txBox="1"/>
            <p:nvPr/>
          </p:nvSpPr>
          <p:spPr>
            <a:xfrm>
              <a:off x="7416297" y="6997251"/>
              <a:ext cx="34554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Montserrat SemiBold" pitchFamily="2" charset="77"/>
                </a:rPr>
                <a:t>Non-Asymptotic Many Server-HT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D1AEC26-32DE-8FD8-FCD8-F8D34594C2BE}"/>
                    </a:ext>
                  </a:extLst>
                </p:cNvPr>
                <p:cNvSpPr txBox="1"/>
                <p:nvPr/>
              </p:nvSpPr>
              <p:spPr>
                <a:xfrm>
                  <a:off x="6520528" y="8196957"/>
                  <a:ext cx="5246943" cy="5970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28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28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28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D1AEC26-32DE-8FD8-FCD8-F8D34594C2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0528" y="8196957"/>
                  <a:ext cx="5246943" cy="597087"/>
                </a:xfrm>
                <a:prstGeom prst="rect">
                  <a:avLst/>
                </a:prstGeom>
                <a:blipFill>
                  <a:blip r:embed="rId3"/>
                  <a:stretch>
                    <a:fillRect b="-2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0F1967C-BD15-4A69-F6A8-332DBD8B13DE}"/>
                    </a:ext>
                  </a:extLst>
                </p:cNvPr>
                <p:cNvSpPr txBox="1"/>
                <p:nvPr/>
              </p:nvSpPr>
              <p:spPr>
                <a:xfrm>
                  <a:off x="6681445" y="8915961"/>
                  <a:ext cx="492510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2800" dirty="0"/>
                    <a:t>is large enough,</a:t>
                  </a:r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0F1967C-BD15-4A69-F6A8-332DBD8B13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1445" y="8915961"/>
                  <a:ext cx="4925107" cy="523220"/>
                </a:xfrm>
                <a:prstGeom prst="rect">
                  <a:avLst/>
                </a:prstGeom>
                <a:blipFill>
                  <a:blip r:embed="rId4"/>
                  <a:stretch>
                    <a:fillRect t="-14286" b="-2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8C280DEC-C11D-D446-4E97-1ECFCBAA0845}"/>
              </a:ext>
            </a:extLst>
          </p:cNvPr>
          <p:cNvSpPr txBox="1"/>
          <p:nvPr/>
        </p:nvSpPr>
        <p:spPr>
          <a:xfrm>
            <a:off x="7495652" y="6565735"/>
            <a:ext cx="34554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Non-Asymptotic Large Deviation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6A05ED5-020F-98A5-CAC8-CF0E482EAED6}"/>
              </a:ext>
            </a:extLst>
          </p:cNvPr>
          <p:cNvCxnSpPr/>
          <p:nvPr/>
        </p:nvCxnSpPr>
        <p:spPr>
          <a:xfrm>
            <a:off x="6406248" y="6134100"/>
            <a:ext cx="0" cy="3352800"/>
          </a:xfrm>
          <a:prstGeom prst="line">
            <a:avLst/>
          </a:prstGeom>
          <a:ln w="635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5323184-4A27-DF86-27B7-C6F589850E00}"/>
                  </a:ext>
                </a:extLst>
              </p:cNvPr>
              <p:cNvSpPr txBox="1"/>
              <p:nvPr/>
            </p:nvSpPr>
            <p:spPr>
              <a:xfrm>
                <a:off x="7315201" y="8515222"/>
                <a:ext cx="385740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r>
                        <a:rPr lang="en-US" sz="2800" i="1">
                          <a:latin typeface="Cambria Math" panose="02040503050406030204" pitchFamily="18" charset="0"/>
                        </a:rPr>
                        <m:t> 2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𝑒𝑥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5323184-4A27-DF86-27B7-C6F589850E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5201" y="8515222"/>
                <a:ext cx="3857403" cy="523220"/>
              </a:xfrm>
              <a:prstGeom prst="rect">
                <a:avLst/>
              </a:prstGeom>
              <a:blipFill>
                <a:blip r:embed="rId5"/>
                <a:stretch>
                  <a:fillRect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63965DD0-5971-4F1D-BA11-295CB1F0D634}"/>
              </a:ext>
            </a:extLst>
          </p:cNvPr>
          <p:cNvSpPr txBox="1"/>
          <p:nvPr/>
        </p:nvSpPr>
        <p:spPr>
          <a:xfrm>
            <a:off x="7661253" y="7842450"/>
            <a:ext cx="3124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Pre-Exponent Terms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524F62-3184-3DC3-0974-CCE1A4E67238}"/>
              </a:ext>
            </a:extLst>
          </p:cNvPr>
          <p:cNvGrpSpPr/>
          <p:nvPr/>
        </p:nvGrpSpPr>
        <p:grpSpPr>
          <a:xfrm>
            <a:off x="2057402" y="2857501"/>
            <a:ext cx="14197653" cy="3048000"/>
            <a:chOff x="2813461" y="2857501"/>
            <a:chExt cx="14197653" cy="3048000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5DE7F755-4CA1-A159-4758-922C9FC198C8}"/>
                </a:ext>
              </a:extLst>
            </p:cNvPr>
            <p:cNvSpPr/>
            <p:nvPr/>
          </p:nvSpPr>
          <p:spPr>
            <a:xfrm>
              <a:off x="2813461" y="2857501"/>
              <a:ext cx="14197653" cy="304800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5C65FC9-C820-266C-51F7-344957D441FA}"/>
                    </a:ext>
                  </a:extLst>
                </p:cNvPr>
                <p:cNvSpPr txBox="1"/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endParaRPr lang="en-US" sz="3200" i="1" dirty="0">
                    <a:latin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≤   </m:t>
                        </m:r>
                        <m:r>
                          <a:rPr lang="en-US" sz="3200" b="1"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  ≤ 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  <m:sSup>
                              <m:sSupPr>
                                <m:ctrlP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func>
                          </m:e>
                        </m:d>
                        <m: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 2</m:t>
                        </m:r>
                        <m: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𝑒𝑥</m:t>
                        </m:r>
                        <m: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oMath>
                    </m:oMathPara>
                  </a14:m>
                  <a:endParaRPr lang="en-US" sz="3200" dirty="0">
                    <a:solidFill>
                      <a:srgbClr val="08253D"/>
                    </a:solidFill>
                  </a:endParaRPr>
                </a:p>
                <a:p>
                  <a:endParaRPr lang="en-US" sz="32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5C65FC9-C820-266C-51F7-344957D441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EB4FB2-E3F1-E46E-F576-B8E6D26D9A9C}"/>
                </a:ext>
              </a:extLst>
            </p:cNvPr>
            <p:cNvSpPr txBox="1"/>
            <p:nvPr/>
          </p:nvSpPr>
          <p:spPr>
            <a:xfrm>
              <a:off x="3194460" y="3089508"/>
              <a:ext cx="616068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Consider a Join-the-Shortest-Queue System with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F96D1353-9241-EAA0-F70E-B1F1E03F669B}"/>
                    </a:ext>
                  </a:extLst>
                </p:cNvPr>
                <p:cNvSpPr txBox="1"/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F96D1353-9241-EAA0-F70E-B1F1E03F6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blipFill>
                  <a:blip r:embed="rId7"/>
                  <a:stretch>
                    <a:fillRect l="-966"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5A61096-623E-CA33-F2C8-925989F15BF5}"/>
                    </a:ext>
                  </a:extLst>
                </p:cNvPr>
                <p:cNvSpPr txBox="1"/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func>
                        <m:func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func>
                    </m:oMath>
                  </a14:m>
                  <a:r>
                    <a:rPr lang="en-US" sz="3200" dirty="0"/>
                    <a:t> is small enough,</a:t>
                  </a: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5A61096-623E-CA33-F2C8-925989F15B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blipFill>
                  <a:blip r:embed="rId8"/>
                  <a:stretch>
                    <a:fillRect l="-2314" t="-14894" b="-319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Box 38">
            <a:extLst>
              <a:ext uri="{FF2B5EF4-FFF2-40B4-BE49-F238E27FC236}">
                <a16:creationId xmlns:a16="http://schemas.microsoft.com/office/drawing/2014/main" id="{025C0C0A-8A35-28D0-9BAD-ECC34797A805}"/>
              </a:ext>
            </a:extLst>
          </p:cNvPr>
          <p:cNvSpPr txBox="1"/>
          <p:nvPr/>
        </p:nvSpPr>
        <p:spPr>
          <a:xfrm>
            <a:off x="1006873" y="759050"/>
            <a:ext cx="172811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JOIN-THE-SHORTEST QUEUE: </a:t>
            </a: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TAIL BOUND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B5456A1-D07D-6EE2-0F19-C4AE4670E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Box 37">
            <a:extLst>
              <a:ext uri="{FF2B5EF4-FFF2-40B4-BE49-F238E27FC236}">
                <a16:creationId xmlns:a16="http://schemas.microsoft.com/office/drawing/2014/main" id="{F8601B5C-34DD-3112-9D0C-5326671984D3}"/>
              </a:ext>
            </a:extLst>
          </p:cNvPr>
          <p:cNvSpPr txBox="1"/>
          <p:nvPr/>
        </p:nvSpPr>
        <p:spPr>
          <a:xfrm>
            <a:off x="2057400" y="2276667"/>
            <a:ext cx="105156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defRPr/>
            </a:pPr>
            <a:r>
              <a:rPr lang="en-US" sz="2800" b="1" dirty="0">
                <a:latin typeface="Montserrat SemiBold" pitchFamily="2" charset="77"/>
              </a:rPr>
              <a:t>THEOREM: </a:t>
            </a: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Non</a:t>
            </a:r>
            <a:r>
              <a:rPr lang="en-US" sz="2800" b="1" dirty="0">
                <a:latin typeface="Montserrat SemiBold" pitchFamily="2" charset="77"/>
              </a:rPr>
              <a:t>-Asymptotic Tail Bound 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[</a:t>
            </a:r>
            <a:r>
              <a:rPr lang="en-US" sz="2000" b="1" dirty="0">
                <a:solidFill>
                  <a:srgbClr val="C00000"/>
                </a:solidFill>
                <a:latin typeface="Montserrat Black" pitchFamily="2" charset="77"/>
              </a:rPr>
              <a:t>J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DLM23]</a:t>
            </a:r>
          </a:p>
        </p:txBody>
      </p:sp>
    </p:spTree>
    <p:extLst>
      <p:ext uri="{BB962C8B-B14F-4D97-AF65-F5344CB8AC3E}">
        <p14:creationId xmlns:p14="http://schemas.microsoft.com/office/powerpoint/2010/main" val="10445618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F1A2433-1A3A-7F03-F377-3E33776763EB}"/>
              </a:ext>
            </a:extLst>
          </p:cNvPr>
          <p:cNvGrpSpPr/>
          <p:nvPr/>
        </p:nvGrpSpPr>
        <p:grpSpPr>
          <a:xfrm>
            <a:off x="914402" y="6565738"/>
            <a:ext cx="5246943" cy="2441931"/>
            <a:chOff x="6520528" y="6997251"/>
            <a:chExt cx="5246943" cy="244193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103069D-C5F2-2FDA-A799-6251FF86FA52}"/>
                </a:ext>
              </a:extLst>
            </p:cNvPr>
            <p:cNvSpPr txBox="1"/>
            <p:nvPr/>
          </p:nvSpPr>
          <p:spPr>
            <a:xfrm>
              <a:off x="7416297" y="6997251"/>
              <a:ext cx="34554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Montserrat SemiBold" pitchFamily="2" charset="77"/>
                </a:rPr>
                <a:t>Non-Asymptotic Many Server-HT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D1AEC26-32DE-8FD8-FCD8-F8D34594C2BE}"/>
                    </a:ext>
                  </a:extLst>
                </p:cNvPr>
                <p:cNvSpPr txBox="1"/>
                <p:nvPr/>
              </p:nvSpPr>
              <p:spPr>
                <a:xfrm>
                  <a:off x="6520528" y="8196957"/>
                  <a:ext cx="5246943" cy="59708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28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28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28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D1AEC26-32DE-8FD8-FCD8-F8D34594C2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0528" y="8196957"/>
                  <a:ext cx="5246943" cy="597087"/>
                </a:xfrm>
                <a:prstGeom prst="rect">
                  <a:avLst/>
                </a:prstGeom>
                <a:blipFill>
                  <a:blip r:embed="rId3"/>
                  <a:stretch>
                    <a:fillRect b="-2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0F1967C-BD15-4A69-F6A8-332DBD8B13DE}"/>
                    </a:ext>
                  </a:extLst>
                </p:cNvPr>
                <p:cNvSpPr txBox="1"/>
                <p:nvPr/>
              </p:nvSpPr>
              <p:spPr>
                <a:xfrm>
                  <a:off x="6681445" y="8915961"/>
                  <a:ext cx="492510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2800" dirty="0"/>
                    <a:t>is large enough,</a:t>
                  </a:r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0F1967C-BD15-4A69-F6A8-332DBD8B13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1445" y="8915961"/>
                  <a:ext cx="4925107" cy="523220"/>
                </a:xfrm>
                <a:prstGeom prst="rect">
                  <a:avLst/>
                </a:prstGeom>
                <a:blipFill>
                  <a:blip r:embed="rId4"/>
                  <a:stretch>
                    <a:fillRect t="-14286" b="-2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8C280DEC-C11D-D446-4E97-1ECFCBAA0845}"/>
              </a:ext>
            </a:extLst>
          </p:cNvPr>
          <p:cNvSpPr txBox="1"/>
          <p:nvPr/>
        </p:nvSpPr>
        <p:spPr>
          <a:xfrm>
            <a:off x="7495652" y="6565735"/>
            <a:ext cx="34554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Non-Asymptotic Large Deviation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B88FCA-C5A3-1106-B20C-A658676285AC}"/>
              </a:ext>
            </a:extLst>
          </p:cNvPr>
          <p:cNvSpPr txBox="1"/>
          <p:nvPr/>
        </p:nvSpPr>
        <p:spPr>
          <a:xfrm>
            <a:off x="12701804" y="6575502"/>
            <a:ext cx="44140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Rate of Convergence of Tail Decay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6A05ED5-020F-98A5-CAC8-CF0E482EAED6}"/>
              </a:ext>
            </a:extLst>
          </p:cNvPr>
          <p:cNvCxnSpPr/>
          <p:nvPr/>
        </p:nvCxnSpPr>
        <p:spPr>
          <a:xfrm>
            <a:off x="6406248" y="6134100"/>
            <a:ext cx="0" cy="3352800"/>
          </a:xfrm>
          <a:prstGeom prst="line">
            <a:avLst/>
          </a:prstGeom>
          <a:ln w="635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3D4E1AA-1A00-8D37-4D67-FA5101334407}"/>
              </a:ext>
            </a:extLst>
          </p:cNvPr>
          <p:cNvCxnSpPr/>
          <p:nvPr/>
        </p:nvCxnSpPr>
        <p:spPr>
          <a:xfrm>
            <a:off x="12203727" y="6057900"/>
            <a:ext cx="0" cy="3352800"/>
          </a:xfrm>
          <a:prstGeom prst="line">
            <a:avLst/>
          </a:prstGeom>
          <a:ln w="635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5323184-4A27-DF86-27B7-C6F589850E00}"/>
                  </a:ext>
                </a:extLst>
              </p:cNvPr>
              <p:cNvSpPr txBox="1"/>
              <p:nvPr/>
            </p:nvSpPr>
            <p:spPr>
              <a:xfrm>
                <a:off x="7315201" y="8515222"/>
                <a:ext cx="385740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func>
                            <m:func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d>
                      <m:r>
                        <a:rPr lang="en-US" sz="2800" i="1">
                          <a:latin typeface="Cambria Math" panose="02040503050406030204" pitchFamily="18" charset="0"/>
                        </a:rPr>
                        <m:t> 2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𝑒𝑥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5323184-4A27-DF86-27B7-C6F589850E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5201" y="8515222"/>
                <a:ext cx="3857403" cy="523220"/>
              </a:xfrm>
              <a:prstGeom prst="rect">
                <a:avLst/>
              </a:prstGeom>
              <a:blipFill>
                <a:blip r:embed="rId5"/>
                <a:stretch>
                  <a:fillRect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63965DD0-5971-4F1D-BA11-295CB1F0D634}"/>
              </a:ext>
            </a:extLst>
          </p:cNvPr>
          <p:cNvSpPr txBox="1"/>
          <p:nvPr/>
        </p:nvSpPr>
        <p:spPr>
          <a:xfrm>
            <a:off x="7661253" y="7842450"/>
            <a:ext cx="3124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Pre-Exponent Terms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7C41F7B-9733-54F1-8C21-40982AF4189B}"/>
                  </a:ext>
                </a:extLst>
              </p:cNvPr>
              <p:cNvSpPr txBox="1"/>
              <p:nvPr/>
            </p:nvSpPr>
            <p:spPr>
              <a:xfrm>
                <a:off x="13111955" y="7858162"/>
                <a:ext cx="3143104" cy="80938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func>
                        <m:func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p>
                              </m:sSup>
                            </m:den>
                          </m:f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7C41F7B-9733-54F1-8C21-40982AF418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11955" y="7858162"/>
                <a:ext cx="3143104" cy="809389"/>
              </a:xfrm>
              <a:prstGeom prst="rect">
                <a:avLst/>
              </a:prstGeom>
              <a:blipFill>
                <a:blip r:embed="rId6"/>
                <a:stretch>
                  <a:fillRect l="-2008" t="-1538" b="-1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C6524F62-3184-3DC3-0974-CCE1A4E67238}"/>
              </a:ext>
            </a:extLst>
          </p:cNvPr>
          <p:cNvGrpSpPr/>
          <p:nvPr/>
        </p:nvGrpSpPr>
        <p:grpSpPr>
          <a:xfrm>
            <a:off x="2057402" y="2857501"/>
            <a:ext cx="14197653" cy="3048000"/>
            <a:chOff x="2813461" y="2857501"/>
            <a:chExt cx="14197653" cy="3048000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5DE7F755-4CA1-A159-4758-922C9FC198C8}"/>
                </a:ext>
              </a:extLst>
            </p:cNvPr>
            <p:cNvSpPr/>
            <p:nvPr/>
          </p:nvSpPr>
          <p:spPr>
            <a:xfrm>
              <a:off x="2813461" y="2857501"/>
              <a:ext cx="14197653" cy="304800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5C65FC9-C820-266C-51F7-344957D441FA}"/>
                    </a:ext>
                  </a:extLst>
                </p:cNvPr>
                <p:cNvSpPr txBox="1"/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endParaRPr lang="en-US" sz="3200" i="1" dirty="0">
                    <a:latin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≤   </m:t>
                        </m:r>
                        <m:r>
                          <a:rPr lang="en-US" sz="3200" b="1">
                            <a:latin typeface="Cambria Math" panose="02040503050406030204" pitchFamily="18" charset="0"/>
                          </a:rPr>
                          <m:t>𝐏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  ≤ 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func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  2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𝑒𝑥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 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oMath>
                    </m:oMathPara>
                  </a14:m>
                  <a:endParaRPr lang="en-US" sz="3200" dirty="0">
                    <a:solidFill>
                      <a:srgbClr val="08253D"/>
                    </a:solidFill>
                  </a:endParaRPr>
                </a:p>
                <a:p>
                  <a:endParaRPr lang="en-US" sz="32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5C65FC9-C820-266C-51F7-344957D441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14300" y="4221116"/>
                  <a:ext cx="13771520" cy="14990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BEB4FB2-E3F1-E46E-F576-B8E6D26D9A9C}"/>
                </a:ext>
              </a:extLst>
            </p:cNvPr>
            <p:cNvSpPr txBox="1"/>
            <p:nvPr/>
          </p:nvSpPr>
          <p:spPr>
            <a:xfrm>
              <a:off x="3194460" y="3089508"/>
              <a:ext cx="616068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Consider a Join-the-Shortest-Queue System with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F96D1353-9241-EAA0-F70E-B1F1E03F669B}"/>
                    </a:ext>
                  </a:extLst>
                </p:cNvPr>
                <p:cNvSpPr txBox="1"/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F96D1353-9241-EAA0-F70E-B1F1E03F6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96717" y="3056173"/>
                  <a:ext cx="5246943" cy="600101"/>
                </a:xfrm>
                <a:prstGeom prst="rect">
                  <a:avLst/>
                </a:prstGeom>
                <a:blipFill>
                  <a:blip r:embed="rId8"/>
                  <a:stretch>
                    <a:fillRect l="-966"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5A61096-623E-CA33-F2C8-925989F15BF5}"/>
                    </a:ext>
                  </a:extLst>
                </p:cNvPr>
                <p:cNvSpPr txBox="1"/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  <m:func>
                        <m:func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20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func>
                    </m:oMath>
                  </a14:m>
                  <a:r>
                    <a:rPr lang="en-US" sz="3200" dirty="0"/>
                    <a:t> is small enough,</a:t>
                  </a: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5A61096-623E-CA33-F2C8-925989F15B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81191" y="3775177"/>
                  <a:ext cx="4925107" cy="584775"/>
                </a:xfrm>
                <a:prstGeom prst="rect">
                  <a:avLst/>
                </a:prstGeom>
                <a:blipFill>
                  <a:blip r:embed="rId9"/>
                  <a:stretch>
                    <a:fillRect l="-2314" t="-14894" b="-319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TextBox 38">
            <a:extLst>
              <a:ext uri="{FF2B5EF4-FFF2-40B4-BE49-F238E27FC236}">
                <a16:creationId xmlns:a16="http://schemas.microsoft.com/office/drawing/2014/main" id="{63A1B2C0-0712-0043-B213-9F61A9B7A090}"/>
              </a:ext>
            </a:extLst>
          </p:cNvPr>
          <p:cNvSpPr txBox="1"/>
          <p:nvPr/>
        </p:nvSpPr>
        <p:spPr>
          <a:xfrm>
            <a:off x="1006873" y="759050"/>
            <a:ext cx="17281129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JOIN-THE-SHORTEST QUEUE: </a:t>
            </a: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TAIL BOUND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492D5593-DAC3-BFF6-F5C6-365414962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3" name="TextBox 37">
            <a:extLst>
              <a:ext uri="{FF2B5EF4-FFF2-40B4-BE49-F238E27FC236}">
                <a16:creationId xmlns:a16="http://schemas.microsoft.com/office/drawing/2014/main" id="{289838AF-2F69-204D-07FA-16377B0C08F8}"/>
              </a:ext>
            </a:extLst>
          </p:cNvPr>
          <p:cNvSpPr txBox="1"/>
          <p:nvPr/>
        </p:nvSpPr>
        <p:spPr>
          <a:xfrm>
            <a:off x="2057400" y="2276667"/>
            <a:ext cx="105156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4377">
              <a:defRPr/>
            </a:pPr>
            <a:r>
              <a:rPr lang="en-US" sz="2800" b="1" dirty="0">
                <a:latin typeface="Montserrat SemiBold" pitchFamily="2" charset="77"/>
              </a:rPr>
              <a:t>THEOREM: </a:t>
            </a: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Non</a:t>
            </a:r>
            <a:r>
              <a:rPr lang="en-US" sz="2800" b="1" dirty="0">
                <a:latin typeface="Montserrat SemiBold" pitchFamily="2" charset="77"/>
              </a:rPr>
              <a:t>-Asymptotic Tail Bound 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[</a:t>
            </a:r>
            <a:r>
              <a:rPr lang="en-US" sz="2000" b="1" dirty="0">
                <a:solidFill>
                  <a:srgbClr val="C00000"/>
                </a:solidFill>
                <a:latin typeface="Montserrat Black" pitchFamily="2" charset="77"/>
              </a:rPr>
              <a:t>J</a:t>
            </a:r>
            <a:r>
              <a:rPr lang="en-US" sz="2000" b="1" dirty="0">
                <a:solidFill>
                  <a:srgbClr val="C00000"/>
                </a:solidFill>
                <a:latin typeface="Montserrat SemiBold" pitchFamily="2" charset="77"/>
              </a:rPr>
              <a:t>DLM23]</a:t>
            </a:r>
          </a:p>
        </p:txBody>
      </p:sp>
    </p:spTree>
    <p:extLst>
      <p:ext uri="{BB962C8B-B14F-4D97-AF65-F5344CB8AC3E}">
        <p14:creationId xmlns:p14="http://schemas.microsoft.com/office/powerpoint/2010/main" val="396292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A0DF909-D946-1C3F-2329-F93785F65F41}"/>
              </a:ext>
            </a:extLst>
          </p:cNvPr>
          <p:cNvGrpSpPr/>
          <p:nvPr/>
        </p:nvGrpSpPr>
        <p:grpSpPr>
          <a:xfrm>
            <a:off x="875305" y="2073647"/>
            <a:ext cx="9194004" cy="7850884"/>
            <a:chOff x="875305" y="2073646"/>
            <a:chExt cx="9194004" cy="7850885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FFCDE0D7-78B9-6766-D26C-A0523623C5EB}"/>
                </a:ext>
              </a:extLst>
            </p:cNvPr>
            <p:cNvSpPr/>
            <p:nvPr/>
          </p:nvSpPr>
          <p:spPr>
            <a:xfrm>
              <a:off x="3505200" y="4409181"/>
              <a:ext cx="2362200" cy="90408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69F3FC7-C3AB-D0BA-61E5-02BC2619E02C}"/>
                </a:ext>
              </a:extLst>
            </p:cNvPr>
            <p:cNvGrpSpPr/>
            <p:nvPr/>
          </p:nvGrpSpPr>
          <p:grpSpPr>
            <a:xfrm>
              <a:off x="3704909" y="2628900"/>
              <a:ext cx="2073801" cy="611126"/>
              <a:chOff x="3400425" y="2328863"/>
              <a:chExt cx="1793882" cy="528637"/>
            </a:xfrm>
          </p:grpSpPr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BD4B6BDE-1AC5-1059-93C2-96C760F715D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23DC2CF3-E496-C3E2-6133-1FECEB6E8FA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E0599837-5B4C-F827-9B17-E10E2EC9AE6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9E32DE5D-A72E-3CC2-D874-B009BAE51A2E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6525E73-A7CE-2185-6DF1-B70E7BB81190}"/>
                </a:ext>
              </a:extLst>
            </p:cNvPr>
            <p:cNvGrpSpPr/>
            <p:nvPr/>
          </p:nvGrpSpPr>
          <p:grpSpPr>
            <a:xfrm>
              <a:off x="3704909" y="3592939"/>
              <a:ext cx="2073801" cy="611126"/>
              <a:chOff x="3400425" y="2328863"/>
              <a:chExt cx="1793882" cy="528637"/>
            </a:xfrm>
          </p:grpSpPr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73299767-17B6-0924-E579-F39DC5A0BAF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C166F2F2-F863-38D3-7DD7-3D9C3CEE329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1F89CCEC-EFD3-4F16-59BD-AC76A6A3301E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1972A3BC-7398-9F31-DD44-313255C6893B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5D7AF88-61CB-65FE-4D45-A7354D51EA53}"/>
                </a:ext>
              </a:extLst>
            </p:cNvPr>
            <p:cNvGrpSpPr/>
            <p:nvPr/>
          </p:nvGrpSpPr>
          <p:grpSpPr>
            <a:xfrm>
              <a:off x="3704909" y="4537347"/>
              <a:ext cx="2073801" cy="611126"/>
              <a:chOff x="3400425" y="2328863"/>
              <a:chExt cx="1793882" cy="528637"/>
            </a:xfrm>
          </p:grpSpPr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id="{21A210E9-625A-65FE-4A4F-C566D7293830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54DE4CEA-BF59-3CAD-1946-F1718D855177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67BBDD0E-A636-624C-3CDE-6BF194D09CF8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59240194-A109-4BF1-34A0-CEF839BC4EC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A04FE597-208D-3DC8-7EDD-296DB3A6E2E0}"/>
                </a:ext>
              </a:extLst>
            </p:cNvPr>
            <p:cNvSpPr/>
            <p:nvPr/>
          </p:nvSpPr>
          <p:spPr>
            <a:xfrm>
              <a:off x="4897444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66DAD8A7-0ABD-8B20-F02B-980DC816F80D}"/>
                </a:ext>
              </a:extLst>
            </p:cNvPr>
            <p:cNvSpPr/>
            <p:nvPr/>
          </p:nvSpPr>
          <p:spPr>
            <a:xfrm>
              <a:off x="4688915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EF5EA3E5-84A7-F83B-B55D-08A811867846}"/>
                </a:ext>
              </a:extLst>
            </p:cNvPr>
            <p:cNvSpPr/>
            <p:nvPr/>
          </p:nvSpPr>
          <p:spPr>
            <a:xfrm>
              <a:off x="489483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5ED2149E-79BB-5A22-3645-0DCCC3F3D548}"/>
                </a:ext>
              </a:extLst>
            </p:cNvPr>
            <p:cNvSpPr/>
            <p:nvPr/>
          </p:nvSpPr>
          <p:spPr>
            <a:xfrm>
              <a:off x="468630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C7314340-99A4-C74E-42CA-4F69AF8ABCFB}"/>
                </a:ext>
              </a:extLst>
            </p:cNvPr>
            <p:cNvSpPr/>
            <p:nvPr/>
          </p:nvSpPr>
          <p:spPr>
            <a:xfrm>
              <a:off x="4490295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00D8B6FC-4D9D-6103-D632-0897BC1F765D}"/>
                </a:ext>
              </a:extLst>
            </p:cNvPr>
            <p:cNvSpPr/>
            <p:nvPr/>
          </p:nvSpPr>
          <p:spPr>
            <a:xfrm>
              <a:off x="4894831" y="4613342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D8DBF211-FFD7-7D8C-06A7-9F7697CA862D}"/>
                </a:ext>
              </a:extLst>
            </p:cNvPr>
            <p:cNvSpPr/>
            <p:nvPr/>
          </p:nvSpPr>
          <p:spPr>
            <a:xfrm flipH="1">
              <a:off x="4684592" y="4613342"/>
              <a:ext cx="135769" cy="45764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C023070-7573-BA13-2E8B-6AD68C80A859}"/>
                </a:ext>
              </a:extLst>
            </p:cNvPr>
            <p:cNvGrpSpPr/>
            <p:nvPr/>
          </p:nvGrpSpPr>
          <p:grpSpPr>
            <a:xfrm>
              <a:off x="3704909" y="5535535"/>
              <a:ext cx="2073801" cy="611126"/>
              <a:chOff x="3400425" y="2328863"/>
              <a:chExt cx="1793882" cy="528637"/>
            </a:xfrm>
          </p:grpSpPr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29768488-1F2C-908A-6147-F1ED8B76035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36E45012-05C9-000B-7B79-A32573C22415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25F3D3F0-DFF8-5983-8921-E2366DC7785D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71582C9F-0744-2290-3083-06249DE279CE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Rounded Rectangle 73">
              <a:extLst>
                <a:ext uri="{FF2B5EF4-FFF2-40B4-BE49-F238E27FC236}">
                  <a16:creationId xmlns:a16="http://schemas.microsoft.com/office/drawing/2014/main" id="{7732559D-4C6D-E90E-8FE3-E77EBA2D7C69}"/>
                </a:ext>
              </a:extLst>
            </p:cNvPr>
            <p:cNvSpPr/>
            <p:nvPr/>
          </p:nvSpPr>
          <p:spPr>
            <a:xfrm>
              <a:off x="4897444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7349AC9B-B237-FEE2-C126-4FC12CAE1C59}"/>
                </a:ext>
              </a:extLst>
            </p:cNvPr>
            <p:cNvSpPr/>
            <p:nvPr/>
          </p:nvSpPr>
          <p:spPr>
            <a:xfrm>
              <a:off x="4688915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1775EDBA-9B2E-9CA5-B11E-72007974344D}"/>
                </a:ext>
              </a:extLst>
            </p:cNvPr>
            <p:cNvGrpSpPr/>
            <p:nvPr/>
          </p:nvGrpSpPr>
          <p:grpSpPr>
            <a:xfrm>
              <a:off x="3779299" y="8133893"/>
              <a:ext cx="2073801" cy="611126"/>
              <a:chOff x="3400425" y="2328863"/>
              <a:chExt cx="1793882" cy="528637"/>
            </a:xfrm>
          </p:grpSpPr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B78B9799-9B3D-BC48-0B39-D98BB5942D25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1F082D67-EC6B-BE27-FEE0-81F3555AC002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CCB5AEB0-E61F-0F1D-D1B4-1C3F3063183B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BA8B409C-5BE8-A2EC-4BF4-3C4A63A274E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Rounded Rectangle 83">
              <a:extLst>
                <a:ext uri="{FF2B5EF4-FFF2-40B4-BE49-F238E27FC236}">
                  <a16:creationId xmlns:a16="http://schemas.microsoft.com/office/drawing/2014/main" id="{1BA23406-36B8-329F-36FA-6B0175CD7C71}"/>
                </a:ext>
              </a:extLst>
            </p:cNvPr>
            <p:cNvSpPr/>
            <p:nvPr/>
          </p:nvSpPr>
          <p:spPr>
            <a:xfrm>
              <a:off x="497016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85" name="Rounded Rectangle 84">
              <a:extLst>
                <a:ext uri="{FF2B5EF4-FFF2-40B4-BE49-F238E27FC236}">
                  <a16:creationId xmlns:a16="http://schemas.microsoft.com/office/drawing/2014/main" id="{D3E1CE93-E74B-4C12-C3EB-A54885E42F35}"/>
                </a:ext>
              </a:extLst>
            </p:cNvPr>
            <p:cNvSpPr/>
            <p:nvPr/>
          </p:nvSpPr>
          <p:spPr>
            <a:xfrm>
              <a:off x="476163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86" name="Rounded Rectangle 85">
              <a:extLst>
                <a:ext uri="{FF2B5EF4-FFF2-40B4-BE49-F238E27FC236}">
                  <a16:creationId xmlns:a16="http://schemas.microsoft.com/office/drawing/2014/main" id="{E25A8FEB-84B5-5352-05DC-947C977C53D5}"/>
                </a:ext>
              </a:extLst>
            </p:cNvPr>
            <p:cNvSpPr/>
            <p:nvPr/>
          </p:nvSpPr>
          <p:spPr>
            <a:xfrm>
              <a:off x="4565629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8A556D54-A5F1-7D47-7464-6330B9F88257}"/>
                </a:ext>
              </a:extLst>
            </p:cNvPr>
            <p:cNvSpPr/>
            <p:nvPr/>
          </p:nvSpPr>
          <p:spPr>
            <a:xfrm>
              <a:off x="4491778" y="6612182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24E92DA6-0D22-66E3-045F-E8C50CD56E82}"/>
                </a:ext>
              </a:extLst>
            </p:cNvPr>
            <p:cNvSpPr/>
            <p:nvPr/>
          </p:nvSpPr>
          <p:spPr>
            <a:xfrm>
              <a:off x="4491777" y="7061707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79086C0-5660-8844-D5BF-3EF432DFB57E}"/>
                </a:ext>
              </a:extLst>
            </p:cNvPr>
            <p:cNvSpPr/>
            <p:nvPr/>
          </p:nvSpPr>
          <p:spPr>
            <a:xfrm>
              <a:off x="4491778" y="7511231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AutoShape 13">
              <a:extLst>
                <a:ext uri="{FF2B5EF4-FFF2-40B4-BE49-F238E27FC236}">
                  <a16:creationId xmlns:a16="http://schemas.microsoft.com/office/drawing/2014/main" id="{E327A318-FBBE-1F24-1533-1D15D3EAEC1C}"/>
                </a:ext>
              </a:extLst>
            </p:cNvPr>
            <p:cNvSpPr/>
            <p:nvPr/>
          </p:nvSpPr>
          <p:spPr>
            <a:xfrm flipV="1">
              <a:off x="1269100" y="4857238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016A7A9E-840B-B0F7-AB88-CCC903F67365}"/>
                    </a:ext>
                  </a:extLst>
                </p:cNvPr>
                <p:cNvSpPr txBox="1"/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016A7A9E-840B-B0F7-AB88-CCC903F673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2" name="TextBox 13">
              <a:extLst>
                <a:ext uri="{FF2B5EF4-FFF2-40B4-BE49-F238E27FC236}">
                  <a16:creationId xmlns:a16="http://schemas.microsoft.com/office/drawing/2014/main" id="{A30C9FDE-B021-7EDF-8E56-3DEA38000B40}"/>
                </a:ext>
              </a:extLst>
            </p:cNvPr>
            <p:cNvSpPr txBox="1"/>
            <p:nvPr/>
          </p:nvSpPr>
          <p:spPr>
            <a:xfrm>
              <a:off x="875305" y="4228525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93" name="AutoShape 13">
              <a:extLst>
                <a:ext uri="{FF2B5EF4-FFF2-40B4-BE49-F238E27FC236}">
                  <a16:creationId xmlns:a16="http://schemas.microsoft.com/office/drawing/2014/main" id="{A951D7F2-F51E-6F3C-5E84-98F65907FEE3}"/>
                </a:ext>
              </a:extLst>
            </p:cNvPr>
            <p:cNvSpPr/>
            <p:nvPr/>
          </p:nvSpPr>
          <p:spPr>
            <a:xfrm flipV="1">
              <a:off x="5954075" y="2933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id="{61BAC8B4-E4B2-B094-E269-616EDB74E864}"/>
                    </a:ext>
                  </a:extLst>
                </p:cNvPr>
                <p:cNvSpPr txBox="1"/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id="{61BAC8B4-E4B2-B094-E269-616EDB74E86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5" name="TextBox 13">
              <a:extLst>
                <a:ext uri="{FF2B5EF4-FFF2-40B4-BE49-F238E27FC236}">
                  <a16:creationId xmlns:a16="http://schemas.microsoft.com/office/drawing/2014/main" id="{6036B41E-1360-BE0A-2B84-606A7443EC76}"/>
                </a:ext>
              </a:extLst>
            </p:cNvPr>
            <p:cNvSpPr txBox="1"/>
            <p:nvPr/>
          </p:nvSpPr>
          <p:spPr>
            <a:xfrm>
              <a:off x="5605449" y="2073646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SERVICE</a:t>
              </a:r>
            </a:p>
          </p:txBody>
        </p:sp>
        <p:sp>
          <p:nvSpPr>
            <p:cNvPr id="96" name="AutoShape 13">
              <a:extLst>
                <a:ext uri="{FF2B5EF4-FFF2-40B4-BE49-F238E27FC236}">
                  <a16:creationId xmlns:a16="http://schemas.microsoft.com/office/drawing/2014/main" id="{65AB8C71-C76D-DDDA-9A8E-2E0352403020}"/>
                </a:ext>
              </a:extLst>
            </p:cNvPr>
            <p:cNvSpPr/>
            <p:nvPr/>
          </p:nvSpPr>
          <p:spPr>
            <a:xfrm flipV="1">
              <a:off x="5954581" y="3924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7" name="TextBox 96">
                  <a:extLst>
                    <a:ext uri="{FF2B5EF4-FFF2-40B4-BE49-F238E27FC236}">
                      <a16:creationId xmlns:a16="http://schemas.microsoft.com/office/drawing/2014/main" id="{281C57B1-C47C-AF36-538D-F702B0CBB32D}"/>
                    </a:ext>
                  </a:extLst>
                </p:cNvPr>
                <p:cNvSpPr txBox="1"/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97" name="TextBox 96">
                  <a:extLst>
                    <a:ext uri="{FF2B5EF4-FFF2-40B4-BE49-F238E27FC236}">
                      <a16:creationId xmlns:a16="http://schemas.microsoft.com/office/drawing/2014/main" id="{281C57B1-C47C-AF36-538D-F702B0CBB3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8" name="AutoShape 13">
              <a:extLst>
                <a:ext uri="{FF2B5EF4-FFF2-40B4-BE49-F238E27FC236}">
                  <a16:creationId xmlns:a16="http://schemas.microsoft.com/office/drawing/2014/main" id="{EC56C2CC-B352-CBAE-F747-99567B01A0AC}"/>
                </a:ext>
              </a:extLst>
            </p:cNvPr>
            <p:cNvSpPr/>
            <p:nvPr/>
          </p:nvSpPr>
          <p:spPr>
            <a:xfrm flipV="1">
              <a:off x="5942416" y="4838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A91BF2EA-5B3F-15EA-2973-A985393D030B}"/>
                    </a:ext>
                  </a:extLst>
                </p:cNvPr>
                <p:cNvSpPr txBox="1"/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A91BF2EA-5B3F-15EA-2973-A985393D03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0" name="AutoShape 13">
              <a:extLst>
                <a:ext uri="{FF2B5EF4-FFF2-40B4-BE49-F238E27FC236}">
                  <a16:creationId xmlns:a16="http://schemas.microsoft.com/office/drawing/2014/main" id="{EC8D9D1C-194B-2482-76BA-FD8FBA7F070A}"/>
                </a:ext>
              </a:extLst>
            </p:cNvPr>
            <p:cNvSpPr/>
            <p:nvPr/>
          </p:nvSpPr>
          <p:spPr>
            <a:xfrm flipV="1">
              <a:off x="5954581" y="5829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1" name="TextBox 100">
                  <a:extLst>
                    <a:ext uri="{FF2B5EF4-FFF2-40B4-BE49-F238E27FC236}">
                      <a16:creationId xmlns:a16="http://schemas.microsoft.com/office/drawing/2014/main" id="{7D66816E-B34A-D7DF-6F02-FC0683EB546D}"/>
                    </a:ext>
                  </a:extLst>
                </p:cNvPr>
                <p:cNvSpPr txBox="1"/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01" name="TextBox 100">
                  <a:extLst>
                    <a:ext uri="{FF2B5EF4-FFF2-40B4-BE49-F238E27FC236}">
                      <a16:creationId xmlns:a16="http://schemas.microsoft.com/office/drawing/2014/main" id="{7D66816E-B34A-D7DF-6F02-FC0683EB54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2" name="AutoShape 13">
              <a:extLst>
                <a:ext uri="{FF2B5EF4-FFF2-40B4-BE49-F238E27FC236}">
                  <a16:creationId xmlns:a16="http://schemas.microsoft.com/office/drawing/2014/main" id="{154B2E93-91C7-B871-C10C-0B3357868276}"/>
                </a:ext>
              </a:extLst>
            </p:cNvPr>
            <p:cNvSpPr/>
            <p:nvPr/>
          </p:nvSpPr>
          <p:spPr>
            <a:xfrm flipV="1">
              <a:off x="5984579" y="8496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3" name="TextBox 102">
                  <a:extLst>
                    <a:ext uri="{FF2B5EF4-FFF2-40B4-BE49-F238E27FC236}">
                      <a16:creationId xmlns:a16="http://schemas.microsoft.com/office/drawing/2014/main" id="{1102D267-D250-09D4-3CBB-473A7F1E6231}"/>
                    </a:ext>
                  </a:extLst>
                </p:cNvPr>
                <p:cNvSpPr txBox="1"/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03" name="TextBox 102">
                  <a:extLst>
                    <a:ext uri="{FF2B5EF4-FFF2-40B4-BE49-F238E27FC236}">
                      <a16:creationId xmlns:a16="http://schemas.microsoft.com/office/drawing/2014/main" id="{1102D267-D250-09D4-3CBB-473A7F1E62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4" name="TextBox 13">
              <a:extLst>
                <a:ext uri="{FF2B5EF4-FFF2-40B4-BE49-F238E27FC236}">
                  <a16:creationId xmlns:a16="http://schemas.microsoft.com/office/drawing/2014/main" id="{D61DA567-46EE-0A01-4035-171B06A68B18}"/>
                </a:ext>
              </a:extLst>
            </p:cNvPr>
            <p:cNvSpPr txBox="1"/>
            <p:nvPr/>
          </p:nvSpPr>
          <p:spPr>
            <a:xfrm>
              <a:off x="7996436" y="5611653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SIZE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5" name="TextBox 104">
                  <a:extLst>
                    <a:ext uri="{FF2B5EF4-FFF2-40B4-BE49-F238E27FC236}">
                      <a16:creationId xmlns:a16="http://schemas.microsoft.com/office/drawing/2014/main" id="{6738C036-B576-B478-CFE6-8EEF07AC1089}"/>
                    </a:ext>
                  </a:extLst>
                </p:cNvPr>
                <p:cNvSpPr txBox="1"/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05" name="TextBox 104">
                  <a:extLst>
                    <a:ext uri="{FF2B5EF4-FFF2-40B4-BE49-F238E27FC236}">
                      <a16:creationId xmlns:a16="http://schemas.microsoft.com/office/drawing/2014/main" id="{6738C036-B576-B478-CFE6-8EEF07AC108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blipFill>
                  <a:blip r:embed="rId10"/>
                  <a:stretch>
                    <a:fillRect l="-16667" r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6" name="Right Brace 105">
              <a:extLst>
                <a:ext uri="{FF2B5EF4-FFF2-40B4-BE49-F238E27FC236}">
                  <a16:creationId xmlns:a16="http://schemas.microsoft.com/office/drawing/2014/main" id="{63E2AD0D-A9E6-DE31-2673-0BE6CD20216B}"/>
                </a:ext>
              </a:extLst>
            </p:cNvPr>
            <p:cNvSpPr/>
            <p:nvPr/>
          </p:nvSpPr>
          <p:spPr>
            <a:xfrm>
              <a:off x="7977690" y="2667407"/>
              <a:ext cx="473204" cy="6417989"/>
            </a:xfrm>
            <a:prstGeom prst="rightBrace">
              <a:avLst>
                <a:gd name="adj1" fmla="val 8333"/>
                <a:gd name="adj2" fmla="val 50247"/>
              </a:avLst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956A748A-F680-C305-4EE7-4B8122EBFEFC}"/>
                </a:ext>
              </a:extLst>
            </p:cNvPr>
            <p:cNvSpPr txBox="1"/>
            <p:nvPr/>
          </p:nvSpPr>
          <p:spPr>
            <a:xfrm>
              <a:off x="952923" y="5162785"/>
              <a:ext cx="1215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Poisson</a:t>
              </a:r>
            </a:p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Process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D1665F5-A7AE-D66A-65FB-B366711077E2}"/>
                </a:ext>
              </a:extLst>
            </p:cNvPr>
            <p:cNvSpPr txBox="1"/>
            <p:nvPr/>
          </p:nvSpPr>
          <p:spPr>
            <a:xfrm>
              <a:off x="5700685" y="9216645"/>
              <a:ext cx="19912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Exponentially</a:t>
              </a:r>
            </a:p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Distributed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9" name="TextBox 108">
                  <a:extLst>
                    <a:ext uri="{FF2B5EF4-FFF2-40B4-BE49-F238E27FC236}">
                      <a16:creationId xmlns:a16="http://schemas.microsoft.com/office/drawing/2014/main" id="{93BA7C18-8E9C-8FD6-C450-34415616E719}"/>
                    </a:ext>
                  </a:extLst>
                </p:cNvPr>
                <p:cNvSpPr txBox="1"/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09" name="TextBox 108">
                  <a:extLst>
                    <a:ext uri="{FF2B5EF4-FFF2-40B4-BE49-F238E27FC236}">
                      <a16:creationId xmlns:a16="http://schemas.microsoft.com/office/drawing/2014/main" id="{93BA7C18-8E9C-8FD6-C450-34415616E7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blipFill>
                  <a:blip r:embed="rId11"/>
                  <a:stretch>
                    <a:fillRect b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0" name="TextBox 13">
              <a:extLst>
                <a:ext uri="{FF2B5EF4-FFF2-40B4-BE49-F238E27FC236}">
                  <a16:creationId xmlns:a16="http://schemas.microsoft.com/office/drawing/2014/main" id="{E4E43940-6B44-B664-978E-8E22A0A64C35}"/>
                </a:ext>
              </a:extLst>
            </p:cNvPr>
            <p:cNvSpPr txBox="1"/>
            <p:nvPr/>
          </p:nvSpPr>
          <p:spPr>
            <a:xfrm>
              <a:off x="2701053" y="8946034"/>
              <a:ext cx="1608295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QUEUE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38">
                <a:extLst>
                  <a:ext uri="{FF2B5EF4-FFF2-40B4-BE49-F238E27FC236}">
                    <a16:creationId xmlns:a16="http://schemas.microsoft.com/office/drawing/2014/main" id="{B9ADDD7C-DC7F-0A2B-4BA1-89DAF95248B6}"/>
                  </a:ext>
                </a:extLst>
              </p:cNvPr>
              <p:cNvSpPr txBox="1"/>
              <p:nvPr/>
            </p:nvSpPr>
            <p:spPr>
              <a:xfrm>
                <a:off x="1006873" y="759050"/>
                <a:ext cx="17281129" cy="85606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defTabSz="914377">
                  <a:lnSpc>
                    <a:spcPts val="7000"/>
                  </a:lnSpc>
                  <a:spcBef>
                    <a:spcPct val="0"/>
                  </a:spcBef>
                  <a:defRPr/>
                </a:pPr>
                <a:r>
                  <a:rPr lang="en-US" sz="5000" spc="500" dirty="0">
                    <a:solidFill>
                      <a:srgbClr val="2B2C30"/>
                    </a:solidFill>
                    <a:latin typeface="Glacial Indifference Bold"/>
                  </a:rPr>
                  <a:t>MANY SERVER HEAVY TRAFFIC</a:t>
                </a:r>
                <a:r>
                  <a:rPr lang="en-US" sz="54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=1−</m:t>
                    </m:r>
                    <m:sSup>
                      <m:sSupPr>
                        <m:ctrlP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sup>
                    </m:sSup>
                  </m:oMath>
                </a14:m>
                <a:endParaRPr lang="en-US" sz="3600" spc="500" dirty="0">
                  <a:solidFill>
                    <a:srgbClr val="C00000"/>
                  </a:solidFill>
                  <a:latin typeface="Glacial Indifference Bold"/>
                </a:endParaRPr>
              </a:p>
            </p:txBody>
          </p:sp>
        </mc:Choice>
        <mc:Fallback xmlns="">
          <p:sp>
            <p:nvSpPr>
              <p:cNvPr id="12" name="TextBox 38">
                <a:extLst>
                  <a:ext uri="{FF2B5EF4-FFF2-40B4-BE49-F238E27FC236}">
                    <a16:creationId xmlns:a16="http://schemas.microsoft.com/office/drawing/2014/main" id="{B9ADDD7C-DC7F-0A2B-4BA1-89DAF9524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873" y="759050"/>
                <a:ext cx="17281129" cy="856068"/>
              </a:xfrm>
              <a:prstGeom prst="rect">
                <a:avLst/>
              </a:prstGeom>
              <a:blipFill>
                <a:blip r:embed="rId12"/>
                <a:stretch>
                  <a:fillRect l="-2278" t="-16176" b="-4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Slide Number Placeholder 48">
            <a:extLst>
              <a:ext uri="{FF2B5EF4-FFF2-40B4-BE49-F238E27FC236}">
                <a16:creationId xmlns:a16="http://schemas.microsoft.com/office/drawing/2014/main" id="{5DE92431-2F23-9B4B-4D81-D979EBCBC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BE1DC10-CF93-3B1F-9450-6A885E75D3EC}"/>
              </a:ext>
            </a:extLst>
          </p:cNvPr>
          <p:cNvGrpSpPr/>
          <p:nvPr/>
        </p:nvGrpSpPr>
        <p:grpSpPr>
          <a:xfrm>
            <a:off x="10370260" y="2247900"/>
            <a:ext cx="6646227" cy="6803972"/>
            <a:chOff x="10370260" y="2247900"/>
            <a:chExt cx="6646227" cy="6803972"/>
          </a:xfrm>
        </p:grpSpPr>
        <p:sp>
          <p:nvSpPr>
            <p:cNvPr id="73" name="Freeform 3">
              <a:extLst>
                <a:ext uri="{FF2B5EF4-FFF2-40B4-BE49-F238E27FC236}">
                  <a16:creationId xmlns:a16="http://schemas.microsoft.com/office/drawing/2014/main" id="{3B2A327C-038D-CA41-E04D-545B7A259BD4}"/>
                </a:ext>
              </a:extLst>
            </p:cNvPr>
            <p:cNvSpPr/>
            <p:nvPr/>
          </p:nvSpPr>
          <p:spPr>
            <a:xfrm>
              <a:off x="11792110" y="4346206"/>
              <a:ext cx="5011433" cy="288747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441D2000-A228-4DC9-1D6D-BF407E5AA713}"/>
                    </a:ext>
                  </a:extLst>
                </p:cNvPr>
                <p:cNvSpPr txBox="1"/>
                <p:nvPr/>
              </p:nvSpPr>
              <p:spPr>
                <a:xfrm>
                  <a:off x="12157653" y="5251809"/>
                  <a:ext cx="4215324" cy="50129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sz="3200" b="0" i="0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sSup>
                          <m:sSupPr>
                            <m:ctrlPr>
                              <a:rPr lang="en-US" sz="3200" i="1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→</m:t>
                            </m:r>
                          </m:e>
                          <m:sup>
                            <m:r>
                              <a:rPr lang="en-US" sz="3200" i="1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sz="320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sz="320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oMath>
                    </m:oMathPara>
                  </a14:m>
                  <a:endParaRPr lang="en-US" sz="2400" b="1" dirty="0">
                    <a:solidFill>
                      <a:srgbClr val="08253D"/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441D2000-A228-4DC9-1D6D-BF407E5AA7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157653" y="5251809"/>
                  <a:ext cx="4215324" cy="501291"/>
                </a:xfrm>
                <a:prstGeom prst="rect">
                  <a:avLst/>
                </a:prstGeom>
                <a:blipFill>
                  <a:blip r:embed="rId13"/>
                  <a:stretch>
                    <a:fillRect t="-2439" b="-3170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6" name="TextBox 37">
              <a:extLst>
                <a:ext uri="{FF2B5EF4-FFF2-40B4-BE49-F238E27FC236}">
                  <a16:creationId xmlns:a16="http://schemas.microsoft.com/office/drawing/2014/main" id="{BEC62038-59BB-1189-272D-5B49AA3A7588}"/>
                </a:ext>
              </a:extLst>
            </p:cNvPr>
            <p:cNvSpPr txBox="1"/>
            <p:nvPr/>
          </p:nvSpPr>
          <p:spPr>
            <a:xfrm>
              <a:off x="11792111" y="3859768"/>
              <a:ext cx="5224376" cy="3693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latin typeface="Montserrat SemiBold" pitchFamily="2" charset="77"/>
                </a:rPr>
                <a:t>THEOREM: Lim. </a:t>
              </a:r>
              <a:r>
                <a:rPr lang="en-US" sz="2400" b="1" dirty="0" err="1">
                  <a:latin typeface="Montserrat SemiBold" pitchFamily="2" charset="77"/>
                </a:rPr>
                <a:t>Dist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itchFamily="2" charset="77"/>
                <a:ea typeface="+mn-ea"/>
                <a:cs typeface="+mn-cs"/>
              </a:endParaRPr>
            </a:p>
          </p:txBody>
        </p:sp>
        <p:sp>
          <p:nvSpPr>
            <p:cNvPr id="79" name="Freeform 3">
              <a:extLst>
                <a:ext uri="{FF2B5EF4-FFF2-40B4-BE49-F238E27FC236}">
                  <a16:creationId xmlns:a16="http://schemas.microsoft.com/office/drawing/2014/main" id="{90BAB199-E517-39F5-5753-955F0869E30E}"/>
                </a:ext>
              </a:extLst>
            </p:cNvPr>
            <p:cNvSpPr/>
            <p:nvPr/>
          </p:nvSpPr>
          <p:spPr>
            <a:xfrm>
              <a:off x="11811001" y="8212737"/>
              <a:ext cx="5011433" cy="839135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A9BB00F9-00E4-2878-55A1-535F12DB5225}"/>
                    </a:ext>
                  </a:extLst>
                </p:cNvPr>
                <p:cNvSpPr txBox="1"/>
                <p:nvPr/>
              </p:nvSpPr>
              <p:spPr>
                <a:xfrm>
                  <a:off x="11789106" y="8343986"/>
                  <a:ext cx="5011433" cy="54688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p>
                        </m:sSup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3200" i="1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q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320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  <m:r>
                          <a:rPr lang="en-US" sz="3200" b="1" i="1" dirty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≈</m:t>
                        </m:r>
                        <m:sSup>
                          <m:sSupPr>
                            <m:ctrlP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p>
                        </m:sSup>
                        <m:sSub>
                          <m:sSubPr>
                            <m:ctrlPr>
                              <a:rPr lang="en-US" sz="3200" i="1" dirty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3200" dirty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q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3200" dirty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j</m:t>
                            </m:r>
                          </m:sub>
                        </m:sSub>
                      </m:oMath>
                    </m:oMathPara>
                  </a14:m>
                  <a:endParaRPr lang="en-US" sz="2400" dirty="0">
                    <a:solidFill>
                      <a:srgbClr val="08253D"/>
                    </a:solidFill>
                    <a:latin typeface="Montserrat SemiBold" pitchFamily="2" charset="77"/>
                  </a:endParaRPr>
                </a:p>
              </p:txBody>
            </p:sp>
          </mc:Choice>
          <mc:Fallback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A9BB00F9-00E4-2878-55A1-535F12DB52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89106" y="8343986"/>
                  <a:ext cx="5011433" cy="546881"/>
                </a:xfrm>
                <a:prstGeom prst="rect">
                  <a:avLst/>
                </a:prstGeom>
                <a:blipFill>
                  <a:blip r:embed="rId14"/>
                  <a:stretch>
                    <a:fillRect t="-6977" b="-2790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B1AA4278-4021-BE60-8B61-8CC4124F3F01}"/>
                </a:ext>
              </a:extLst>
            </p:cNvPr>
            <p:cNvSpPr txBox="1"/>
            <p:nvPr/>
          </p:nvSpPr>
          <p:spPr>
            <a:xfrm>
              <a:off x="11866846" y="7702481"/>
              <a:ext cx="4062420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400" b="1" dirty="0">
                  <a:latin typeface="Montserrat SemiBold" pitchFamily="2" charset="77"/>
                </a:rPr>
                <a:t>State Space Collapse: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DE498BD-6F55-F05D-552F-29F20F32A14A}"/>
                </a:ext>
              </a:extLst>
            </p:cNvPr>
            <p:cNvGrpSpPr/>
            <p:nvPr/>
          </p:nvGrpSpPr>
          <p:grpSpPr>
            <a:xfrm>
              <a:off x="10370260" y="2247900"/>
              <a:ext cx="6646227" cy="1102867"/>
              <a:chOff x="10813908" y="4042967"/>
              <a:chExt cx="6646226" cy="1102866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ADCC989-5DFA-FF17-C028-923CE5A14031}"/>
                  </a:ext>
                </a:extLst>
              </p:cNvPr>
              <p:cNvSpPr txBox="1"/>
              <p:nvPr/>
            </p:nvSpPr>
            <p:spPr>
              <a:xfrm>
                <a:off x="10813908" y="4079756"/>
                <a:ext cx="326403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accent2">
                        <a:lumMod val="75000"/>
                      </a:schemeClr>
                    </a:solidFill>
                    <a:latin typeface="Montserrat" pitchFamily="2" charset="77"/>
                  </a:rPr>
                  <a:t>Many Server-HT: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41">
                    <a:extLst>
                      <a:ext uri="{FF2B5EF4-FFF2-40B4-BE49-F238E27FC236}">
                        <a16:creationId xmlns:a16="http://schemas.microsoft.com/office/drawing/2014/main" id="{B226F228-60F5-69E3-E860-37C343C85AAC}"/>
                      </a:ext>
                    </a:extLst>
                  </p:cNvPr>
                  <p:cNvSpPr txBox="1"/>
                  <p:nvPr/>
                </p:nvSpPr>
                <p:spPr>
                  <a:xfrm>
                    <a:off x="14455282" y="4042967"/>
                    <a:ext cx="3004852" cy="1102866"/>
                  </a:xfrm>
                  <a:prstGeom prst="rect">
                    <a:avLst/>
                  </a:prstGeom>
                </p:spPr>
                <p:txBody>
                  <a:bodyPr wrap="square" lIns="0" tIns="0" rIns="0" bIns="0" rtlCol="0" anchor="t">
                    <a:spAutoFit/>
                  </a:bodyPr>
                  <a:lstStyle/>
                  <a:p>
                    <a:pPr>
                      <a:lnSpc>
                        <a:spcPts val="4340"/>
                      </a:lnSpc>
                    </a:pPr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oMath>
                      </m:oMathPara>
                    </a14:m>
                    <a:endParaRPr lang="en-US" sz="3200" i="1" dirty="0">
                      <a:solidFill>
                        <a:srgbClr val="000000"/>
                      </a:solidFill>
                      <a:latin typeface="Cambria Math" panose="02040503050406030204" pitchFamily="18" charset="0"/>
                    </a:endParaRPr>
                  </a:p>
                  <a:p>
                    <a:pPr>
                      <a:lnSpc>
                        <a:spcPts val="4340"/>
                      </a:lnSpc>
                    </a:pPr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→∞</m:t>
                          </m:r>
                        </m:oMath>
                      </m:oMathPara>
                    </a14:m>
                    <a:endParaRPr lang="en-US" sz="3200" dirty="0">
                      <a:solidFill>
                        <a:srgbClr val="000000"/>
                      </a:solidFill>
                      <a:latin typeface="Public Sans"/>
                    </a:endParaRPr>
                  </a:p>
                </p:txBody>
              </p:sp>
            </mc:Choice>
            <mc:Fallback xmlns="">
              <p:sp>
                <p:nvSpPr>
                  <p:cNvPr id="31" name="TextBox 41">
                    <a:extLst>
                      <a:ext uri="{FF2B5EF4-FFF2-40B4-BE49-F238E27FC236}">
                        <a16:creationId xmlns:a16="http://schemas.microsoft.com/office/drawing/2014/main" id="{B226F228-60F5-69E3-E860-37C343C85AA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455282" y="4042967"/>
                    <a:ext cx="3004852" cy="1102866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l="-4641" t="-229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FC0FF34-2182-4728-2078-CF7CE61514CB}"/>
                </a:ext>
              </a:extLst>
            </p:cNvPr>
            <p:cNvSpPr txBox="1"/>
            <p:nvPr/>
          </p:nvSpPr>
          <p:spPr>
            <a:xfrm>
              <a:off x="11902287" y="4517590"/>
              <a:ext cx="32640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Many Server-HT: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41">
                  <a:extLst>
                    <a:ext uri="{FF2B5EF4-FFF2-40B4-BE49-F238E27FC236}">
                      <a16:creationId xmlns:a16="http://schemas.microsoft.com/office/drawing/2014/main" id="{19213E8A-AC4C-8EB3-1A44-C77864126B19}"/>
                    </a:ext>
                  </a:extLst>
                </p:cNvPr>
                <p:cNvSpPr txBox="1"/>
                <p:nvPr/>
              </p:nvSpPr>
              <p:spPr>
                <a:xfrm>
                  <a:off x="15150374" y="4477183"/>
                  <a:ext cx="1394596" cy="551433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&gt;1</m:t>
                        </m:r>
                      </m:oMath>
                    </m:oMathPara>
                  </a14:m>
                  <a:endParaRPr lang="en-US" sz="3200" dirty="0">
                    <a:solidFill>
                      <a:srgbClr val="FF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33" name="TextBox 41">
                  <a:extLst>
                    <a:ext uri="{FF2B5EF4-FFF2-40B4-BE49-F238E27FC236}">
                      <a16:creationId xmlns:a16="http://schemas.microsoft.com/office/drawing/2014/main" id="{19213E8A-AC4C-8EB3-1A44-C77864126B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150374" y="4477183"/>
                  <a:ext cx="1394596" cy="551433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1CC37FF-1AEE-8AC6-6B53-1184F354B41E}"/>
                </a:ext>
              </a:extLst>
            </p:cNvPr>
            <p:cNvGrpSpPr/>
            <p:nvPr/>
          </p:nvGrpSpPr>
          <p:grpSpPr>
            <a:xfrm>
              <a:off x="12981402" y="5933985"/>
              <a:ext cx="2580142" cy="1038315"/>
              <a:chOff x="12531842" y="4586879"/>
              <a:chExt cx="3518850" cy="1416075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85098E32-07AF-6DF9-AEC2-7674227FBC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 flipH="1">
                <a:off x="12723180" y="4784787"/>
                <a:ext cx="3327512" cy="995991"/>
              </a:xfrm>
              <a:prstGeom prst="rect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5D943484-F6A8-7F86-8634-EF24E893592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31842" y="4586879"/>
                <a:ext cx="348003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4DA32129-7830-CBC5-D3B7-E9B4088C829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31842" y="4586879"/>
                <a:ext cx="0" cy="1416075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FDC06CD-5652-B6DA-CD17-0F24B99041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31842" y="6002954"/>
                <a:ext cx="348003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FF564182-414D-EC30-AE45-D3E0270C112B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14514156" y="4790827"/>
                    <a:ext cx="1462748" cy="71357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𝑞</m:t>
                          </m:r>
                        </m:oMath>
                      </m:oMathPara>
                    </a14:m>
                    <a:endParaRPr lang="en-US" sz="2800" dirty="0"/>
                  </a:p>
                </p:txBody>
              </p:sp>
            </mc:Choice>
            <mc:Fallback xmlns="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FF564182-414D-EC30-AE45-D3E0270C112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flipH="1">
                    <a:off x="14514156" y="4790827"/>
                    <a:ext cx="1462748" cy="713578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b="-952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9959BE97-C700-3D9D-0E44-A9C677EC25BF}"/>
                  </a:ext>
                </a:extLst>
              </p:cNvPr>
              <p:cNvCxnSpPr/>
              <p:nvPr/>
            </p:nvCxnSpPr>
            <p:spPr>
              <a:xfrm flipH="1" flipV="1">
                <a:off x="13786695" y="5136254"/>
                <a:ext cx="623088" cy="1"/>
              </a:xfrm>
              <a:prstGeom prst="straightConnector1">
                <a:avLst/>
              </a:prstGeom>
              <a:ln w="25400">
                <a:solidFill>
                  <a:srgbClr val="FDA649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2902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15E91D1-8647-C8D2-3126-794FD1F3E46E}"/>
              </a:ext>
            </a:extLst>
          </p:cNvPr>
          <p:cNvGrpSpPr/>
          <p:nvPr/>
        </p:nvGrpSpPr>
        <p:grpSpPr>
          <a:xfrm>
            <a:off x="2209800" y="1968457"/>
            <a:ext cx="10502016" cy="10653521"/>
            <a:chOff x="3810000" y="2133537"/>
            <a:chExt cx="10502016" cy="10653521"/>
          </a:xfrm>
        </p:grpSpPr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B1019CEB-E2E7-17F3-9E37-FBD7070F548E}"/>
                </a:ext>
              </a:extLst>
            </p:cNvPr>
            <p:cNvSpPr/>
            <p:nvPr/>
          </p:nvSpPr>
          <p:spPr>
            <a:xfrm rot="2677015">
              <a:off x="8858936" y="3002270"/>
              <a:ext cx="3423044" cy="4929995"/>
            </a:xfrm>
            <a:custGeom>
              <a:avLst/>
              <a:gdLst>
                <a:gd name="connsiteX0" fmla="*/ 563648 w 3423044"/>
                <a:gd name="connsiteY0" fmla="*/ 0 h 4929995"/>
                <a:gd name="connsiteX1" fmla="*/ 2991956 w 3423044"/>
                <a:gd name="connsiteY1" fmla="*/ 4186739 h 4929995"/>
                <a:gd name="connsiteX2" fmla="*/ 3423044 w 3423044"/>
                <a:gd name="connsiteY2" fmla="*/ 4929995 h 4929995"/>
                <a:gd name="connsiteX3" fmla="*/ 2276527 w 3423044"/>
                <a:gd name="connsiteY3" fmla="*/ 4929994 h 4929995"/>
                <a:gd name="connsiteX4" fmla="*/ 386501 w 3423044"/>
                <a:gd name="connsiteY4" fmla="*/ 4929995 h 4929995"/>
                <a:gd name="connsiteX5" fmla="*/ 259923 w 3423044"/>
                <a:gd name="connsiteY5" fmla="*/ 4499785 h 4929995"/>
                <a:gd name="connsiteX6" fmla="*/ 46285 w 3423044"/>
                <a:gd name="connsiteY6" fmla="*/ 3351696 h 4929995"/>
                <a:gd name="connsiteX7" fmla="*/ 485494 w 3423044"/>
                <a:gd name="connsiteY7" fmla="*/ 152066 h 492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3044" h="4929995">
                  <a:moveTo>
                    <a:pt x="563648" y="0"/>
                  </a:moveTo>
                  <a:lnTo>
                    <a:pt x="2991956" y="4186739"/>
                  </a:lnTo>
                  <a:lnTo>
                    <a:pt x="3423044" y="4929995"/>
                  </a:lnTo>
                  <a:lnTo>
                    <a:pt x="2276527" y="4929994"/>
                  </a:lnTo>
                  <a:lnTo>
                    <a:pt x="386501" y="4929995"/>
                  </a:lnTo>
                  <a:lnTo>
                    <a:pt x="259923" y="4499785"/>
                  </a:lnTo>
                  <a:cubicBezTo>
                    <a:pt x="161057" y="4122458"/>
                    <a:pt x="89103" y="3737400"/>
                    <a:pt x="46285" y="3351696"/>
                  </a:cubicBezTo>
                  <a:cubicBezTo>
                    <a:pt x="-87556" y="2146061"/>
                    <a:pt x="71880" y="1015644"/>
                    <a:pt x="485494" y="152066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8100">
              <a:noFill/>
            </a:ln>
            <a:effectLst>
              <a:glow>
                <a:srgbClr val="FF0000">
                  <a:alpha val="30000"/>
                </a:srgb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DF727739-B907-C8AE-EDEE-09DF4AECAE5E}"/>
                </a:ext>
              </a:extLst>
            </p:cNvPr>
            <p:cNvSpPr/>
            <p:nvPr/>
          </p:nvSpPr>
          <p:spPr>
            <a:xfrm rot="2677015">
              <a:off x="6851727" y="2133537"/>
              <a:ext cx="5776191" cy="4979475"/>
            </a:xfrm>
            <a:prstGeom prst="triangle">
              <a:avLst/>
            </a:prstGeom>
            <a:noFill/>
            <a:ln w="38100">
              <a:solidFill>
                <a:srgbClr val="002060"/>
              </a:solidFill>
            </a:ln>
            <a:effectLst>
              <a:glow>
                <a:srgbClr val="FF0000">
                  <a:alpha val="30000"/>
                </a:srgb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61891167-1478-49AF-A960-842BAE5A0969}"/>
                    </a:ext>
                  </a:extLst>
                </p:cNvPr>
                <p:cNvSpPr txBox="1"/>
                <p:nvPr/>
              </p:nvSpPr>
              <p:spPr>
                <a:xfrm>
                  <a:off x="4468515" y="4829552"/>
                  <a:ext cx="1257716" cy="4924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→∞</m:t>
                        </m:r>
                      </m:oMath>
                    </m:oMathPara>
                  </a14:m>
                  <a:endParaRPr lang="en-US" sz="32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61891167-1478-49AF-A960-842BAE5A09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68515" y="4829552"/>
                  <a:ext cx="1257716" cy="492443"/>
                </a:xfrm>
                <a:prstGeom prst="rect">
                  <a:avLst/>
                </a:prstGeom>
                <a:blipFill>
                  <a:blip r:embed="rId3"/>
                  <a:stretch>
                    <a:fillRect l="-4040" r="-404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C68CC33F-BA02-01D3-276C-4BDC7C25E0FE}"/>
                    </a:ext>
                  </a:extLst>
                </p:cNvPr>
                <p:cNvSpPr txBox="1"/>
                <p:nvPr/>
              </p:nvSpPr>
              <p:spPr>
                <a:xfrm>
                  <a:off x="8480487" y="8918257"/>
                  <a:ext cx="1097031" cy="4924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→0</m:t>
                        </m:r>
                      </m:oMath>
                    </m:oMathPara>
                  </a14:m>
                  <a:endParaRPr lang="en-US" sz="32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C68CC33F-BA02-01D3-276C-4BDC7C25E0F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80487" y="8918257"/>
                  <a:ext cx="1097031" cy="492443"/>
                </a:xfrm>
                <a:prstGeom prst="rect">
                  <a:avLst/>
                </a:prstGeom>
                <a:blipFill>
                  <a:blip r:embed="rId4"/>
                  <a:stretch>
                    <a:fillRect l="-3409" r="-7955" b="-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469239D6-1AB4-2F37-B28B-834F352E40C7}"/>
                    </a:ext>
                  </a:extLst>
                </p:cNvPr>
                <p:cNvSpPr txBox="1"/>
                <p:nvPr/>
              </p:nvSpPr>
              <p:spPr>
                <a:xfrm>
                  <a:off x="11960807" y="3383498"/>
                  <a:ext cx="1245533" cy="4924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→∞</m:t>
                        </m:r>
                      </m:oMath>
                    </m:oMathPara>
                  </a14:m>
                  <a:endParaRPr lang="en-US" sz="32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469239D6-1AB4-2F37-B28B-834F352E40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960807" y="3383498"/>
                  <a:ext cx="1245533" cy="492443"/>
                </a:xfrm>
                <a:prstGeom prst="rect">
                  <a:avLst/>
                </a:prstGeom>
                <a:blipFill>
                  <a:blip r:embed="rId5"/>
                  <a:stretch>
                    <a:fillRect l="-4082" r="-40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CFDB84F-99DC-D97A-79E6-F0386C8ACC13}"/>
                </a:ext>
              </a:extLst>
            </p:cNvPr>
            <p:cNvSpPr txBox="1"/>
            <p:nvPr/>
          </p:nvSpPr>
          <p:spPr>
            <a:xfrm>
              <a:off x="3810000" y="3965672"/>
              <a:ext cx="26130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Montserrat SemiBold" pitchFamily="2" charset="77"/>
                </a:rPr>
                <a:t>Mean</a:t>
              </a:r>
            </a:p>
            <a:p>
              <a:pPr algn="ctr"/>
              <a:r>
                <a:rPr lang="en-US" sz="2400" b="1" dirty="0">
                  <a:latin typeface="Montserrat SemiBold" pitchFamily="2" charset="77"/>
                </a:rPr>
                <a:t>Field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9412736-FB77-AA74-7D0C-A678E86DE6B9}"/>
                </a:ext>
              </a:extLst>
            </p:cNvPr>
            <p:cNvSpPr txBox="1"/>
            <p:nvPr/>
          </p:nvSpPr>
          <p:spPr>
            <a:xfrm>
              <a:off x="7772400" y="8120083"/>
              <a:ext cx="26130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Montserrat SemiBold" pitchFamily="2" charset="77"/>
                </a:rPr>
                <a:t>Heavy</a:t>
              </a:r>
            </a:p>
            <a:p>
              <a:pPr algn="ctr"/>
              <a:r>
                <a:rPr lang="en-US" sz="2400" b="1" dirty="0">
                  <a:latin typeface="Montserrat SemiBold" pitchFamily="2" charset="77"/>
                </a:rPr>
                <a:t>Traffic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0B8BDBC-1D01-4A4B-5899-6395909C3E3D}"/>
                </a:ext>
              </a:extLst>
            </p:cNvPr>
            <p:cNvSpPr txBox="1"/>
            <p:nvPr/>
          </p:nvSpPr>
          <p:spPr>
            <a:xfrm>
              <a:off x="11323628" y="2567884"/>
              <a:ext cx="26130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Montserrat SemiBold" pitchFamily="2" charset="77"/>
                </a:rPr>
                <a:t>Large</a:t>
              </a:r>
            </a:p>
            <a:p>
              <a:pPr algn="ctr"/>
              <a:r>
                <a:rPr lang="en-US" sz="2400" b="1" dirty="0">
                  <a:latin typeface="Montserrat SemiBold" pitchFamily="2" charset="77"/>
                </a:rPr>
                <a:t>Deviations</a:t>
              </a:r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57F2B04F-D441-136E-BAA6-1C7513E62C0C}"/>
                </a:ext>
              </a:extLst>
            </p:cNvPr>
            <p:cNvSpPr/>
            <p:nvPr/>
          </p:nvSpPr>
          <p:spPr>
            <a:xfrm rot="17984535">
              <a:off x="5765023" y="4240064"/>
              <a:ext cx="10426698" cy="6667289"/>
            </a:xfrm>
            <a:prstGeom prst="arc">
              <a:avLst>
                <a:gd name="adj1" fmla="val 14326907"/>
                <a:gd name="adj2" fmla="val 20492996"/>
              </a:avLst>
            </a:prstGeom>
            <a:noFill/>
            <a:ln w="38100">
              <a:solidFill>
                <a:srgbClr val="002060"/>
              </a:solidFill>
              <a:prstDash val="dash"/>
            </a:ln>
            <a:effectLst>
              <a:glow>
                <a:srgbClr val="FF0000">
                  <a:alpha val="30000"/>
                </a:srgb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B6DEEF1F-F3E3-058B-7DB6-A3C7B72C7E20}"/>
              </a:ext>
            </a:extLst>
          </p:cNvPr>
          <p:cNvSpPr txBox="1"/>
          <p:nvPr/>
        </p:nvSpPr>
        <p:spPr>
          <a:xfrm>
            <a:off x="10441287" y="4496292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Our Tail Bound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9B9A0FEE-85DB-4799-D035-D95B46B048BC}"/>
              </a:ext>
            </a:extLst>
          </p:cNvPr>
          <p:cNvCxnSpPr>
            <a:cxnSpLocks/>
          </p:cNvCxnSpPr>
          <p:nvPr/>
        </p:nvCxnSpPr>
        <p:spPr>
          <a:xfrm>
            <a:off x="8014713" y="4762500"/>
            <a:ext cx="2119889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8">
            <a:extLst>
              <a:ext uri="{FF2B5EF4-FFF2-40B4-BE49-F238E27FC236}">
                <a16:creationId xmlns:a16="http://schemas.microsoft.com/office/drawing/2014/main" id="{2FB10F75-885D-06D9-AA22-163B442893FC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00"/>
              </a:lnSpc>
              <a:spcBef>
                <a:spcPct val="0"/>
              </a:spcBef>
            </a:pPr>
            <a:r>
              <a:rPr lang="en-US" sz="5000" spc="500" dirty="0">
                <a:solidFill>
                  <a:srgbClr val="2B2C30"/>
                </a:solidFill>
                <a:latin typeface="Glacial Indifference Bold"/>
              </a:rPr>
              <a:t>JOIN-THE-SHORTEST QUEUE: REVISIT	</a:t>
            </a:r>
            <a:endParaRPr lang="en-US" sz="5000" spc="500" dirty="0">
              <a:solidFill>
                <a:srgbClr val="FF914D"/>
              </a:solidFill>
              <a:latin typeface="Glacial Indifference Bold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5D5C01-A170-93F6-112E-DB50A8A41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633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!!Matching Queue">
            <a:extLst>
              <a:ext uri="{FF2B5EF4-FFF2-40B4-BE49-F238E27FC236}">
                <a16:creationId xmlns:a16="http://schemas.microsoft.com/office/drawing/2014/main" id="{41F07AFE-1A10-D9C3-5A72-FC0386123415}"/>
              </a:ext>
            </a:extLst>
          </p:cNvPr>
          <p:cNvGrpSpPr/>
          <p:nvPr/>
        </p:nvGrpSpPr>
        <p:grpSpPr>
          <a:xfrm>
            <a:off x="425438" y="1772236"/>
            <a:ext cx="2766064" cy="615460"/>
            <a:chOff x="768116" y="1363333"/>
            <a:chExt cx="2189615" cy="39535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CBF446D-34C4-1E27-B7C5-A1D16EA793AC}"/>
                </a:ext>
              </a:extLst>
            </p:cNvPr>
            <p:cNvGrpSpPr/>
            <p:nvPr/>
          </p:nvGrpSpPr>
          <p:grpSpPr>
            <a:xfrm>
              <a:off x="768116" y="1363333"/>
              <a:ext cx="782110" cy="395351"/>
              <a:chOff x="2231136" y="3202816"/>
              <a:chExt cx="2242010" cy="832332"/>
            </a:xfrm>
            <a:solidFill>
              <a:schemeClr val="tx2"/>
            </a:solidFill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E444B0D-F1F3-819A-1F65-C3586FF52713}"/>
                  </a:ext>
                </a:extLst>
              </p:cNvPr>
              <p:cNvCxnSpPr/>
              <p:nvPr/>
            </p:nvCxnSpPr>
            <p:spPr>
              <a:xfrm>
                <a:off x="2231136" y="3212756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0DC1B06-60E0-2F59-4A27-D18B08DB11BC}"/>
                  </a:ext>
                </a:extLst>
              </p:cNvPr>
              <p:cNvCxnSpPr/>
              <p:nvPr/>
            </p:nvCxnSpPr>
            <p:spPr>
              <a:xfrm>
                <a:off x="2231136" y="4007708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B25CCAA-DA51-6CD8-58CD-2D29EBA6BC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41180" y="3202816"/>
                <a:ext cx="0" cy="832332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A2FA940-B358-09E8-B9B9-71FF3D9FCB81}"/>
                </a:ext>
              </a:extLst>
            </p:cNvPr>
            <p:cNvGrpSpPr/>
            <p:nvPr/>
          </p:nvGrpSpPr>
          <p:grpSpPr>
            <a:xfrm>
              <a:off x="2175621" y="1364233"/>
              <a:ext cx="782110" cy="390629"/>
              <a:chOff x="5929925" y="3163527"/>
              <a:chExt cx="2242010" cy="822391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8FAE8E7-67DD-C7D5-6CF4-3355EB51D35E}"/>
                  </a:ext>
                </a:extLst>
              </p:cNvPr>
              <p:cNvCxnSpPr/>
              <p:nvPr/>
            </p:nvCxnSpPr>
            <p:spPr>
              <a:xfrm>
                <a:off x="5929925" y="3171567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E0E3FA6-C8B7-419D-FFA9-C92EDF1D0605}"/>
                  </a:ext>
                </a:extLst>
              </p:cNvPr>
              <p:cNvCxnSpPr/>
              <p:nvPr/>
            </p:nvCxnSpPr>
            <p:spPr>
              <a:xfrm>
                <a:off x="5929925" y="3966519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0B586577-FBCC-4E6B-456C-C3523444C8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6824" y="3163527"/>
                <a:ext cx="0" cy="822391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DF9272C-2322-99AD-BC5A-6DDB501EDCCC}"/>
                </a:ext>
              </a:extLst>
            </p:cNvPr>
            <p:cNvCxnSpPr>
              <a:cxnSpLocks/>
            </p:cNvCxnSpPr>
            <p:nvPr/>
          </p:nvCxnSpPr>
          <p:spPr>
            <a:xfrm>
              <a:off x="1589558" y="1569422"/>
              <a:ext cx="552181" cy="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8E84A3F-D2DF-239A-B3D8-F4EE254B657D}"/>
              </a:ext>
            </a:extLst>
          </p:cNvPr>
          <p:cNvGrpSpPr/>
          <p:nvPr/>
        </p:nvGrpSpPr>
        <p:grpSpPr>
          <a:xfrm>
            <a:off x="104860" y="3770495"/>
            <a:ext cx="3243040" cy="2707002"/>
            <a:chOff x="449090" y="1852469"/>
            <a:chExt cx="2101458" cy="1689007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D021020-2EF1-4D89-0CF8-E92995B7849D}"/>
                </a:ext>
              </a:extLst>
            </p:cNvPr>
            <p:cNvGrpSpPr/>
            <p:nvPr/>
          </p:nvGrpSpPr>
          <p:grpSpPr>
            <a:xfrm>
              <a:off x="1350464" y="1873843"/>
              <a:ext cx="777599" cy="369776"/>
              <a:chOff x="1316777" y="2118419"/>
              <a:chExt cx="777599" cy="369776"/>
            </a:xfrm>
          </p:grpSpPr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F06A7892-6CE5-6287-D161-160603DE5C16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A1781DE1-B654-169B-891C-9A125007BF07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33FA605A-C798-592A-E6CA-CBA050D0BA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C629E833-1C32-3E14-736E-F67D1A259BED}"/>
                </a:ext>
              </a:extLst>
            </p:cNvPr>
            <p:cNvGrpSpPr/>
            <p:nvPr/>
          </p:nvGrpSpPr>
          <p:grpSpPr>
            <a:xfrm>
              <a:off x="1348436" y="2370306"/>
              <a:ext cx="777599" cy="369776"/>
              <a:chOff x="1316777" y="2118419"/>
              <a:chExt cx="777599" cy="369776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8FE64FF6-145F-6243-5FD9-732F61DF0F2B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6BB6B059-DFDE-EB15-2A9C-BBF85A71280A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CF228711-9447-3D30-1938-32A6C3619B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7337245F-3B13-4E2E-45A1-722674F89CBF}"/>
                </a:ext>
              </a:extLst>
            </p:cNvPr>
            <p:cNvGrpSpPr/>
            <p:nvPr/>
          </p:nvGrpSpPr>
          <p:grpSpPr>
            <a:xfrm>
              <a:off x="1348436" y="3171700"/>
              <a:ext cx="777599" cy="369776"/>
              <a:chOff x="1316777" y="2118419"/>
              <a:chExt cx="777599" cy="369776"/>
            </a:xfrm>
          </p:grpSpPr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AF99276-63F8-9373-854E-57780B44BF30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8D77164A-E3EC-C7AB-2713-23E0345C95A8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12188835-22F9-A4C7-BE39-71BD4DADF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DD0434D-49DA-C012-B63D-53C4AF5879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1852469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7136BD06-0F18-B3B8-441F-BD1744928C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48" y="2360337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4B3F9A6-F703-9F06-169A-C1BDD39C3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3149733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806207A-BAD6-E011-B4AB-DB0E402A0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794825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C935AFAA-651E-35F9-EC93-B2213DCB98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910918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BD1FA78E-6EF6-2F45-504C-B777D34377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3027010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C7D3BA30-79F2-D039-5695-58B5BF1D6A65}"/>
                </a:ext>
              </a:extLst>
            </p:cNvPr>
            <p:cNvCxnSpPr/>
            <p:nvPr/>
          </p:nvCxnSpPr>
          <p:spPr>
            <a:xfrm>
              <a:off x="449090" y="2750220"/>
              <a:ext cx="371192" cy="9053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1F59F34F-97CF-F580-1D0C-8F50CB38EF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7381" y="2046868"/>
              <a:ext cx="581054" cy="7233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C3BD821A-020D-ED22-CE9E-4D7E0FC13D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1441" y="2554736"/>
              <a:ext cx="560659" cy="20001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1F10FCA9-046D-1BED-6B9F-06D03C3F73BC}"/>
                </a:ext>
              </a:extLst>
            </p:cNvPr>
            <p:cNvCxnSpPr>
              <a:cxnSpLocks/>
            </p:cNvCxnSpPr>
            <p:nvPr/>
          </p:nvCxnSpPr>
          <p:spPr>
            <a:xfrm>
              <a:off x="798910" y="2770196"/>
              <a:ext cx="547499" cy="61137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0C3BB80-47CE-141C-D2EE-97E17E9690A9}"/>
              </a:ext>
            </a:extLst>
          </p:cNvPr>
          <p:cNvGrpSpPr/>
          <p:nvPr/>
        </p:nvGrpSpPr>
        <p:grpSpPr>
          <a:xfrm>
            <a:off x="165530" y="7873794"/>
            <a:ext cx="3456028" cy="1685964"/>
            <a:chOff x="1054459" y="1662601"/>
            <a:chExt cx="4100526" cy="1805626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DB7AEA5E-A3D7-0067-56FE-1E72DA7949A0}"/>
                </a:ext>
              </a:extLst>
            </p:cNvPr>
            <p:cNvGrpSpPr/>
            <p:nvPr/>
          </p:nvGrpSpPr>
          <p:grpSpPr>
            <a:xfrm>
              <a:off x="1215099" y="1817587"/>
              <a:ext cx="981634" cy="289277"/>
              <a:chOff x="3400425" y="2328863"/>
              <a:chExt cx="1793882" cy="528637"/>
            </a:xfrm>
          </p:grpSpPr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796CC067-766D-4223-BC05-A6D33022F99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490F04ED-3545-D842-B6FC-9F0E4AE437F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FBC4CF26-4217-E4C7-DC93-62762490DB4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10896D6-9E61-E624-FA00-8A90DBCA6DA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8D3E0C11-C874-794B-86E0-DD7D9F83FE48}"/>
                </a:ext>
              </a:extLst>
            </p:cNvPr>
            <p:cNvGrpSpPr/>
            <p:nvPr/>
          </p:nvGrpSpPr>
          <p:grpSpPr>
            <a:xfrm>
              <a:off x="1215099" y="2427667"/>
              <a:ext cx="981634" cy="289277"/>
              <a:chOff x="3400425" y="2328863"/>
              <a:chExt cx="1793882" cy="528637"/>
            </a:xfrm>
          </p:grpSpPr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2442B3C4-11B5-D451-0C87-A0F771416DF8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CB644F66-92AF-B316-EF27-F1143006CEF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F4DAA00-216C-C68F-A3DD-D232EAEFD2C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4B451826-2C11-F1AF-6189-2AEA6BB153E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ED38CB03-24A2-58AA-6F6B-81BC09463A8F}"/>
                </a:ext>
              </a:extLst>
            </p:cNvPr>
            <p:cNvGrpSpPr/>
            <p:nvPr/>
          </p:nvGrpSpPr>
          <p:grpSpPr>
            <a:xfrm>
              <a:off x="1215099" y="3037746"/>
              <a:ext cx="981634" cy="289277"/>
              <a:chOff x="3400425" y="2328863"/>
              <a:chExt cx="1793882" cy="528637"/>
            </a:xfrm>
          </p:grpSpPr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5D21F858-27A3-9995-767F-2C50945600E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E4FFEA9-5544-80AE-75F8-8D9DFBB618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63A41208-8010-FE2D-766A-EF00EB544C2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6642D5CF-881B-924D-98EF-B533E3EC623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4" name="Rounded Rectangle 113">
              <a:extLst>
                <a:ext uri="{FF2B5EF4-FFF2-40B4-BE49-F238E27FC236}">
                  <a16:creationId xmlns:a16="http://schemas.microsoft.com/office/drawing/2014/main" id="{F55F05A2-5D1E-08B2-6E36-9A4C97B71B89}"/>
                </a:ext>
              </a:extLst>
            </p:cNvPr>
            <p:cNvSpPr/>
            <p:nvPr/>
          </p:nvSpPr>
          <p:spPr>
            <a:xfrm>
              <a:off x="1779586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15" name="Rounded Rectangle 114">
              <a:extLst>
                <a:ext uri="{FF2B5EF4-FFF2-40B4-BE49-F238E27FC236}">
                  <a16:creationId xmlns:a16="http://schemas.microsoft.com/office/drawing/2014/main" id="{D4C9F1E5-8F68-34AA-F021-6A7D350B14A6}"/>
                </a:ext>
              </a:extLst>
            </p:cNvPr>
            <p:cNvSpPr/>
            <p:nvPr/>
          </p:nvSpPr>
          <p:spPr>
            <a:xfrm>
              <a:off x="168087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16" name="Rounded Rectangle 115">
              <a:extLst>
                <a:ext uri="{FF2B5EF4-FFF2-40B4-BE49-F238E27FC236}">
                  <a16:creationId xmlns:a16="http://schemas.microsoft.com/office/drawing/2014/main" id="{D78E6C63-DCD8-F709-E9E5-AAC51DDDA96B}"/>
                </a:ext>
              </a:extLst>
            </p:cNvPr>
            <p:cNvSpPr/>
            <p:nvPr/>
          </p:nvSpPr>
          <p:spPr>
            <a:xfrm>
              <a:off x="158809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3700E134-0F14-9EAF-18F9-48EA342DDC04}"/>
                </a:ext>
              </a:extLst>
            </p:cNvPr>
            <p:cNvGrpSpPr/>
            <p:nvPr/>
          </p:nvGrpSpPr>
          <p:grpSpPr>
            <a:xfrm>
              <a:off x="2599311" y="1817587"/>
              <a:ext cx="981634" cy="289277"/>
              <a:chOff x="3400425" y="2328863"/>
              <a:chExt cx="1793882" cy="528637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DDAD97B7-4C21-7290-4EEC-AD65885B0E1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5477D1A1-85EE-3E22-6C09-89A76F524A1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3140D3A-9B60-DF5F-6874-C68D9A0BFB9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21FB27F6-9D93-6612-B14B-A8466238CA8B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6BB25494-81DB-A404-75BE-37DE531213B2}"/>
                </a:ext>
              </a:extLst>
            </p:cNvPr>
            <p:cNvGrpSpPr/>
            <p:nvPr/>
          </p:nvGrpSpPr>
          <p:grpSpPr>
            <a:xfrm>
              <a:off x="2599311" y="2427667"/>
              <a:ext cx="981634" cy="289277"/>
              <a:chOff x="3400425" y="2328863"/>
              <a:chExt cx="1793882" cy="528637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2E68CCF3-730E-BD39-1268-F4ECDF2BA60A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EBEB85E6-6591-8755-A8A8-7864011C94B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AD10844D-1BF7-12F8-C483-7F90CA9CF003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704D436E-3F2C-1ABC-FEA7-15FB3337537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0543F687-ABE6-CD4F-00EC-45652F6232C2}"/>
                </a:ext>
              </a:extLst>
            </p:cNvPr>
            <p:cNvGrpSpPr/>
            <p:nvPr/>
          </p:nvGrpSpPr>
          <p:grpSpPr>
            <a:xfrm>
              <a:off x="2599311" y="3037746"/>
              <a:ext cx="981634" cy="289277"/>
              <a:chOff x="3400425" y="2328863"/>
              <a:chExt cx="1793882" cy="528637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7E9D7A50-0CE3-3562-C254-9DC30AE7DD7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C7A513E6-8F4A-2FA2-D68C-58A18E4864D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352EBFDC-21A0-A4F8-C5A0-EE14CBC5102D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60557D9E-F30A-B3E7-276F-857993365560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Rounded Rectangle 119">
              <a:extLst>
                <a:ext uri="{FF2B5EF4-FFF2-40B4-BE49-F238E27FC236}">
                  <a16:creationId xmlns:a16="http://schemas.microsoft.com/office/drawing/2014/main" id="{5CA5C0F5-B514-6144-114F-A167E0484BF8}"/>
                </a:ext>
              </a:extLst>
            </p:cNvPr>
            <p:cNvSpPr/>
            <p:nvPr/>
          </p:nvSpPr>
          <p:spPr>
            <a:xfrm>
              <a:off x="3163798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1" name="Rounded Rectangle 120">
              <a:extLst>
                <a:ext uri="{FF2B5EF4-FFF2-40B4-BE49-F238E27FC236}">
                  <a16:creationId xmlns:a16="http://schemas.microsoft.com/office/drawing/2014/main" id="{4EBDC565-E807-A005-7F03-7426B1C06CF0}"/>
                </a:ext>
              </a:extLst>
            </p:cNvPr>
            <p:cNvSpPr/>
            <p:nvPr/>
          </p:nvSpPr>
          <p:spPr>
            <a:xfrm>
              <a:off x="3065091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76452EF4-CA44-6386-0CD3-527B726FEAFF}"/>
                </a:ext>
              </a:extLst>
            </p:cNvPr>
            <p:cNvGrpSpPr/>
            <p:nvPr/>
          </p:nvGrpSpPr>
          <p:grpSpPr>
            <a:xfrm>
              <a:off x="3983523" y="1817587"/>
              <a:ext cx="981634" cy="289277"/>
              <a:chOff x="3400425" y="2328863"/>
              <a:chExt cx="1793882" cy="528637"/>
            </a:xfrm>
          </p:grpSpPr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1462C179-E155-1CB8-7AF1-48F2F038B47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BA1BB1D5-8DFE-1819-0742-F3764180518F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35ACF9E6-2DDE-742D-36D4-FE6D6E159F1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4C4A8CD7-F8BD-8163-D662-76E6421E9CB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882C1DE-6100-6C0C-7464-511D0E56E686}"/>
                </a:ext>
              </a:extLst>
            </p:cNvPr>
            <p:cNvGrpSpPr/>
            <p:nvPr/>
          </p:nvGrpSpPr>
          <p:grpSpPr>
            <a:xfrm>
              <a:off x="3983523" y="2427667"/>
              <a:ext cx="981634" cy="289277"/>
              <a:chOff x="3400425" y="2328863"/>
              <a:chExt cx="1793882" cy="528637"/>
            </a:xfrm>
          </p:grpSpPr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C571FE16-FBF4-7E1C-7855-CE35A778BEE6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22C10313-2D37-C89C-2C99-B175C7E006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BC3814CE-C105-5144-14FA-A2430ABE6AA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DC05841B-8F05-A7C8-BEB7-359EA42890C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556DFB73-8AB8-F32F-C99F-D054CF938904}"/>
                </a:ext>
              </a:extLst>
            </p:cNvPr>
            <p:cNvGrpSpPr/>
            <p:nvPr/>
          </p:nvGrpSpPr>
          <p:grpSpPr>
            <a:xfrm>
              <a:off x="3983523" y="3037746"/>
              <a:ext cx="981634" cy="289277"/>
              <a:chOff x="3400425" y="2328863"/>
              <a:chExt cx="1793882" cy="528637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16C13F8-1272-9F98-D04F-E546BF92B1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E5C5F65F-66FB-37DE-E7F0-44BE92A4B43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FE4BAC70-9384-80B2-C209-1DD5C823F74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525EDC95-515D-CBEA-73BE-639359F3BE7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410836D8-3539-1AEB-4327-FF2FD9A50E0C}"/>
                </a:ext>
              </a:extLst>
            </p:cNvPr>
            <p:cNvSpPr/>
            <p:nvPr/>
          </p:nvSpPr>
          <p:spPr>
            <a:xfrm>
              <a:off x="4548010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429ED044-1E32-4F54-BED4-CC2A58D99B1F}"/>
                </a:ext>
              </a:extLst>
            </p:cNvPr>
            <p:cNvSpPr/>
            <p:nvPr/>
          </p:nvSpPr>
          <p:spPr>
            <a:xfrm>
              <a:off x="1779586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2985A0C8-B30C-CA9D-B752-C7C77A9B4583}"/>
                </a:ext>
              </a:extLst>
            </p:cNvPr>
            <p:cNvSpPr/>
            <p:nvPr/>
          </p:nvSpPr>
          <p:spPr>
            <a:xfrm>
              <a:off x="3162561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E51BEF50-D430-0099-CA94-15AE05990C4B}"/>
                </a:ext>
              </a:extLst>
            </p:cNvPr>
            <p:cNvSpPr/>
            <p:nvPr/>
          </p:nvSpPr>
          <p:spPr>
            <a:xfrm>
              <a:off x="3063853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A00050BA-8B50-89BD-038D-A9ADB12AC259}"/>
                </a:ext>
              </a:extLst>
            </p:cNvPr>
            <p:cNvSpPr/>
            <p:nvPr/>
          </p:nvSpPr>
          <p:spPr>
            <a:xfrm>
              <a:off x="2971074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0F68C8A0-24C1-AAAE-D6F0-6D09B3FDEF50}"/>
                </a:ext>
              </a:extLst>
            </p:cNvPr>
            <p:cNvSpPr/>
            <p:nvPr/>
          </p:nvSpPr>
          <p:spPr>
            <a:xfrm>
              <a:off x="4550222" y="2465264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8D5F05D9-1839-464B-61CD-5BA1F847F5D4}"/>
                </a:ext>
              </a:extLst>
            </p:cNvPr>
            <p:cNvSpPr/>
            <p:nvPr/>
          </p:nvSpPr>
          <p:spPr>
            <a:xfrm>
              <a:off x="4449303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DFF87679-58B2-40EA-3D59-402E2F0CB41C}"/>
                </a:ext>
              </a:extLst>
            </p:cNvPr>
            <p:cNvSpPr/>
            <p:nvPr/>
          </p:nvSpPr>
          <p:spPr>
            <a:xfrm>
              <a:off x="4356524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DFA1F27D-E9C1-0A86-BAF6-DCF982967B08}"/>
                </a:ext>
              </a:extLst>
            </p:cNvPr>
            <p:cNvSpPr/>
            <p:nvPr/>
          </p:nvSpPr>
          <p:spPr>
            <a:xfrm>
              <a:off x="1779586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4" name="Rounded Rectangle 133">
              <a:extLst>
                <a:ext uri="{FF2B5EF4-FFF2-40B4-BE49-F238E27FC236}">
                  <a16:creationId xmlns:a16="http://schemas.microsoft.com/office/drawing/2014/main" id="{3B6ADCDC-B3BD-675C-3549-2B35159832F0}"/>
                </a:ext>
              </a:extLst>
            </p:cNvPr>
            <p:cNvSpPr/>
            <p:nvPr/>
          </p:nvSpPr>
          <p:spPr>
            <a:xfrm>
              <a:off x="1680879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5" name="Rounded Rectangle 134">
              <a:extLst>
                <a:ext uri="{FF2B5EF4-FFF2-40B4-BE49-F238E27FC236}">
                  <a16:creationId xmlns:a16="http://schemas.microsoft.com/office/drawing/2014/main" id="{7982110D-09A8-2372-D0E4-4C9A64DBFA0B}"/>
                </a:ext>
              </a:extLst>
            </p:cNvPr>
            <p:cNvSpPr/>
            <p:nvPr/>
          </p:nvSpPr>
          <p:spPr>
            <a:xfrm>
              <a:off x="4546244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6" name="Rounded Rectangle 135">
              <a:extLst>
                <a:ext uri="{FF2B5EF4-FFF2-40B4-BE49-F238E27FC236}">
                  <a16:creationId xmlns:a16="http://schemas.microsoft.com/office/drawing/2014/main" id="{D8D630AB-42F3-92BD-C721-7C23FFB0A8FD}"/>
                </a:ext>
              </a:extLst>
            </p:cNvPr>
            <p:cNvSpPr/>
            <p:nvPr/>
          </p:nvSpPr>
          <p:spPr>
            <a:xfrm>
              <a:off x="4447536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7" name="Rounded Rectangle 136">
              <a:extLst>
                <a:ext uri="{FF2B5EF4-FFF2-40B4-BE49-F238E27FC236}">
                  <a16:creationId xmlns:a16="http://schemas.microsoft.com/office/drawing/2014/main" id="{9D5597B0-EB31-9AE5-8F66-F71A50B60265}"/>
                </a:ext>
              </a:extLst>
            </p:cNvPr>
            <p:cNvSpPr/>
            <p:nvPr/>
          </p:nvSpPr>
          <p:spPr>
            <a:xfrm>
              <a:off x="4354757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8" name="Rounded Rectangle 137">
              <a:extLst>
                <a:ext uri="{FF2B5EF4-FFF2-40B4-BE49-F238E27FC236}">
                  <a16:creationId xmlns:a16="http://schemas.microsoft.com/office/drawing/2014/main" id="{EAE6B486-B93B-2050-DD39-321EA2A57CF2}"/>
                </a:ext>
              </a:extLst>
            </p:cNvPr>
            <p:cNvSpPr/>
            <p:nvPr/>
          </p:nvSpPr>
          <p:spPr>
            <a:xfrm>
              <a:off x="2870174" y="2463005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DACAC900-A80C-1CE6-FE26-3C3B1E5D6177}"/>
                </a:ext>
              </a:extLst>
            </p:cNvPr>
            <p:cNvGrpSpPr/>
            <p:nvPr/>
          </p:nvGrpSpPr>
          <p:grpSpPr>
            <a:xfrm>
              <a:off x="1054459" y="1662601"/>
              <a:ext cx="160640" cy="1798779"/>
              <a:chOff x="4986338" y="3259367"/>
              <a:chExt cx="249449" cy="2793217"/>
            </a:xfrm>
          </p:grpSpPr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42A90E1-5DDC-F22D-DB2A-05CB1ECC9212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97BBA400-14C1-42AD-4E2B-1DAA828EC88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B83815E7-96C4-86AF-51E6-3C8F1A25CB67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F96BCEC-D1B4-3AB1-B585-A7B55979C91A}"/>
                </a:ext>
              </a:extLst>
            </p:cNvPr>
            <p:cNvGrpSpPr/>
            <p:nvPr/>
          </p:nvGrpSpPr>
          <p:grpSpPr>
            <a:xfrm rot="10800000">
              <a:off x="4994345" y="1669448"/>
              <a:ext cx="160640" cy="1798779"/>
              <a:chOff x="4986338" y="3259367"/>
              <a:chExt cx="249449" cy="2793217"/>
            </a:xfrm>
          </p:grpSpPr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6A037957-282C-6F85-4AA2-93C9176995F3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493835EF-EED9-F90F-C6EC-F4CBDEA701C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84349641-536A-E907-B3E1-9317071FD75A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9" name="Freeform 188">
            <a:extLst>
              <a:ext uri="{FF2B5EF4-FFF2-40B4-BE49-F238E27FC236}">
                <a16:creationId xmlns:a16="http://schemas.microsoft.com/office/drawing/2014/main" id="{61BDE516-90F4-16B2-4F21-309B97CE28D0}"/>
              </a:ext>
            </a:extLst>
          </p:cNvPr>
          <p:cNvSpPr/>
          <p:nvPr/>
        </p:nvSpPr>
        <p:spPr>
          <a:xfrm rot="5079038">
            <a:off x="-1239787" y="4730420"/>
            <a:ext cx="10130682" cy="708520"/>
          </a:xfrm>
          <a:custGeom>
            <a:avLst/>
            <a:gdLst>
              <a:gd name="connsiteX0" fmla="*/ 0 w 10130682"/>
              <a:gd name="connsiteY0" fmla="*/ 0 h 708520"/>
              <a:gd name="connsiteX1" fmla="*/ 494616 w 10130682"/>
              <a:gd name="connsiteY1" fmla="*/ 34592 h 708520"/>
              <a:gd name="connsiteX2" fmla="*/ 786618 w 10130682"/>
              <a:gd name="connsiteY2" fmla="*/ 55014 h 708520"/>
              <a:gd name="connsiteX3" fmla="*/ 1585154 w 10130682"/>
              <a:gd name="connsiteY3" fmla="*/ 110863 h 708520"/>
              <a:gd name="connsiteX4" fmla="*/ 2079769 w 10130682"/>
              <a:gd name="connsiteY4" fmla="*/ 145455 h 708520"/>
              <a:gd name="connsiteX5" fmla="*/ 2574385 w 10130682"/>
              <a:gd name="connsiteY5" fmla="*/ 180047 h 708520"/>
              <a:gd name="connsiteX6" fmla="*/ 3372921 w 10130682"/>
              <a:gd name="connsiteY6" fmla="*/ 235895 h 708520"/>
              <a:gd name="connsiteX7" fmla="*/ 3766230 w 10130682"/>
              <a:gd name="connsiteY7" fmla="*/ 263403 h 708520"/>
              <a:gd name="connsiteX8" fmla="*/ 4564766 w 10130682"/>
              <a:gd name="connsiteY8" fmla="*/ 319251 h 708520"/>
              <a:gd name="connsiteX9" fmla="*/ 5363302 w 10130682"/>
              <a:gd name="connsiteY9" fmla="*/ 375099 h 708520"/>
              <a:gd name="connsiteX10" fmla="*/ 5959225 w 10130682"/>
              <a:gd name="connsiteY10" fmla="*/ 416776 h 708520"/>
              <a:gd name="connsiteX11" fmla="*/ 6757761 w 10130682"/>
              <a:gd name="connsiteY11" fmla="*/ 472625 h 708520"/>
              <a:gd name="connsiteX12" fmla="*/ 7252376 w 10130682"/>
              <a:gd name="connsiteY12" fmla="*/ 507217 h 708520"/>
              <a:gd name="connsiteX13" fmla="*/ 7746992 w 10130682"/>
              <a:gd name="connsiteY13" fmla="*/ 541809 h 708520"/>
              <a:gd name="connsiteX14" fmla="*/ 8444221 w 10130682"/>
              <a:gd name="connsiteY14" fmla="*/ 590572 h 708520"/>
              <a:gd name="connsiteX15" fmla="*/ 8938837 w 10130682"/>
              <a:gd name="connsiteY15" fmla="*/ 625165 h 708520"/>
              <a:gd name="connsiteX16" fmla="*/ 10130682 w 10130682"/>
              <a:gd name="connsiteY16" fmla="*/ 708520 h 70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130682" h="708520" extrusionOk="0">
                <a:moveTo>
                  <a:pt x="0" y="0"/>
                </a:moveTo>
                <a:cubicBezTo>
                  <a:pt x="149628" y="-25062"/>
                  <a:pt x="359897" y="39071"/>
                  <a:pt x="494616" y="34592"/>
                </a:cubicBezTo>
                <a:cubicBezTo>
                  <a:pt x="629335" y="30113"/>
                  <a:pt x="711505" y="84583"/>
                  <a:pt x="786618" y="55014"/>
                </a:cubicBezTo>
                <a:cubicBezTo>
                  <a:pt x="861731" y="25445"/>
                  <a:pt x="1199816" y="148650"/>
                  <a:pt x="1585154" y="110863"/>
                </a:cubicBezTo>
                <a:cubicBezTo>
                  <a:pt x="1970492" y="73076"/>
                  <a:pt x="1945978" y="175726"/>
                  <a:pt x="2079769" y="145455"/>
                </a:cubicBezTo>
                <a:cubicBezTo>
                  <a:pt x="2213560" y="115184"/>
                  <a:pt x="2397769" y="184782"/>
                  <a:pt x="2574385" y="180047"/>
                </a:cubicBezTo>
                <a:cubicBezTo>
                  <a:pt x="2751001" y="175313"/>
                  <a:pt x="3141627" y="299674"/>
                  <a:pt x="3372921" y="235895"/>
                </a:cubicBezTo>
                <a:cubicBezTo>
                  <a:pt x="3604216" y="172116"/>
                  <a:pt x="3572894" y="292427"/>
                  <a:pt x="3766230" y="263403"/>
                </a:cubicBezTo>
                <a:cubicBezTo>
                  <a:pt x="3959566" y="234379"/>
                  <a:pt x="4325608" y="310120"/>
                  <a:pt x="4564766" y="319251"/>
                </a:cubicBezTo>
                <a:cubicBezTo>
                  <a:pt x="4803924" y="328382"/>
                  <a:pt x="4984305" y="350367"/>
                  <a:pt x="5363302" y="375099"/>
                </a:cubicBezTo>
                <a:cubicBezTo>
                  <a:pt x="5742299" y="399830"/>
                  <a:pt x="5833826" y="410742"/>
                  <a:pt x="5959225" y="416776"/>
                </a:cubicBezTo>
                <a:cubicBezTo>
                  <a:pt x="6084624" y="422810"/>
                  <a:pt x="6592194" y="484151"/>
                  <a:pt x="6757761" y="472625"/>
                </a:cubicBezTo>
                <a:cubicBezTo>
                  <a:pt x="6923328" y="461099"/>
                  <a:pt x="7040543" y="541542"/>
                  <a:pt x="7252376" y="507217"/>
                </a:cubicBezTo>
                <a:cubicBezTo>
                  <a:pt x="7464209" y="472892"/>
                  <a:pt x="7621216" y="563541"/>
                  <a:pt x="7746992" y="541809"/>
                </a:cubicBezTo>
                <a:cubicBezTo>
                  <a:pt x="7872768" y="520077"/>
                  <a:pt x="8267113" y="641992"/>
                  <a:pt x="8444221" y="590572"/>
                </a:cubicBezTo>
                <a:cubicBezTo>
                  <a:pt x="8621329" y="539153"/>
                  <a:pt x="8742090" y="628097"/>
                  <a:pt x="8938837" y="625165"/>
                </a:cubicBezTo>
                <a:cubicBezTo>
                  <a:pt x="9135584" y="622233"/>
                  <a:pt x="9707552" y="769801"/>
                  <a:pt x="10130682" y="70852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374990"/>
              </a:solidFill>
              <a:latin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C8D1417A-2DC0-8BE2-9DC5-9C016DC39B38}"/>
                  </a:ext>
                </a:extLst>
              </p:cNvPr>
              <p:cNvSpPr txBox="1"/>
              <p:nvPr/>
            </p:nvSpPr>
            <p:spPr>
              <a:xfrm>
                <a:off x="3885899" y="1378292"/>
                <a:ext cx="3520042" cy="1815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buClr>
                    <a:srgbClr val="000000"/>
                  </a:buClr>
                </a:pPr>
                <a:r>
                  <a:rPr lang="en-US" sz="2800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Dynamic Pricing</a:t>
                </a:r>
              </a:p>
              <a:p>
                <a:pPr defTabSz="1828800">
                  <a:buClr>
                    <a:srgbClr val="000000"/>
                  </a:buClr>
                </a:pPr>
                <a14:m>
                  <m:oMath xmlns:m="http://schemas.openxmlformats.org/officeDocument/2006/math"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𝜖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→0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  (magnitude)</a:t>
                </a:r>
              </a:p>
              <a:p>
                <a:pPr defTabSz="1828800">
                  <a:buClr>
                    <a:srgbClr val="000000"/>
                  </a:buClr>
                </a:pPr>
                <a14:m>
                  <m:oMath xmlns:m="http://schemas.openxmlformats.org/officeDocument/2006/math"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𝜏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→∞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 (threshold)</a:t>
                </a:r>
              </a:p>
              <a:p>
                <a:pPr defTabSz="1828800">
                  <a:buClr>
                    <a:srgbClr val="000000"/>
                  </a:buClr>
                </a:pPr>
                <a:endParaRPr lang="en-US" sz="2800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C8D1417A-2DC0-8BE2-9DC5-9C016DC39B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899" y="1378292"/>
                <a:ext cx="3520042" cy="1815882"/>
              </a:xfrm>
              <a:prstGeom prst="rect">
                <a:avLst/>
              </a:prstGeom>
              <a:blipFill>
                <a:blip r:embed="rId3"/>
                <a:stretch>
                  <a:fillRect l="-3226" t="-34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2" name="Freeform 191">
            <a:extLst>
              <a:ext uri="{FF2B5EF4-FFF2-40B4-BE49-F238E27FC236}">
                <a16:creationId xmlns:a16="http://schemas.microsoft.com/office/drawing/2014/main" id="{CDB57B4A-A86C-B15F-D043-8FB200F2BC20}"/>
              </a:ext>
            </a:extLst>
          </p:cNvPr>
          <p:cNvSpPr/>
          <p:nvPr/>
        </p:nvSpPr>
        <p:spPr>
          <a:xfrm rot="5079038">
            <a:off x="2198971" y="4763426"/>
            <a:ext cx="10253618" cy="708520"/>
          </a:xfrm>
          <a:custGeom>
            <a:avLst/>
            <a:gdLst>
              <a:gd name="connsiteX0" fmla="*/ 0 w 10253618"/>
              <a:gd name="connsiteY0" fmla="*/ 0 h 708520"/>
              <a:gd name="connsiteX1" fmla="*/ 467109 w 10253618"/>
              <a:gd name="connsiteY1" fmla="*/ 32277 h 708520"/>
              <a:gd name="connsiteX2" fmla="*/ 729146 w 10253618"/>
              <a:gd name="connsiteY2" fmla="*/ 50384 h 708520"/>
              <a:gd name="connsiteX3" fmla="*/ 1503864 w 10253618"/>
              <a:gd name="connsiteY3" fmla="*/ 103916 h 708520"/>
              <a:gd name="connsiteX4" fmla="*/ 1970973 w 10253618"/>
              <a:gd name="connsiteY4" fmla="*/ 136193 h 708520"/>
              <a:gd name="connsiteX5" fmla="*/ 2438083 w 10253618"/>
              <a:gd name="connsiteY5" fmla="*/ 168470 h 708520"/>
              <a:gd name="connsiteX6" fmla="*/ 3212800 w 10253618"/>
              <a:gd name="connsiteY6" fmla="*/ 222003 h 708520"/>
              <a:gd name="connsiteX7" fmla="*/ 3577373 w 10253618"/>
              <a:gd name="connsiteY7" fmla="*/ 247195 h 708520"/>
              <a:gd name="connsiteX8" fmla="*/ 4352091 w 10253618"/>
              <a:gd name="connsiteY8" fmla="*/ 300727 h 708520"/>
              <a:gd name="connsiteX9" fmla="*/ 5126809 w 10253618"/>
              <a:gd name="connsiteY9" fmla="*/ 354260 h 708520"/>
              <a:gd name="connsiteX10" fmla="*/ 5696454 w 10253618"/>
              <a:gd name="connsiteY10" fmla="*/ 393622 h 708520"/>
              <a:gd name="connsiteX11" fmla="*/ 6471172 w 10253618"/>
              <a:gd name="connsiteY11" fmla="*/ 447155 h 708520"/>
              <a:gd name="connsiteX12" fmla="*/ 6938282 w 10253618"/>
              <a:gd name="connsiteY12" fmla="*/ 479432 h 708520"/>
              <a:gd name="connsiteX13" fmla="*/ 7405391 w 10253618"/>
              <a:gd name="connsiteY13" fmla="*/ 511709 h 708520"/>
              <a:gd name="connsiteX14" fmla="*/ 8077572 w 10253618"/>
              <a:gd name="connsiteY14" fmla="*/ 558156 h 708520"/>
              <a:gd name="connsiteX15" fmla="*/ 8544682 w 10253618"/>
              <a:gd name="connsiteY15" fmla="*/ 590433 h 708520"/>
              <a:gd name="connsiteX16" fmla="*/ 9319399 w 10253618"/>
              <a:gd name="connsiteY16" fmla="*/ 643966 h 708520"/>
              <a:gd name="connsiteX17" fmla="*/ 10253618 w 10253618"/>
              <a:gd name="connsiteY17" fmla="*/ 708520 h 70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253618" h="708520" extrusionOk="0">
                <a:moveTo>
                  <a:pt x="0" y="0"/>
                </a:moveTo>
                <a:cubicBezTo>
                  <a:pt x="207868" y="-7689"/>
                  <a:pt x="247628" y="43247"/>
                  <a:pt x="467109" y="32277"/>
                </a:cubicBezTo>
                <a:cubicBezTo>
                  <a:pt x="686590" y="21307"/>
                  <a:pt x="623165" y="48821"/>
                  <a:pt x="729146" y="50384"/>
                </a:cubicBezTo>
                <a:cubicBezTo>
                  <a:pt x="835127" y="51947"/>
                  <a:pt x="1212536" y="118265"/>
                  <a:pt x="1503864" y="103916"/>
                </a:cubicBezTo>
                <a:cubicBezTo>
                  <a:pt x="1795192" y="89567"/>
                  <a:pt x="1837760" y="141355"/>
                  <a:pt x="1970973" y="136193"/>
                </a:cubicBezTo>
                <a:cubicBezTo>
                  <a:pt x="2104186" y="131031"/>
                  <a:pt x="2234511" y="205901"/>
                  <a:pt x="2438083" y="168470"/>
                </a:cubicBezTo>
                <a:cubicBezTo>
                  <a:pt x="2641655" y="131039"/>
                  <a:pt x="2919895" y="264763"/>
                  <a:pt x="3212800" y="222003"/>
                </a:cubicBezTo>
                <a:cubicBezTo>
                  <a:pt x="3505705" y="179243"/>
                  <a:pt x="3496113" y="249586"/>
                  <a:pt x="3577373" y="247195"/>
                </a:cubicBezTo>
                <a:cubicBezTo>
                  <a:pt x="3658633" y="244804"/>
                  <a:pt x="4019783" y="280869"/>
                  <a:pt x="4352091" y="300727"/>
                </a:cubicBezTo>
                <a:cubicBezTo>
                  <a:pt x="4684399" y="320585"/>
                  <a:pt x="4932229" y="344439"/>
                  <a:pt x="5126809" y="354260"/>
                </a:cubicBezTo>
                <a:cubicBezTo>
                  <a:pt x="5321389" y="364081"/>
                  <a:pt x="5417051" y="385250"/>
                  <a:pt x="5696454" y="393622"/>
                </a:cubicBezTo>
                <a:cubicBezTo>
                  <a:pt x="5975857" y="401994"/>
                  <a:pt x="6180456" y="469710"/>
                  <a:pt x="6471172" y="447155"/>
                </a:cubicBezTo>
                <a:cubicBezTo>
                  <a:pt x="6761888" y="424600"/>
                  <a:pt x="6709379" y="478025"/>
                  <a:pt x="6938282" y="479432"/>
                </a:cubicBezTo>
                <a:cubicBezTo>
                  <a:pt x="7167185" y="480839"/>
                  <a:pt x="7277012" y="529843"/>
                  <a:pt x="7405391" y="511709"/>
                </a:cubicBezTo>
                <a:cubicBezTo>
                  <a:pt x="7533770" y="493575"/>
                  <a:pt x="7863910" y="600328"/>
                  <a:pt x="8077572" y="558156"/>
                </a:cubicBezTo>
                <a:cubicBezTo>
                  <a:pt x="8291234" y="515984"/>
                  <a:pt x="8334964" y="611756"/>
                  <a:pt x="8544682" y="590433"/>
                </a:cubicBezTo>
                <a:cubicBezTo>
                  <a:pt x="8754400" y="569111"/>
                  <a:pt x="8966423" y="681982"/>
                  <a:pt x="9319399" y="643966"/>
                </a:cubicBezTo>
                <a:cubicBezTo>
                  <a:pt x="9672375" y="605950"/>
                  <a:pt x="9939078" y="729456"/>
                  <a:pt x="10253618" y="70852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374990"/>
              </a:solidFill>
              <a:latin typeface="Arial"/>
              <a:sym typeface="Arial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107760B6-77A5-92A6-2B86-D749FBE97ACB}"/>
              </a:ext>
            </a:extLst>
          </p:cNvPr>
          <p:cNvSpPr txBox="1"/>
          <p:nvPr/>
        </p:nvSpPr>
        <p:spPr>
          <a:xfrm>
            <a:off x="7465125" y="1735177"/>
            <a:ext cx="3248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2800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Queue Evolution</a:t>
            </a:r>
          </a:p>
        </p:txBody>
      </p:sp>
      <p:sp>
        <p:nvSpPr>
          <p:cNvPr id="194" name="Freeform 193">
            <a:extLst>
              <a:ext uri="{FF2B5EF4-FFF2-40B4-BE49-F238E27FC236}">
                <a16:creationId xmlns:a16="http://schemas.microsoft.com/office/drawing/2014/main" id="{1C93A107-CA1D-49C2-8639-E490AC0EA7D5}"/>
              </a:ext>
            </a:extLst>
          </p:cNvPr>
          <p:cNvSpPr/>
          <p:nvPr/>
        </p:nvSpPr>
        <p:spPr>
          <a:xfrm rot="5079038">
            <a:off x="5738745" y="4726108"/>
            <a:ext cx="10198706" cy="708520"/>
          </a:xfrm>
          <a:custGeom>
            <a:avLst/>
            <a:gdLst>
              <a:gd name="connsiteX0" fmla="*/ 0 w 10198706"/>
              <a:gd name="connsiteY0" fmla="*/ 0 h 708520"/>
              <a:gd name="connsiteX1" fmla="*/ 464608 w 10198706"/>
              <a:gd name="connsiteY1" fmla="*/ 32277 h 708520"/>
              <a:gd name="connsiteX2" fmla="*/ 725241 w 10198706"/>
              <a:gd name="connsiteY2" fmla="*/ 50384 h 708520"/>
              <a:gd name="connsiteX3" fmla="*/ 1495810 w 10198706"/>
              <a:gd name="connsiteY3" fmla="*/ 103916 h 708520"/>
              <a:gd name="connsiteX4" fmla="*/ 1960418 w 10198706"/>
              <a:gd name="connsiteY4" fmla="*/ 136193 h 708520"/>
              <a:gd name="connsiteX5" fmla="*/ 2425026 w 10198706"/>
              <a:gd name="connsiteY5" fmla="*/ 168470 h 708520"/>
              <a:gd name="connsiteX6" fmla="*/ 3195595 w 10198706"/>
              <a:gd name="connsiteY6" fmla="*/ 222003 h 708520"/>
              <a:gd name="connsiteX7" fmla="*/ 3558215 w 10198706"/>
              <a:gd name="connsiteY7" fmla="*/ 247195 h 708520"/>
              <a:gd name="connsiteX8" fmla="*/ 4328784 w 10198706"/>
              <a:gd name="connsiteY8" fmla="*/ 300727 h 708520"/>
              <a:gd name="connsiteX9" fmla="*/ 5099353 w 10198706"/>
              <a:gd name="connsiteY9" fmla="*/ 354260 h 708520"/>
              <a:gd name="connsiteX10" fmla="*/ 5665948 w 10198706"/>
              <a:gd name="connsiteY10" fmla="*/ 393622 h 708520"/>
              <a:gd name="connsiteX11" fmla="*/ 6436517 w 10198706"/>
              <a:gd name="connsiteY11" fmla="*/ 447155 h 708520"/>
              <a:gd name="connsiteX12" fmla="*/ 6901124 w 10198706"/>
              <a:gd name="connsiteY12" fmla="*/ 479432 h 708520"/>
              <a:gd name="connsiteX13" fmla="*/ 7365732 w 10198706"/>
              <a:gd name="connsiteY13" fmla="*/ 511709 h 708520"/>
              <a:gd name="connsiteX14" fmla="*/ 8034314 w 10198706"/>
              <a:gd name="connsiteY14" fmla="*/ 558156 h 708520"/>
              <a:gd name="connsiteX15" fmla="*/ 8498922 w 10198706"/>
              <a:gd name="connsiteY15" fmla="*/ 590433 h 708520"/>
              <a:gd name="connsiteX16" fmla="*/ 9269491 w 10198706"/>
              <a:gd name="connsiteY16" fmla="*/ 643966 h 708520"/>
              <a:gd name="connsiteX17" fmla="*/ 10198706 w 10198706"/>
              <a:gd name="connsiteY17" fmla="*/ 708520 h 70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198706" h="708520" extrusionOk="0">
                <a:moveTo>
                  <a:pt x="0" y="0"/>
                </a:moveTo>
                <a:cubicBezTo>
                  <a:pt x="149180" y="-11237"/>
                  <a:pt x="345708" y="65634"/>
                  <a:pt x="464608" y="32277"/>
                </a:cubicBezTo>
                <a:cubicBezTo>
                  <a:pt x="583508" y="-1080"/>
                  <a:pt x="600904" y="56498"/>
                  <a:pt x="725241" y="50384"/>
                </a:cubicBezTo>
                <a:cubicBezTo>
                  <a:pt x="849578" y="44269"/>
                  <a:pt x="1252644" y="141666"/>
                  <a:pt x="1495810" y="103916"/>
                </a:cubicBezTo>
                <a:cubicBezTo>
                  <a:pt x="1738976" y="66166"/>
                  <a:pt x="1793625" y="139974"/>
                  <a:pt x="1960418" y="136193"/>
                </a:cubicBezTo>
                <a:cubicBezTo>
                  <a:pt x="2127211" y="132412"/>
                  <a:pt x="2219029" y="193684"/>
                  <a:pt x="2425026" y="168470"/>
                </a:cubicBezTo>
                <a:cubicBezTo>
                  <a:pt x="2631023" y="143256"/>
                  <a:pt x="2933230" y="294462"/>
                  <a:pt x="3195595" y="222003"/>
                </a:cubicBezTo>
                <a:cubicBezTo>
                  <a:pt x="3457960" y="149544"/>
                  <a:pt x="3443298" y="264274"/>
                  <a:pt x="3558215" y="247195"/>
                </a:cubicBezTo>
                <a:cubicBezTo>
                  <a:pt x="3673132" y="230116"/>
                  <a:pt x="4041948" y="297230"/>
                  <a:pt x="4328784" y="300727"/>
                </a:cubicBezTo>
                <a:cubicBezTo>
                  <a:pt x="4615620" y="304224"/>
                  <a:pt x="4732229" y="364222"/>
                  <a:pt x="5099353" y="354260"/>
                </a:cubicBezTo>
                <a:cubicBezTo>
                  <a:pt x="5466477" y="344298"/>
                  <a:pt x="5452361" y="423867"/>
                  <a:pt x="5665948" y="393622"/>
                </a:cubicBezTo>
                <a:cubicBezTo>
                  <a:pt x="5879535" y="363377"/>
                  <a:pt x="6161846" y="510100"/>
                  <a:pt x="6436517" y="447155"/>
                </a:cubicBezTo>
                <a:cubicBezTo>
                  <a:pt x="6711188" y="384209"/>
                  <a:pt x="6769030" y="472733"/>
                  <a:pt x="6901124" y="479432"/>
                </a:cubicBezTo>
                <a:cubicBezTo>
                  <a:pt x="7033218" y="486131"/>
                  <a:pt x="7181020" y="540761"/>
                  <a:pt x="7365732" y="511709"/>
                </a:cubicBezTo>
                <a:cubicBezTo>
                  <a:pt x="7550444" y="482657"/>
                  <a:pt x="7832457" y="561504"/>
                  <a:pt x="8034314" y="558156"/>
                </a:cubicBezTo>
                <a:cubicBezTo>
                  <a:pt x="8236171" y="554808"/>
                  <a:pt x="8392098" y="602340"/>
                  <a:pt x="8498922" y="590433"/>
                </a:cubicBezTo>
                <a:cubicBezTo>
                  <a:pt x="8605746" y="578526"/>
                  <a:pt x="8897048" y="707739"/>
                  <a:pt x="9269491" y="643966"/>
                </a:cubicBezTo>
                <a:cubicBezTo>
                  <a:pt x="9641934" y="580193"/>
                  <a:pt x="9831888" y="692008"/>
                  <a:pt x="10198706" y="70852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374990"/>
              </a:solidFill>
              <a:latin typeface="Arial"/>
              <a:sym typeface="Arial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8A0E717C-946A-5B0A-EA52-AB938C854142}"/>
              </a:ext>
            </a:extLst>
          </p:cNvPr>
          <p:cNvSpPr txBox="1"/>
          <p:nvPr/>
        </p:nvSpPr>
        <p:spPr>
          <a:xfrm>
            <a:off x="10662603" y="1524044"/>
            <a:ext cx="3248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Inverse Fourier Transforms</a:t>
            </a:r>
          </a:p>
        </p:txBody>
      </p:sp>
      <p:sp>
        <p:nvSpPr>
          <p:cNvPr id="196" name="Freeform 195">
            <a:extLst>
              <a:ext uri="{FF2B5EF4-FFF2-40B4-BE49-F238E27FC236}">
                <a16:creationId xmlns:a16="http://schemas.microsoft.com/office/drawing/2014/main" id="{D2E15B55-458B-C1E2-3523-8D41BF5840E3}"/>
              </a:ext>
            </a:extLst>
          </p:cNvPr>
          <p:cNvSpPr/>
          <p:nvPr/>
        </p:nvSpPr>
        <p:spPr>
          <a:xfrm rot="5079038">
            <a:off x="8808629" y="4828220"/>
            <a:ext cx="10276538" cy="708520"/>
          </a:xfrm>
          <a:custGeom>
            <a:avLst/>
            <a:gdLst>
              <a:gd name="connsiteX0" fmla="*/ 0 w 10276538"/>
              <a:gd name="connsiteY0" fmla="*/ 0 h 708520"/>
              <a:gd name="connsiteX1" fmla="*/ 468153 w 10276538"/>
              <a:gd name="connsiteY1" fmla="*/ 32277 h 708520"/>
              <a:gd name="connsiteX2" fmla="*/ 730776 w 10276538"/>
              <a:gd name="connsiteY2" fmla="*/ 50384 h 708520"/>
              <a:gd name="connsiteX3" fmla="*/ 1507226 w 10276538"/>
              <a:gd name="connsiteY3" fmla="*/ 103916 h 708520"/>
              <a:gd name="connsiteX4" fmla="*/ 1975379 w 10276538"/>
              <a:gd name="connsiteY4" fmla="*/ 136193 h 708520"/>
              <a:gd name="connsiteX5" fmla="*/ 2443532 w 10276538"/>
              <a:gd name="connsiteY5" fmla="*/ 168470 h 708520"/>
              <a:gd name="connsiteX6" fmla="*/ 3219982 w 10276538"/>
              <a:gd name="connsiteY6" fmla="*/ 222003 h 708520"/>
              <a:gd name="connsiteX7" fmla="*/ 3585370 w 10276538"/>
              <a:gd name="connsiteY7" fmla="*/ 247195 h 708520"/>
              <a:gd name="connsiteX8" fmla="*/ 4361819 w 10276538"/>
              <a:gd name="connsiteY8" fmla="*/ 300727 h 708520"/>
              <a:gd name="connsiteX9" fmla="*/ 5138269 w 10276538"/>
              <a:gd name="connsiteY9" fmla="*/ 354260 h 708520"/>
              <a:gd name="connsiteX10" fmla="*/ 5709188 w 10276538"/>
              <a:gd name="connsiteY10" fmla="*/ 393622 h 708520"/>
              <a:gd name="connsiteX11" fmla="*/ 6485637 w 10276538"/>
              <a:gd name="connsiteY11" fmla="*/ 447155 h 708520"/>
              <a:gd name="connsiteX12" fmla="*/ 6953791 w 10276538"/>
              <a:gd name="connsiteY12" fmla="*/ 479432 h 708520"/>
              <a:gd name="connsiteX13" fmla="*/ 7421944 w 10276538"/>
              <a:gd name="connsiteY13" fmla="*/ 511709 h 708520"/>
              <a:gd name="connsiteX14" fmla="*/ 8095628 w 10276538"/>
              <a:gd name="connsiteY14" fmla="*/ 558156 h 708520"/>
              <a:gd name="connsiteX15" fmla="*/ 8563782 w 10276538"/>
              <a:gd name="connsiteY15" fmla="*/ 590433 h 708520"/>
              <a:gd name="connsiteX16" fmla="*/ 9340231 w 10276538"/>
              <a:gd name="connsiteY16" fmla="*/ 643966 h 708520"/>
              <a:gd name="connsiteX17" fmla="*/ 10276538 w 10276538"/>
              <a:gd name="connsiteY17" fmla="*/ 708520 h 70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276538" h="708520" extrusionOk="0">
                <a:moveTo>
                  <a:pt x="0" y="0"/>
                </a:moveTo>
                <a:cubicBezTo>
                  <a:pt x="109521" y="-38145"/>
                  <a:pt x="309824" y="28005"/>
                  <a:pt x="468153" y="32277"/>
                </a:cubicBezTo>
                <a:cubicBezTo>
                  <a:pt x="626482" y="36549"/>
                  <a:pt x="607703" y="55497"/>
                  <a:pt x="730776" y="50384"/>
                </a:cubicBezTo>
                <a:cubicBezTo>
                  <a:pt x="853849" y="45271"/>
                  <a:pt x="1310707" y="136035"/>
                  <a:pt x="1507226" y="103916"/>
                </a:cubicBezTo>
                <a:cubicBezTo>
                  <a:pt x="1703745" y="71797"/>
                  <a:pt x="1743495" y="167214"/>
                  <a:pt x="1975379" y="136193"/>
                </a:cubicBezTo>
                <a:cubicBezTo>
                  <a:pt x="2207263" y="105172"/>
                  <a:pt x="2224546" y="171800"/>
                  <a:pt x="2443532" y="168470"/>
                </a:cubicBezTo>
                <a:cubicBezTo>
                  <a:pt x="2662518" y="165140"/>
                  <a:pt x="3025485" y="291747"/>
                  <a:pt x="3219982" y="222003"/>
                </a:cubicBezTo>
                <a:cubicBezTo>
                  <a:pt x="3414479" y="152259"/>
                  <a:pt x="3481849" y="282606"/>
                  <a:pt x="3585370" y="247195"/>
                </a:cubicBezTo>
                <a:cubicBezTo>
                  <a:pt x="3688891" y="211784"/>
                  <a:pt x="4029306" y="291435"/>
                  <a:pt x="4361819" y="300727"/>
                </a:cubicBezTo>
                <a:cubicBezTo>
                  <a:pt x="4694332" y="310019"/>
                  <a:pt x="4815815" y="371734"/>
                  <a:pt x="5138269" y="354260"/>
                </a:cubicBezTo>
                <a:cubicBezTo>
                  <a:pt x="5460723" y="336785"/>
                  <a:pt x="5515351" y="386605"/>
                  <a:pt x="5709188" y="393622"/>
                </a:cubicBezTo>
                <a:cubicBezTo>
                  <a:pt x="5903025" y="400639"/>
                  <a:pt x="6319030" y="489629"/>
                  <a:pt x="6485637" y="447155"/>
                </a:cubicBezTo>
                <a:cubicBezTo>
                  <a:pt x="6652244" y="404681"/>
                  <a:pt x="6782550" y="523481"/>
                  <a:pt x="6953791" y="479432"/>
                </a:cubicBezTo>
                <a:cubicBezTo>
                  <a:pt x="7125032" y="435383"/>
                  <a:pt x="7322450" y="532821"/>
                  <a:pt x="7421944" y="511709"/>
                </a:cubicBezTo>
                <a:cubicBezTo>
                  <a:pt x="7521437" y="490597"/>
                  <a:pt x="7832056" y="571209"/>
                  <a:pt x="8095628" y="558156"/>
                </a:cubicBezTo>
                <a:cubicBezTo>
                  <a:pt x="8359200" y="545104"/>
                  <a:pt x="8462056" y="620702"/>
                  <a:pt x="8563782" y="590433"/>
                </a:cubicBezTo>
                <a:cubicBezTo>
                  <a:pt x="8665508" y="560164"/>
                  <a:pt x="8963475" y="675803"/>
                  <a:pt x="9340231" y="643966"/>
                </a:cubicBezTo>
                <a:cubicBezTo>
                  <a:pt x="9716987" y="612128"/>
                  <a:pt x="10000534" y="712279"/>
                  <a:pt x="10276538" y="70852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374990"/>
              </a:solidFill>
              <a:latin typeface="Arial"/>
              <a:sym typeface="Arial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3D0C778E-4299-4673-63BD-5E8AF7CA6F1F}"/>
              </a:ext>
            </a:extLst>
          </p:cNvPr>
          <p:cNvSpPr txBox="1"/>
          <p:nvPr/>
        </p:nvSpPr>
        <p:spPr>
          <a:xfrm>
            <a:off x="269535" y="2433357"/>
            <a:ext cx="3248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Matching Queue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F37E9A3C-4DBA-2AF9-FE14-CD5111670C39}"/>
              </a:ext>
            </a:extLst>
          </p:cNvPr>
          <p:cNvSpPr txBox="1"/>
          <p:nvPr/>
        </p:nvSpPr>
        <p:spPr>
          <a:xfrm>
            <a:off x="179331" y="6706157"/>
            <a:ext cx="3248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Load Balancing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C1F770E4-7D10-329D-6AAF-A5293189DF8E}"/>
              </a:ext>
            </a:extLst>
          </p:cNvPr>
          <p:cNvSpPr txBox="1"/>
          <p:nvPr/>
        </p:nvSpPr>
        <p:spPr>
          <a:xfrm>
            <a:off x="-167981" y="9645353"/>
            <a:ext cx="42279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Input Queued Switch</a:t>
            </a: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0AB86E94-8BA9-71D6-4D5A-01D106FBCCD6}"/>
              </a:ext>
            </a:extLst>
          </p:cNvPr>
          <p:cNvCxnSpPr>
            <a:cxnSpLocks/>
          </p:cNvCxnSpPr>
          <p:nvPr/>
        </p:nvCxnSpPr>
        <p:spPr>
          <a:xfrm flipV="1">
            <a:off x="251246" y="3040618"/>
            <a:ext cx="17748932" cy="8292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43547CCE-691B-CC6D-8849-A8EDA6821425}"/>
              </a:ext>
            </a:extLst>
          </p:cNvPr>
          <p:cNvCxnSpPr>
            <a:cxnSpLocks/>
          </p:cNvCxnSpPr>
          <p:nvPr/>
        </p:nvCxnSpPr>
        <p:spPr>
          <a:xfrm flipV="1">
            <a:off x="259934" y="7662748"/>
            <a:ext cx="17748932" cy="8292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2C379271-0125-5A0A-5979-98FB340681AE}"/>
              </a:ext>
            </a:extLst>
          </p:cNvPr>
          <p:cNvCxnSpPr>
            <a:cxnSpLocks/>
          </p:cNvCxnSpPr>
          <p:nvPr/>
        </p:nvCxnSpPr>
        <p:spPr>
          <a:xfrm>
            <a:off x="3883457" y="6073020"/>
            <a:ext cx="14072450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CC281AA4-2EFF-4D77-EB5E-4E2F0A6C94BE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10882057" y="4501838"/>
            <a:ext cx="7037658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AE4C8539-682C-1E44-EBDC-8F1F962DD20E}"/>
                  </a:ext>
                </a:extLst>
              </p:cNvPr>
              <p:cNvSpPr txBox="1"/>
              <p:nvPr/>
            </p:nvSpPr>
            <p:spPr>
              <a:xfrm>
                <a:off x="3805793" y="3828821"/>
                <a:ext cx="3520042" cy="1384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828800">
                  <a:buClr>
                    <a:srgbClr val="000000"/>
                  </a:buClr>
                </a:pPr>
                <a:r>
                  <a:rPr lang="en-US" sz="2800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Many-Server-HT</a:t>
                </a:r>
              </a:p>
              <a:p>
                <a:pPr algn="ctr" defTabSz="182880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𝜆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𝑛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−</m:t>
                      </m:r>
                      <m:sSup>
                        <m:sSupPr>
                          <m:ctrlP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𝑛</m:t>
                          </m:r>
                        </m:e>
                        <m:sup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1−</m:t>
                          </m:r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lang="en-US" sz="2800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  <a:p>
                <a:pPr algn="ctr" defTabSz="182880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𝛼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∈</m:t>
                      </m:r>
                      <m:d>
                        <m:dPr>
                          <m:ctrlP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dPr>
                        <m:e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1,∞</m:t>
                          </m:r>
                        </m:e>
                      </m:d>
                    </m:oMath>
                  </m:oMathPara>
                </a14:m>
                <a:endParaRPr lang="en-US" sz="2800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AE4C8539-682C-1E44-EBDC-8F1F962DD2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5793" y="3828821"/>
                <a:ext cx="3520042" cy="1384995"/>
              </a:xfrm>
              <a:prstGeom prst="rect">
                <a:avLst/>
              </a:prstGeom>
              <a:blipFill>
                <a:blip r:embed="rId4"/>
                <a:stretch>
                  <a:fillRect t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6" name="TextBox 215">
            <a:extLst>
              <a:ext uri="{FF2B5EF4-FFF2-40B4-BE49-F238E27FC236}">
                <a16:creationId xmlns:a16="http://schemas.microsoft.com/office/drawing/2014/main" id="{99887469-E941-5E42-E87E-C6FB65807C33}"/>
              </a:ext>
            </a:extLst>
          </p:cNvPr>
          <p:cNvSpPr txBox="1"/>
          <p:nvPr/>
        </p:nvSpPr>
        <p:spPr>
          <a:xfrm>
            <a:off x="7404867" y="4119925"/>
            <a:ext cx="3248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1-D State Space Collapse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32F41597-6997-5C7F-0690-0E153226163D}"/>
              </a:ext>
            </a:extLst>
          </p:cNvPr>
          <p:cNvSpPr txBox="1"/>
          <p:nvPr/>
        </p:nvSpPr>
        <p:spPr>
          <a:xfrm>
            <a:off x="10607739" y="3425370"/>
            <a:ext cx="3248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Direct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139E6A02-D96F-E72A-5966-092B09E61639}"/>
              </a:ext>
            </a:extLst>
          </p:cNvPr>
          <p:cNvSpPr txBox="1"/>
          <p:nvPr/>
        </p:nvSpPr>
        <p:spPr>
          <a:xfrm>
            <a:off x="10705061" y="4726316"/>
            <a:ext cx="3248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Tight Pre-limit analysis</a:t>
            </a:r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2574E7AA-D5CF-A027-3258-AABE1E1EC5E3}"/>
              </a:ext>
            </a:extLst>
          </p:cNvPr>
          <p:cNvGrpSpPr/>
          <p:nvPr/>
        </p:nvGrpSpPr>
        <p:grpSpPr>
          <a:xfrm>
            <a:off x="15259734" y="3316150"/>
            <a:ext cx="1534100" cy="899772"/>
            <a:chOff x="12531842" y="4586879"/>
            <a:chExt cx="3518850" cy="1416075"/>
          </a:xfrm>
        </p:grpSpPr>
        <p:pic>
          <p:nvPicPr>
            <p:cNvPr id="224" name="Picture 223">
              <a:extLst>
                <a:ext uri="{FF2B5EF4-FFF2-40B4-BE49-F238E27FC236}">
                  <a16:creationId xmlns:a16="http://schemas.microsoft.com/office/drawing/2014/main" id="{80146A64-F375-E1EA-F02F-48EEF786C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12723180" y="4784787"/>
              <a:ext cx="3327512" cy="995991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50F50167-40B6-E703-F959-9BA6554A70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4586879"/>
              <a:ext cx="348003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AF067CFC-2C50-3C6C-FD3C-BBEEB5FE0C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4586879"/>
              <a:ext cx="0" cy="14160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3AA1B7BE-FD0C-DE0C-3FA0-1500B79D40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6002954"/>
              <a:ext cx="348003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0B55E0EB-2A43-9A5F-CEE0-A998CFF2FE1F}"/>
              </a:ext>
            </a:extLst>
          </p:cNvPr>
          <p:cNvGrpSpPr/>
          <p:nvPr/>
        </p:nvGrpSpPr>
        <p:grpSpPr>
          <a:xfrm>
            <a:off x="15274083" y="4630254"/>
            <a:ext cx="1630210" cy="1292124"/>
            <a:chOff x="2819400" y="6829564"/>
            <a:chExt cx="4033918" cy="2805516"/>
          </a:xfrm>
        </p:grpSpPr>
        <p:pic>
          <p:nvPicPr>
            <p:cNvPr id="240" name="Picture 239" descr="A picture containing screenshot, line, design&#10;&#10;Description automatically generated">
              <a:extLst>
                <a:ext uri="{FF2B5EF4-FFF2-40B4-BE49-F238E27FC236}">
                  <a16:creationId xmlns:a16="http://schemas.microsoft.com/office/drawing/2014/main" id="{9B7A6C58-E9C1-7891-F6F9-1A1BE073E3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581"/>
            <a:stretch/>
          </p:blipFill>
          <p:spPr>
            <a:xfrm>
              <a:off x="2819400" y="6829564"/>
              <a:ext cx="4023250" cy="1742936"/>
            </a:xfrm>
            <a:prstGeom prst="rect">
              <a:avLst/>
            </a:prstGeom>
          </p:spPr>
        </p:pic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E0B23AC0-C093-6FA6-888C-22EBBF618FBB}"/>
                </a:ext>
              </a:extLst>
            </p:cNvPr>
            <p:cNvCxnSpPr>
              <a:cxnSpLocks/>
            </p:cNvCxnSpPr>
            <p:nvPr/>
          </p:nvCxnSpPr>
          <p:spPr>
            <a:xfrm>
              <a:off x="2819400" y="8572500"/>
              <a:ext cx="4023250" cy="0"/>
            </a:xfrm>
            <a:prstGeom prst="line">
              <a:avLst/>
            </a:prstGeom>
            <a:ln w="38100">
              <a:solidFill>
                <a:srgbClr val="9437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CB4E77DC-4B62-3FFC-66F5-E86794C98D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30068" y="6829564"/>
              <a:ext cx="0" cy="2805516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EDC3A4E5-A41A-8ACE-C87D-C6E8895C51BB}"/>
                </a:ext>
              </a:extLst>
            </p:cNvPr>
            <p:cNvCxnSpPr>
              <a:cxnSpLocks/>
            </p:cNvCxnSpPr>
            <p:nvPr/>
          </p:nvCxnSpPr>
          <p:spPr>
            <a:xfrm>
              <a:off x="2830068" y="9105900"/>
              <a:ext cx="4023250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CA624BD3-2F27-9EF4-7B54-726EE8D617F7}"/>
              </a:ext>
            </a:extLst>
          </p:cNvPr>
          <p:cNvCxnSpPr>
            <a:cxnSpLocks/>
          </p:cNvCxnSpPr>
          <p:nvPr/>
        </p:nvCxnSpPr>
        <p:spPr>
          <a:xfrm flipV="1">
            <a:off x="261838" y="1187088"/>
            <a:ext cx="17748932" cy="8292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>
            <a:extLst>
              <a:ext uri="{FF2B5EF4-FFF2-40B4-BE49-F238E27FC236}">
                <a16:creationId xmlns:a16="http://schemas.microsoft.com/office/drawing/2014/main" id="{ACB7B557-AD0D-3B9C-11A0-C8D5E7B05626}"/>
              </a:ext>
            </a:extLst>
          </p:cNvPr>
          <p:cNvSpPr txBox="1"/>
          <p:nvPr/>
        </p:nvSpPr>
        <p:spPr>
          <a:xfrm>
            <a:off x="7280265" y="-23437"/>
            <a:ext cx="353149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Step 1: Capturing System Dynamics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7979C765-D5E5-127D-57ED-E3B7A1362910}"/>
              </a:ext>
            </a:extLst>
          </p:cNvPr>
          <p:cNvSpPr txBox="1"/>
          <p:nvPr/>
        </p:nvSpPr>
        <p:spPr>
          <a:xfrm>
            <a:off x="10473239" y="-30943"/>
            <a:ext cx="353149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Step 3: Solve functional eq.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638EDAA9-B98E-987B-6ED7-76BCBB681F2A}"/>
              </a:ext>
            </a:extLst>
          </p:cNvPr>
          <p:cNvSpPr txBox="1"/>
          <p:nvPr/>
        </p:nvSpPr>
        <p:spPr>
          <a:xfrm>
            <a:off x="14200729" y="165697"/>
            <a:ext cx="35314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Result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5BA74E2C-7DA0-4D7E-1E35-9CDD7F7A24A7}"/>
              </a:ext>
            </a:extLst>
          </p:cNvPr>
          <p:cNvSpPr txBox="1"/>
          <p:nvPr/>
        </p:nvSpPr>
        <p:spPr>
          <a:xfrm>
            <a:off x="3738801" y="215277"/>
            <a:ext cx="35314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Setting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768E56FF-7FFF-B0DD-5292-D616F4AC722B}"/>
              </a:ext>
            </a:extLst>
          </p:cNvPr>
          <p:cNvSpPr txBox="1"/>
          <p:nvPr/>
        </p:nvSpPr>
        <p:spPr>
          <a:xfrm>
            <a:off x="218073" y="208517"/>
            <a:ext cx="35314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Model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0E0E60-8201-AE82-0A99-CD47B8FC04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55" b="92373" l="2632" r="93985">
                        <a14:foregroundMark x1="49060" y1="9322" x2="49060" y2="9322"/>
                        <a14:foregroundMark x1="81955" y1="91243" x2="81955" y2="91243"/>
                        <a14:foregroundMark x1="11466" y1="92655" x2="11466" y2="92655"/>
                        <a14:foregroundMark x1="2820" y1="30226" x2="2820" y2="30226"/>
                        <a14:foregroundMark x1="2820" y1="35028" x2="2820" y2="35028"/>
                        <a14:foregroundMark x1="3008" y1="41243" x2="3008" y2="41243"/>
                        <a14:foregroundMark x1="3008" y1="46893" x2="3008" y2="46893"/>
                        <a14:foregroundMark x1="2632" y1="53390" x2="2632" y2="53390"/>
                        <a14:foregroundMark x1="2820" y1="51695" x2="2820" y2="51695"/>
                        <a14:foregroundMark x1="2820" y1="58192" x2="2820" y2="58192"/>
                        <a14:foregroundMark x1="18233" y1="4520" x2="18233" y2="4520"/>
                        <a14:foregroundMark x1="15977" y1="4237" x2="15977" y2="4237"/>
                        <a14:foregroundMark x1="93985" y1="3955" x2="93985" y2="3955"/>
                        <a14:backgroundMark x1="25564" y1="47740" x2="25564" y2="47740"/>
                        <a14:backgroundMark x1="50376" y1="77401" x2="50376" y2="77401"/>
                        <a14:backgroundMark x1="74624" y1="32486" x2="74624" y2="324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528084" y="1699273"/>
            <a:ext cx="941787" cy="82970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4A4697-1251-F012-D973-843E57F779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825" b="91243" l="3008" r="96992">
                        <a14:foregroundMark x1="10338" y1="91243" x2="10338" y2="91243"/>
                        <a14:foregroundMark x1="90977" y1="91525" x2="90977" y2="91525"/>
                        <a14:foregroundMark x1="3008" y1="30226" x2="3008" y2="30226"/>
                        <a14:foregroundMark x1="3571" y1="23446" x2="3571" y2="23446"/>
                        <a14:foregroundMark x1="3571" y1="26554" x2="3571" y2="26554"/>
                        <a14:foregroundMark x1="3571" y1="33616" x2="3571" y2="33616"/>
                        <a14:foregroundMark x1="3571" y1="37006" x2="3571" y2="37006"/>
                        <a14:foregroundMark x1="3571" y1="11299" x2="3571" y2="11299"/>
                        <a14:foregroundMark x1="3383" y1="5650" x2="3383" y2="5650"/>
                        <a14:foregroundMark x1="3571" y1="3672" x2="3571" y2="3672"/>
                        <a14:foregroundMark x1="7707" y1="3390" x2="7707" y2="3390"/>
                        <a14:foregroundMark x1="9962" y1="3390" x2="9962" y2="3390"/>
                        <a14:foregroundMark x1="11842" y1="3955" x2="11842" y2="3955"/>
                        <a14:foregroundMark x1="17481" y1="3390" x2="17481" y2="3390"/>
                        <a14:foregroundMark x1="25564" y1="3672" x2="25564" y2="3672"/>
                        <a14:foregroundMark x1="32143" y1="3955" x2="32143" y2="3955"/>
                        <a14:foregroundMark x1="32707" y1="3107" x2="32707" y2="3107"/>
                        <a14:foregroundMark x1="41353" y1="3672" x2="41353" y2="3672"/>
                        <a14:foregroundMark x1="55451" y1="3390" x2="55451" y2="3390"/>
                        <a14:foregroundMark x1="96805" y1="9605" x2="96805" y2="9605"/>
                        <a14:foregroundMark x1="96992" y1="9605" x2="96992" y2="9605"/>
                        <a14:foregroundMark x1="78008" y1="3672" x2="78008" y2="3672"/>
                        <a14:foregroundMark x1="96429" y1="3672" x2="96429" y2="36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81794" y="1693464"/>
            <a:ext cx="994657" cy="848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6699A1-D37A-F7AF-5BFB-0955E1B5580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955" b="91808" l="3008" r="96429">
                        <a14:foregroundMark x1="10526" y1="92090" x2="10526" y2="92090"/>
                        <a14:foregroundMark x1="3195" y1="32768" x2="3195" y2="32768"/>
                        <a14:foregroundMark x1="3195" y1="28249" x2="3195" y2="28249"/>
                        <a14:foregroundMark x1="3195" y1="22599" x2="3195" y2="22599"/>
                        <a14:foregroundMark x1="3383" y1="18927" x2="3383" y2="18927"/>
                        <a14:foregroundMark x1="3195" y1="38418" x2="3195" y2="38418"/>
                        <a14:foregroundMark x1="3383" y1="42373" x2="3383" y2="42373"/>
                        <a14:foregroundMark x1="46241" y1="4237" x2="46241" y2="4237"/>
                        <a14:foregroundMark x1="96429" y1="20056" x2="96429" y2="200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78300" y="1691635"/>
            <a:ext cx="897434" cy="85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802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FC0D50-42EE-BA2E-2A23-F91637D69CBD}"/>
              </a:ext>
            </a:extLst>
          </p:cNvPr>
          <p:cNvSpPr txBox="1"/>
          <p:nvPr/>
        </p:nvSpPr>
        <p:spPr>
          <a:xfrm>
            <a:off x="12801600" y="7231823"/>
            <a:ext cx="345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Exact Analysis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FFD14B-8381-CC5B-B5CE-5BE97C6000AF}"/>
              </a:ext>
            </a:extLst>
          </p:cNvPr>
          <p:cNvGrpSpPr/>
          <p:nvPr/>
        </p:nvGrpSpPr>
        <p:grpSpPr>
          <a:xfrm>
            <a:off x="1753575" y="6972300"/>
            <a:ext cx="10727639" cy="1042267"/>
            <a:chOff x="1364620" y="6972300"/>
            <a:chExt cx="10727638" cy="104226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54904B2-5D28-EF15-C59E-7533DA058B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8314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3481662-7A48-CA49-D490-05959FB90BD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1279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074353D-FD4D-F70F-1D73-6B202A09A1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7266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631316A-E1CE-11F4-C503-8A67E4ADDE5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1742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989D5AA-CE5E-79EE-48E2-5E867C3CE63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462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4D8797F-3750-101F-048A-B43B8FF076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5629C8C-ED6F-3437-EC5F-1572DDB776C3}"/>
              </a:ext>
            </a:extLst>
          </p:cNvPr>
          <p:cNvSpPr txBox="1"/>
          <p:nvPr/>
        </p:nvSpPr>
        <p:spPr>
          <a:xfrm>
            <a:off x="2267876" y="8284009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Size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52D81B-2BE8-54A0-47E3-7B2DDDDD47AA}"/>
              </a:ext>
            </a:extLst>
          </p:cNvPr>
          <p:cNvSpPr txBox="1"/>
          <p:nvPr/>
        </p:nvSpPr>
        <p:spPr>
          <a:xfrm>
            <a:off x="6288532" y="8297574"/>
            <a:ext cx="1626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Load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B94517-D9F5-B4CD-E2BD-55624852D346}"/>
              </a:ext>
            </a:extLst>
          </p:cNvPr>
          <p:cNvSpPr txBox="1"/>
          <p:nvPr/>
        </p:nvSpPr>
        <p:spPr>
          <a:xfrm>
            <a:off x="9384999" y="8304194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Service Level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E8948A2-A872-2C5A-4312-178B0D6F5B7D}"/>
              </a:ext>
            </a:extLst>
          </p:cNvPr>
          <p:cNvGrpSpPr/>
          <p:nvPr/>
        </p:nvGrpSpPr>
        <p:grpSpPr>
          <a:xfrm>
            <a:off x="1753575" y="6972300"/>
            <a:ext cx="10727639" cy="1042267"/>
            <a:chOff x="1364620" y="6972300"/>
            <a:chExt cx="10727638" cy="1042266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B2CBDCA-F187-030D-CAE8-CD185BDDF2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8314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3917B8E-51E2-070D-94F9-C7AC8336EA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1279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03BAE1B-0AB9-4682-E780-CA8E686B85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7266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AAC8B7A-A00E-7451-F815-739A4A963A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1742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69E1A1A-F3E0-FF52-EC72-2C4D7FE9C8C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462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CE79A26-9D34-CB28-6B66-6E419EFCF8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740C38B-D56B-F595-B9C8-D0CEA9215940}"/>
                  </a:ext>
                </a:extLst>
              </p:cNvPr>
              <p:cNvSpPr txBox="1"/>
              <p:nvPr/>
            </p:nvSpPr>
            <p:spPr>
              <a:xfrm>
                <a:off x="4187369" y="8384858"/>
                <a:ext cx="33560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740C38B-D56B-F595-B9C8-D0CEA92159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7369" y="8384858"/>
                <a:ext cx="335605" cy="492443"/>
              </a:xfrm>
              <a:prstGeom prst="rect">
                <a:avLst/>
              </a:prstGeom>
              <a:blipFill>
                <a:blip r:embed="rId3"/>
                <a:stretch>
                  <a:fillRect l="-14286" r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4323D63-9696-F959-918A-204FF70CBCD2}"/>
                  </a:ext>
                </a:extLst>
              </p:cNvPr>
              <p:cNvSpPr txBox="1"/>
              <p:nvPr/>
            </p:nvSpPr>
            <p:spPr>
              <a:xfrm>
                <a:off x="7772400" y="8384858"/>
                <a:ext cx="33041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4323D63-9696-F959-918A-204FF70CBC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400" y="8384858"/>
                <a:ext cx="330410" cy="492443"/>
              </a:xfrm>
              <a:prstGeom prst="rect">
                <a:avLst/>
              </a:prstGeom>
              <a:blipFill>
                <a:blip r:embed="rId4"/>
                <a:stretch>
                  <a:fillRect l="-30769" r="-30769" b="-256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29FE46A-E251-541B-15F5-821E80283F1E}"/>
                  </a:ext>
                </a:extLst>
              </p:cNvPr>
              <p:cNvSpPr txBox="1"/>
              <p:nvPr/>
            </p:nvSpPr>
            <p:spPr>
              <a:xfrm>
                <a:off x="11998087" y="8384858"/>
                <a:ext cx="323422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29FE46A-E251-541B-15F5-821E80283F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8087" y="8384858"/>
                <a:ext cx="323422" cy="492443"/>
              </a:xfrm>
              <a:prstGeom prst="rect">
                <a:avLst/>
              </a:prstGeom>
              <a:blipFill>
                <a:blip r:embed="rId5"/>
                <a:stretch>
                  <a:fillRect l="-14815" r="-7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38">
            <a:extLst>
              <a:ext uri="{FF2B5EF4-FFF2-40B4-BE49-F238E27FC236}">
                <a16:creationId xmlns:a16="http://schemas.microsoft.com/office/drawing/2014/main" id="{634917DB-518A-A8A4-8774-1F148C5A5B7E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00"/>
              </a:lnSpc>
              <a:spcBef>
                <a:spcPct val="0"/>
              </a:spcBef>
            </a:pPr>
            <a:r>
              <a:rPr lang="en-US" sz="5000" spc="500" dirty="0">
                <a:solidFill>
                  <a:srgbClr val="2B2C30"/>
                </a:solidFill>
                <a:latin typeface="Glacial Indifference Bold"/>
              </a:rPr>
              <a:t>ASYMPTOTIC ANALYSIS	</a:t>
            </a:r>
            <a:endParaRPr lang="en-US" sz="5000" spc="500" dirty="0">
              <a:solidFill>
                <a:srgbClr val="FF914D"/>
              </a:solidFill>
              <a:latin typeface="Glacial Indifference Bold"/>
            </a:endParaRPr>
          </a:p>
        </p:txBody>
      </p:sp>
      <p:sp>
        <p:nvSpPr>
          <p:cNvPr id="31" name="Slide Number Placeholder 30">
            <a:extLst>
              <a:ext uri="{FF2B5EF4-FFF2-40B4-BE49-F238E27FC236}">
                <a16:creationId xmlns:a16="http://schemas.microsoft.com/office/drawing/2014/main" id="{C2678FBC-FCD9-4DE6-D41A-E3BDD7F0C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022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FC0D50-42EE-BA2E-2A23-F91637D69CBD}"/>
              </a:ext>
            </a:extLst>
          </p:cNvPr>
          <p:cNvSpPr txBox="1"/>
          <p:nvPr/>
        </p:nvSpPr>
        <p:spPr>
          <a:xfrm>
            <a:off x="12801600" y="7231823"/>
            <a:ext cx="345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Exact Analysis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FFD14B-8381-CC5B-B5CE-5BE97C6000AF}"/>
              </a:ext>
            </a:extLst>
          </p:cNvPr>
          <p:cNvGrpSpPr/>
          <p:nvPr/>
        </p:nvGrpSpPr>
        <p:grpSpPr>
          <a:xfrm>
            <a:off x="1769162" y="6972300"/>
            <a:ext cx="10727639" cy="1042267"/>
            <a:chOff x="1364620" y="6972300"/>
            <a:chExt cx="10727638" cy="104226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54904B2-5D28-EF15-C59E-7533DA058B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8314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3481662-7A48-CA49-D490-05959FB90BD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1279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074353D-FD4D-F70F-1D73-6B202A09A1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7266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631316A-E1CE-11F4-C503-8A67E4ADDE5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1742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989D5AA-CE5E-79EE-48E2-5E867C3CE63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462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4D8797F-3750-101F-048A-B43B8FF076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352D81B-2BE8-54A0-47E3-7B2DDDDD47AA}"/>
              </a:ext>
            </a:extLst>
          </p:cNvPr>
          <p:cNvSpPr txBox="1"/>
          <p:nvPr/>
        </p:nvSpPr>
        <p:spPr>
          <a:xfrm>
            <a:off x="6288532" y="8297574"/>
            <a:ext cx="1626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800" b="1" dirty="0">
                <a:latin typeface="Montserrat SemiBold" pitchFamily="2" charset="77"/>
              </a:rPr>
              <a:t>Load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B94517-D9F5-B4CD-E2BD-55624852D346}"/>
              </a:ext>
            </a:extLst>
          </p:cNvPr>
          <p:cNvSpPr txBox="1"/>
          <p:nvPr/>
        </p:nvSpPr>
        <p:spPr>
          <a:xfrm>
            <a:off x="9384999" y="8304194"/>
            <a:ext cx="26130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800" b="1" dirty="0">
                <a:latin typeface="Montserrat SemiBold" pitchFamily="2" charset="77"/>
              </a:rPr>
              <a:t>Service Level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E8948A2-A872-2C5A-4312-178B0D6F5B7D}"/>
              </a:ext>
            </a:extLst>
          </p:cNvPr>
          <p:cNvGrpSpPr/>
          <p:nvPr/>
        </p:nvGrpSpPr>
        <p:grpSpPr>
          <a:xfrm>
            <a:off x="1737990" y="3473280"/>
            <a:ext cx="10727639" cy="1042267"/>
            <a:chOff x="1364620" y="6972300"/>
            <a:chExt cx="10727638" cy="1042266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B2CBDCA-F187-030D-CAE8-CD185BDDF2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8314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3917B8E-51E2-070D-94F9-C7AC8336EA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1279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03BAE1B-0AB9-4682-E780-CA8E686B85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7266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AAC8B7A-A00E-7451-F815-739A4A963A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1742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69E1A1A-F3E0-FF52-EC72-2C4D7FE9C8C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462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CE79A26-9D34-CB28-6B66-6E419EFCF8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01B359D-21FD-DC27-7C54-DEB470C0E33C}"/>
                  </a:ext>
                </a:extLst>
              </p:cNvPr>
              <p:cNvSpPr txBox="1"/>
              <p:nvPr/>
            </p:nvSpPr>
            <p:spPr>
              <a:xfrm>
                <a:off x="4187369" y="8384858"/>
                <a:ext cx="33560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01B359D-21FD-DC27-7C54-DEB470C0E3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7369" y="8384858"/>
                <a:ext cx="335605" cy="492443"/>
              </a:xfrm>
              <a:prstGeom prst="rect">
                <a:avLst/>
              </a:prstGeom>
              <a:blipFill>
                <a:blip r:embed="rId3"/>
                <a:stretch>
                  <a:fillRect l="-14286" r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5E412CE-E116-FC20-2B98-281DCDB37DA3}"/>
                  </a:ext>
                </a:extLst>
              </p:cNvPr>
              <p:cNvSpPr txBox="1"/>
              <p:nvPr/>
            </p:nvSpPr>
            <p:spPr>
              <a:xfrm>
                <a:off x="7772400" y="8384858"/>
                <a:ext cx="33041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5E412CE-E116-FC20-2B98-281DCDB37D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400" y="8384858"/>
                <a:ext cx="330410" cy="492443"/>
              </a:xfrm>
              <a:prstGeom prst="rect">
                <a:avLst/>
              </a:prstGeom>
              <a:blipFill>
                <a:blip r:embed="rId4"/>
                <a:stretch>
                  <a:fillRect l="-30769" r="-30769" b="-256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0D73ECE-84BD-02AC-900C-463826F2CC42}"/>
                  </a:ext>
                </a:extLst>
              </p:cNvPr>
              <p:cNvSpPr txBox="1"/>
              <p:nvPr/>
            </p:nvSpPr>
            <p:spPr>
              <a:xfrm>
                <a:off x="11998087" y="8384858"/>
                <a:ext cx="323422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0D73ECE-84BD-02AC-900C-463826F2C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8087" y="8384858"/>
                <a:ext cx="323422" cy="492443"/>
              </a:xfrm>
              <a:prstGeom prst="rect">
                <a:avLst/>
              </a:prstGeom>
              <a:blipFill>
                <a:blip r:embed="rId5"/>
                <a:stretch>
                  <a:fillRect l="-14815" r="-7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38">
            <a:extLst>
              <a:ext uri="{FF2B5EF4-FFF2-40B4-BE49-F238E27FC236}">
                <a16:creationId xmlns:a16="http://schemas.microsoft.com/office/drawing/2014/main" id="{5DA59918-2F8C-99FA-EAEE-FD4977CCCA97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00"/>
              </a:lnSpc>
              <a:spcBef>
                <a:spcPct val="0"/>
              </a:spcBef>
            </a:pPr>
            <a:r>
              <a:rPr lang="en-US" sz="5000" spc="500" dirty="0">
                <a:solidFill>
                  <a:srgbClr val="2B2C30"/>
                </a:solidFill>
                <a:latin typeface="Glacial Indifference Bold"/>
              </a:rPr>
              <a:t>ASYMPTOTIC ANALYSIS	</a:t>
            </a:r>
            <a:endParaRPr lang="en-US" sz="5000" spc="500" dirty="0">
              <a:solidFill>
                <a:srgbClr val="FF914D"/>
              </a:solidFill>
              <a:latin typeface="Glacial Indifference Bold"/>
            </a:endParaRPr>
          </a:p>
        </p:txBody>
      </p:sp>
      <p:sp>
        <p:nvSpPr>
          <p:cNvPr id="31" name="Slide Number Placeholder 30">
            <a:extLst>
              <a:ext uri="{FF2B5EF4-FFF2-40B4-BE49-F238E27FC236}">
                <a16:creationId xmlns:a16="http://schemas.microsoft.com/office/drawing/2014/main" id="{61D56F62-29C2-9522-2A86-7AD303A17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1D609C-DA2C-E279-7D85-E4035EA9A437}"/>
              </a:ext>
            </a:extLst>
          </p:cNvPr>
          <p:cNvSpPr txBox="1"/>
          <p:nvPr/>
        </p:nvSpPr>
        <p:spPr>
          <a:xfrm>
            <a:off x="2267876" y="8284009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Size</a:t>
            </a:r>
          </a:p>
        </p:txBody>
      </p:sp>
    </p:spTree>
    <p:extLst>
      <p:ext uri="{BB962C8B-B14F-4D97-AF65-F5344CB8AC3E}">
        <p14:creationId xmlns:p14="http://schemas.microsoft.com/office/powerpoint/2010/main" val="543358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FC0D50-42EE-BA2E-2A23-F91637D69CBD}"/>
              </a:ext>
            </a:extLst>
          </p:cNvPr>
          <p:cNvSpPr txBox="1"/>
          <p:nvPr/>
        </p:nvSpPr>
        <p:spPr>
          <a:xfrm>
            <a:off x="12801600" y="7231823"/>
            <a:ext cx="345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Exact Analysis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FFD14B-8381-CC5B-B5CE-5BE97C6000AF}"/>
              </a:ext>
            </a:extLst>
          </p:cNvPr>
          <p:cNvGrpSpPr/>
          <p:nvPr/>
        </p:nvGrpSpPr>
        <p:grpSpPr>
          <a:xfrm>
            <a:off x="1769162" y="6972300"/>
            <a:ext cx="10727639" cy="1042267"/>
            <a:chOff x="1364620" y="6972300"/>
            <a:chExt cx="10727638" cy="104226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54904B2-5D28-EF15-C59E-7533DA058B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8314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3481662-7A48-CA49-D490-05959FB90BD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1279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074353D-FD4D-F70F-1D73-6B202A09A1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7266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631316A-E1CE-11F4-C503-8A67E4ADDE5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1742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989D5AA-CE5E-79EE-48E2-5E867C3CE63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462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4D8797F-3750-101F-048A-B43B8FF076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5629C8C-ED6F-3437-EC5F-1572DDB776C3}"/>
              </a:ext>
            </a:extLst>
          </p:cNvPr>
          <p:cNvSpPr txBox="1"/>
          <p:nvPr/>
        </p:nvSpPr>
        <p:spPr>
          <a:xfrm>
            <a:off x="2267876" y="8284009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Size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52D81B-2BE8-54A0-47E3-7B2DDDDD47AA}"/>
              </a:ext>
            </a:extLst>
          </p:cNvPr>
          <p:cNvSpPr txBox="1"/>
          <p:nvPr/>
        </p:nvSpPr>
        <p:spPr>
          <a:xfrm>
            <a:off x="6288532" y="8297574"/>
            <a:ext cx="1626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Load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B94517-D9F5-B4CD-E2BD-55624852D346}"/>
              </a:ext>
            </a:extLst>
          </p:cNvPr>
          <p:cNvSpPr txBox="1"/>
          <p:nvPr/>
        </p:nvSpPr>
        <p:spPr>
          <a:xfrm>
            <a:off x="9384999" y="8304194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Service Level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E8948A2-A872-2C5A-4312-178B0D6F5B7D}"/>
              </a:ext>
            </a:extLst>
          </p:cNvPr>
          <p:cNvGrpSpPr/>
          <p:nvPr/>
        </p:nvGrpSpPr>
        <p:grpSpPr>
          <a:xfrm>
            <a:off x="1737990" y="3473280"/>
            <a:ext cx="10727639" cy="1042267"/>
            <a:chOff x="1364620" y="6972300"/>
            <a:chExt cx="10727638" cy="1042266"/>
          </a:xfrm>
          <a:effectLst>
            <a:glow rad="95675">
              <a:srgbClr val="FF0000">
                <a:alpha val="30000"/>
              </a:srgbClr>
            </a:glow>
          </a:effectLst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B2CBDCA-F187-030D-CAE8-CD185BDDF2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8314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3917B8E-51E2-070D-94F9-C7AC8336EA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1279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03BAE1B-0AB9-4682-E780-CA8E686B85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7266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AAC8B7A-A00E-7451-F815-739A4A963A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1742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69E1A1A-F3E0-FF52-EC72-2C4D7FE9C8C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462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CE79A26-9D34-CB28-6B66-6E419EFCF8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AFE185D-668C-9289-5A43-03D6547556C8}"/>
              </a:ext>
            </a:extLst>
          </p:cNvPr>
          <p:cNvSpPr txBox="1"/>
          <p:nvPr/>
        </p:nvSpPr>
        <p:spPr>
          <a:xfrm>
            <a:off x="12801600" y="3151870"/>
            <a:ext cx="34554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Asymptotic Analysis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36B60D9-4163-58AB-BD6C-D8F4A4133CAF}"/>
              </a:ext>
            </a:extLst>
          </p:cNvPr>
          <p:cNvCxnSpPr>
            <a:cxnSpLocks/>
          </p:cNvCxnSpPr>
          <p:nvPr/>
        </p:nvCxnSpPr>
        <p:spPr>
          <a:xfrm flipV="1">
            <a:off x="3505200" y="4838700"/>
            <a:ext cx="0" cy="2578533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3E6A158-F82B-9094-18E6-39720D8B7F46}"/>
              </a:ext>
            </a:extLst>
          </p:cNvPr>
          <p:cNvSpPr txBox="1"/>
          <p:nvPr/>
        </p:nvSpPr>
        <p:spPr>
          <a:xfrm>
            <a:off x="2258765" y="2933702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Mean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Field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428952-F965-5EB2-52B9-7935A07919CA}"/>
              </a:ext>
            </a:extLst>
          </p:cNvPr>
          <p:cNvSpPr txBox="1"/>
          <p:nvPr/>
        </p:nvSpPr>
        <p:spPr>
          <a:xfrm>
            <a:off x="5816047" y="2933702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Heavy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Traffic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B7EB288-D389-7ACF-FD44-110D41A205C5}"/>
              </a:ext>
            </a:extLst>
          </p:cNvPr>
          <p:cNvSpPr txBox="1"/>
          <p:nvPr/>
        </p:nvSpPr>
        <p:spPr>
          <a:xfrm>
            <a:off x="9373327" y="2933702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Large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Deviations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D98E9CA-F4A0-AF64-8D3E-5082FA679C50}"/>
              </a:ext>
            </a:extLst>
          </p:cNvPr>
          <p:cNvCxnSpPr>
            <a:cxnSpLocks/>
          </p:cNvCxnSpPr>
          <p:nvPr/>
        </p:nvCxnSpPr>
        <p:spPr>
          <a:xfrm flipV="1">
            <a:off x="7070635" y="4838700"/>
            <a:ext cx="0" cy="2578533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42AD7F8-0894-7A46-B24E-04E47397D934}"/>
              </a:ext>
            </a:extLst>
          </p:cNvPr>
          <p:cNvCxnSpPr>
            <a:cxnSpLocks/>
          </p:cNvCxnSpPr>
          <p:nvPr/>
        </p:nvCxnSpPr>
        <p:spPr>
          <a:xfrm flipV="1">
            <a:off x="10660369" y="4838700"/>
            <a:ext cx="0" cy="2578533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CB84C81-3622-0E2B-B2E4-5A190E6F6380}"/>
                  </a:ext>
                </a:extLst>
              </p:cNvPr>
              <p:cNvSpPr txBox="1"/>
              <p:nvPr/>
            </p:nvSpPr>
            <p:spPr>
              <a:xfrm>
                <a:off x="3835350" y="4774169"/>
                <a:ext cx="125771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→∞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CB84C81-3622-0E2B-B2E4-5A190E6F6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5350" y="4774169"/>
                <a:ext cx="1257716" cy="492443"/>
              </a:xfrm>
              <a:prstGeom prst="rect">
                <a:avLst/>
              </a:prstGeom>
              <a:blipFill>
                <a:blip r:embed="rId3"/>
                <a:stretch>
                  <a:fillRect l="-3000" r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295953E-1536-11EB-32D8-1DEAE3559CF7}"/>
                  </a:ext>
                </a:extLst>
              </p:cNvPr>
              <p:cNvSpPr txBox="1"/>
              <p:nvPr/>
            </p:nvSpPr>
            <p:spPr>
              <a:xfrm>
                <a:off x="7331565" y="4835363"/>
                <a:ext cx="113069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→1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295953E-1536-11EB-32D8-1DEAE3559C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1565" y="4835363"/>
                <a:ext cx="1130694" cy="492443"/>
              </a:xfrm>
              <a:prstGeom prst="rect">
                <a:avLst/>
              </a:prstGeom>
              <a:blipFill>
                <a:blip r:embed="rId4"/>
                <a:stretch>
                  <a:fillRect l="-7778" r="-777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FFB2EB9-6EE3-05C3-1CFA-FD1AC7F57295}"/>
                  </a:ext>
                </a:extLst>
              </p:cNvPr>
              <p:cNvSpPr txBox="1"/>
              <p:nvPr/>
            </p:nvSpPr>
            <p:spPr>
              <a:xfrm>
                <a:off x="11028824" y="4835363"/>
                <a:ext cx="1245533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→∞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FFB2EB9-6EE3-05C3-1CFA-FD1AC7F57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8824" y="4835363"/>
                <a:ext cx="1245533" cy="492443"/>
              </a:xfrm>
              <a:prstGeom prst="rect">
                <a:avLst/>
              </a:prstGeom>
              <a:blipFill>
                <a:blip r:embed="rId5"/>
                <a:stretch>
                  <a:fillRect l="-4040" r="-40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38">
            <a:extLst>
              <a:ext uri="{FF2B5EF4-FFF2-40B4-BE49-F238E27FC236}">
                <a16:creationId xmlns:a16="http://schemas.microsoft.com/office/drawing/2014/main" id="{A2BBFF44-09AF-FCB5-B352-8577800A476A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00"/>
              </a:lnSpc>
              <a:spcBef>
                <a:spcPct val="0"/>
              </a:spcBef>
            </a:pPr>
            <a:r>
              <a:rPr lang="en-US" sz="5000" spc="500" dirty="0">
                <a:solidFill>
                  <a:srgbClr val="2B2C30"/>
                </a:solidFill>
                <a:latin typeface="Glacial Indifference Bold"/>
              </a:rPr>
              <a:t>ASYMPTOTIC ANALYSIS	</a:t>
            </a:r>
            <a:endParaRPr lang="en-US" sz="5000" spc="500" dirty="0">
              <a:solidFill>
                <a:srgbClr val="FF914D"/>
              </a:solidFill>
              <a:latin typeface="Glacial Indifference Bold"/>
            </a:endParaRPr>
          </a:p>
        </p:txBody>
      </p:sp>
      <p:sp>
        <p:nvSpPr>
          <p:cNvPr id="38" name="Slide Number Placeholder 37">
            <a:extLst>
              <a:ext uri="{FF2B5EF4-FFF2-40B4-BE49-F238E27FC236}">
                <a16:creationId xmlns:a16="http://schemas.microsoft.com/office/drawing/2014/main" id="{DE799746-7938-6B13-1DD2-709F34EE2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42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arallelogram 61">
            <a:extLst>
              <a:ext uri="{FF2B5EF4-FFF2-40B4-BE49-F238E27FC236}">
                <a16:creationId xmlns:a16="http://schemas.microsoft.com/office/drawing/2014/main" id="{BE4CB976-9A6B-E1A6-1C10-E6A3B3654B6C}"/>
              </a:ext>
            </a:extLst>
          </p:cNvPr>
          <p:cNvSpPr/>
          <p:nvPr/>
        </p:nvSpPr>
        <p:spPr>
          <a:xfrm rot="16200000" flipH="1">
            <a:off x="10429075" y="3654002"/>
            <a:ext cx="2098256" cy="1772804"/>
          </a:xfrm>
          <a:prstGeom prst="parallelogram">
            <a:avLst>
              <a:gd name="adj" fmla="val 58431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Parallelogram 62">
            <a:extLst>
              <a:ext uri="{FF2B5EF4-FFF2-40B4-BE49-F238E27FC236}">
                <a16:creationId xmlns:a16="http://schemas.microsoft.com/office/drawing/2014/main" id="{4C71DA53-5A42-56B1-859B-D45FDE09D991}"/>
              </a:ext>
            </a:extLst>
          </p:cNvPr>
          <p:cNvSpPr/>
          <p:nvPr/>
        </p:nvSpPr>
        <p:spPr>
          <a:xfrm rot="5400000">
            <a:off x="8676475" y="3629827"/>
            <a:ext cx="2098256" cy="1772804"/>
          </a:xfrm>
          <a:prstGeom prst="parallelogram">
            <a:avLst>
              <a:gd name="adj" fmla="val 58431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Parallelogram 59">
            <a:extLst>
              <a:ext uri="{FF2B5EF4-FFF2-40B4-BE49-F238E27FC236}">
                <a16:creationId xmlns:a16="http://schemas.microsoft.com/office/drawing/2014/main" id="{C707BBDF-228C-E294-2B3B-86908AA4F463}"/>
              </a:ext>
            </a:extLst>
          </p:cNvPr>
          <p:cNvSpPr/>
          <p:nvPr/>
        </p:nvSpPr>
        <p:spPr>
          <a:xfrm rot="16200000" flipH="1">
            <a:off x="3398471" y="3629827"/>
            <a:ext cx="2098256" cy="1772804"/>
          </a:xfrm>
          <a:prstGeom prst="parallelogram">
            <a:avLst>
              <a:gd name="adj" fmla="val 58431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Parallelogram 60">
            <a:extLst>
              <a:ext uri="{FF2B5EF4-FFF2-40B4-BE49-F238E27FC236}">
                <a16:creationId xmlns:a16="http://schemas.microsoft.com/office/drawing/2014/main" id="{EFC5CEA0-C168-9DFA-E793-2F657E4A993E}"/>
              </a:ext>
            </a:extLst>
          </p:cNvPr>
          <p:cNvSpPr/>
          <p:nvPr/>
        </p:nvSpPr>
        <p:spPr>
          <a:xfrm rot="5400000">
            <a:off x="1625667" y="3665071"/>
            <a:ext cx="2098256" cy="1772804"/>
          </a:xfrm>
          <a:prstGeom prst="parallelogram">
            <a:avLst>
              <a:gd name="adj" fmla="val 58431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Parallelogram 48">
            <a:extLst>
              <a:ext uri="{FF2B5EF4-FFF2-40B4-BE49-F238E27FC236}">
                <a16:creationId xmlns:a16="http://schemas.microsoft.com/office/drawing/2014/main" id="{C5F0562A-DFC1-43E0-5025-A9BFF31EF348}"/>
              </a:ext>
            </a:extLst>
          </p:cNvPr>
          <p:cNvSpPr/>
          <p:nvPr/>
        </p:nvSpPr>
        <p:spPr>
          <a:xfrm rot="16200000" flipH="1">
            <a:off x="6907908" y="3647499"/>
            <a:ext cx="2098256" cy="1772804"/>
          </a:xfrm>
          <a:prstGeom prst="parallelogram">
            <a:avLst>
              <a:gd name="adj" fmla="val 58431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Parallelogram 47">
            <a:extLst>
              <a:ext uri="{FF2B5EF4-FFF2-40B4-BE49-F238E27FC236}">
                <a16:creationId xmlns:a16="http://schemas.microsoft.com/office/drawing/2014/main" id="{63DE1912-B045-EEC1-2CE5-06D25E2FEB98}"/>
              </a:ext>
            </a:extLst>
          </p:cNvPr>
          <p:cNvSpPr/>
          <p:nvPr/>
        </p:nvSpPr>
        <p:spPr>
          <a:xfrm rot="5400000">
            <a:off x="5135104" y="3640639"/>
            <a:ext cx="2098256" cy="1772804"/>
          </a:xfrm>
          <a:prstGeom prst="parallelogram">
            <a:avLst>
              <a:gd name="adj" fmla="val 58431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FC0D50-42EE-BA2E-2A23-F91637D69CBD}"/>
              </a:ext>
            </a:extLst>
          </p:cNvPr>
          <p:cNvSpPr txBox="1"/>
          <p:nvPr/>
        </p:nvSpPr>
        <p:spPr>
          <a:xfrm>
            <a:off x="12801600" y="7231823"/>
            <a:ext cx="345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Montserrat SemiBold" pitchFamily="2" charset="77"/>
              </a:rPr>
              <a:t>Exact Analysis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FFD14B-8381-CC5B-B5CE-5BE97C6000AF}"/>
              </a:ext>
            </a:extLst>
          </p:cNvPr>
          <p:cNvGrpSpPr/>
          <p:nvPr/>
        </p:nvGrpSpPr>
        <p:grpSpPr>
          <a:xfrm>
            <a:off x="1769162" y="6972300"/>
            <a:ext cx="10727639" cy="1042267"/>
            <a:chOff x="1364620" y="6972300"/>
            <a:chExt cx="10727638" cy="104226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54904B2-5D28-EF15-C59E-7533DA058B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8314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3481662-7A48-CA49-D490-05959FB90BD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1279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074353D-FD4D-F70F-1D73-6B202A09A1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7266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631316A-E1CE-11F4-C503-8A67E4ADDE5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1742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989D5AA-CE5E-79EE-48E2-5E867C3CE63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462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4D8797F-3750-101F-048A-B43B8FF076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5629C8C-ED6F-3437-EC5F-1572DDB776C3}"/>
              </a:ext>
            </a:extLst>
          </p:cNvPr>
          <p:cNvSpPr txBox="1"/>
          <p:nvPr/>
        </p:nvSpPr>
        <p:spPr>
          <a:xfrm>
            <a:off x="2267876" y="8284009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Size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52D81B-2BE8-54A0-47E3-7B2DDDDD47AA}"/>
              </a:ext>
            </a:extLst>
          </p:cNvPr>
          <p:cNvSpPr txBox="1"/>
          <p:nvPr/>
        </p:nvSpPr>
        <p:spPr>
          <a:xfrm>
            <a:off x="6288532" y="8297574"/>
            <a:ext cx="1626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Load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B94517-D9F5-B4CD-E2BD-55624852D346}"/>
              </a:ext>
            </a:extLst>
          </p:cNvPr>
          <p:cNvSpPr txBox="1"/>
          <p:nvPr/>
        </p:nvSpPr>
        <p:spPr>
          <a:xfrm>
            <a:off x="9384999" y="8304194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Fixed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Service Level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E8948A2-A872-2C5A-4312-178B0D6F5B7D}"/>
              </a:ext>
            </a:extLst>
          </p:cNvPr>
          <p:cNvGrpSpPr/>
          <p:nvPr/>
        </p:nvGrpSpPr>
        <p:grpSpPr>
          <a:xfrm>
            <a:off x="1737990" y="3473280"/>
            <a:ext cx="10727639" cy="1042267"/>
            <a:chOff x="1364620" y="6972300"/>
            <a:chExt cx="10727638" cy="1042266"/>
          </a:xfrm>
          <a:effectLst>
            <a:glow>
              <a:srgbClr val="FF0000">
                <a:alpha val="30000"/>
              </a:srgbClr>
            </a:glow>
          </a:effectLst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B2CBDCA-F187-030D-CAE8-CD185BDDF2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8314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3917B8E-51E2-070D-94F9-C7AC8336EA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1279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03BAE1B-0AB9-4682-E780-CA8E686B85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7266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AAC8B7A-A00E-7451-F815-739A4A963A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1742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69E1A1A-F3E0-FF52-EC72-2C4D7FE9C8C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462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CE79A26-9D34-CB28-6B66-6E419EFCF8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AFE185D-668C-9289-5A43-03D6547556C8}"/>
              </a:ext>
            </a:extLst>
          </p:cNvPr>
          <p:cNvSpPr txBox="1"/>
          <p:nvPr/>
        </p:nvSpPr>
        <p:spPr>
          <a:xfrm>
            <a:off x="12801600" y="3241478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Montserrat SemiBold" pitchFamily="2" charset="77"/>
              </a:rPr>
              <a:t>Asymptotic Analysis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E6A158-F82B-9094-18E6-39720D8B7F46}"/>
              </a:ext>
            </a:extLst>
          </p:cNvPr>
          <p:cNvSpPr txBox="1"/>
          <p:nvPr/>
        </p:nvSpPr>
        <p:spPr>
          <a:xfrm>
            <a:off x="2258765" y="2933702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Mean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Field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428952-F965-5EB2-52B9-7935A07919CA}"/>
              </a:ext>
            </a:extLst>
          </p:cNvPr>
          <p:cNvSpPr txBox="1"/>
          <p:nvPr/>
        </p:nvSpPr>
        <p:spPr>
          <a:xfrm>
            <a:off x="5816047" y="2933702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Heavy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Traffic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B7EB288-D389-7ACF-FD44-110D41A205C5}"/>
              </a:ext>
            </a:extLst>
          </p:cNvPr>
          <p:cNvSpPr txBox="1"/>
          <p:nvPr/>
        </p:nvSpPr>
        <p:spPr>
          <a:xfrm>
            <a:off x="9373327" y="2933702"/>
            <a:ext cx="2613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Montserrat SemiBold" pitchFamily="2" charset="77"/>
              </a:rPr>
              <a:t>Large</a:t>
            </a:r>
          </a:p>
          <a:p>
            <a:pPr algn="ctr"/>
            <a:r>
              <a:rPr lang="en-US" sz="2400" b="1" dirty="0">
                <a:latin typeface="Montserrat SemiBold" pitchFamily="2" charset="77"/>
              </a:rPr>
              <a:t>Deviations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CB84C81-3622-0E2B-B2E4-5A190E6F6380}"/>
                  </a:ext>
                </a:extLst>
              </p:cNvPr>
              <p:cNvSpPr txBox="1"/>
              <p:nvPr/>
            </p:nvSpPr>
            <p:spPr>
              <a:xfrm>
                <a:off x="3648371" y="6076211"/>
                <a:ext cx="123707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3200" dirty="0">
                    <a:solidFill>
                      <a:srgbClr val="FF0000"/>
                    </a:solidFill>
                  </a:rPr>
                  <a:t> Large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CB84C81-3622-0E2B-B2E4-5A190E6F6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8371" y="6076211"/>
                <a:ext cx="1237070" cy="492443"/>
              </a:xfrm>
              <a:prstGeom prst="rect">
                <a:avLst/>
              </a:prstGeom>
              <a:blipFill>
                <a:blip r:embed="rId3"/>
                <a:stretch>
                  <a:fillRect l="-8163" t="-25000" r="-19388" b="-4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295953E-1536-11EB-32D8-1DEAE3559CF7}"/>
                  </a:ext>
                </a:extLst>
              </p:cNvPr>
              <p:cNvSpPr txBox="1"/>
              <p:nvPr/>
            </p:nvSpPr>
            <p:spPr>
              <a:xfrm>
                <a:off x="7180917" y="5905607"/>
                <a:ext cx="917111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~ </m:t>
                    </m:r>
                  </m:oMath>
                </a14:m>
                <a:r>
                  <a:rPr lang="en-US" sz="3200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295953E-1536-11EB-32D8-1DEAE3559C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0917" y="5905607"/>
                <a:ext cx="917111" cy="492443"/>
              </a:xfrm>
              <a:prstGeom prst="rect">
                <a:avLst/>
              </a:prstGeom>
              <a:blipFill>
                <a:blip r:embed="rId4"/>
                <a:stretch>
                  <a:fillRect l="-15068" t="-25000" r="-26027" b="-4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8B90E5D-8C2A-0662-BC79-47287A41B61B}"/>
              </a:ext>
            </a:extLst>
          </p:cNvPr>
          <p:cNvCxnSpPr>
            <a:cxnSpLocks/>
          </p:cNvCxnSpPr>
          <p:nvPr/>
        </p:nvCxnSpPr>
        <p:spPr>
          <a:xfrm flipV="1">
            <a:off x="7070635" y="6134101"/>
            <a:ext cx="0" cy="1283132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2D3E28C-D370-AFAD-3D0C-71494A029CCE}"/>
              </a:ext>
            </a:extLst>
          </p:cNvPr>
          <p:cNvSpPr txBox="1"/>
          <p:nvPr/>
        </p:nvSpPr>
        <p:spPr>
          <a:xfrm>
            <a:off x="12801600" y="4749505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Non-Asymptotic Analysis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CAC96BB-CACF-9110-04E0-987B24891291}"/>
              </a:ext>
            </a:extLst>
          </p:cNvPr>
          <p:cNvCxnSpPr>
            <a:cxnSpLocks/>
          </p:cNvCxnSpPr>
          <p:nvPr/>
        </p:nvCxnSpPr>
        <p:spPr>
          <a:xfrm flipV="1">
            <a:off x="3483972" y="6073314"/>
            <a:ext cx="0" cy="1283132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007C22F-C57F-8382-B306-B468FE8164D0}"/>
              </a:ext>
            </a:extLst>
          </p:cNvPr>
          <p:cNvCxnSpPr>
            <a:cxnSpLocks/>
          </p:cNvCxnSpPr>
          <p:nvPr/>
        </p:nvCxnSpPr>
        <p:spPr>
          <a:xfrm flipV="1">
            <a:off x="10629195" y="6151829"/>
            <a:ext cx="0" cy="1283132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76AB2583-15C7-4109-ED0C-96F35E8A3DB2}"/>
                  </a:ext>
                </a:extLst>
              </p:cNvPr>
              <p:cNvSpPr txBox="1"/>
              <p:nvPr/>
            </p:nvSpPr>
            <p:spPr>
              <a:xfrm>
                <a:off x="10945343" y="5943335"/>
                <a:ext cx="1130118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3200" dirty="0">
                    <a:solidFill>
                      <a:srgbClr val="FF0000"/>
                    </a:solidFill>
                  </a:rPr>
                  <a:t> fixed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76AB2583-15C7-4109-ED0C-96F35E8A3D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5343" y="5943335"/>
                <a:ext cx="1130118" cy="492443"/>
              </a:xfrm>
              <a:prstGeom prst="rect">
                <a:avLst/>
              </a:prstGeom>
              <a:blipFill>
                <a:blip r:embed="rId5"/>
                <a:stretch>
                  <a:fillRect l="-8889" t="-25641" r="-21111" b="-487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3" name="Group 52">
            <a:extLst>
              <a:ext uri="{FF2B5EF4-FFF2-40B4-BE49-F238E27FC236}">
                <a16:creationId xmlns:a16="http://schemas.microsoft.com/office/drawing/2014/main" id="{D9A397C9-90D5-13A5-4688-AD605347F629}"/>
              </a:ext>
            </a:extLst>
          </p:cNvPr>
          <p:cNvGrpSpPr/>
          <p:nvPr/>
        </p:nvGrpSpPr>
        <p:grpSpPr>
          <a:xfrm>
            <a:off x="1706815" y="4565195"/>
            <a:ext cx="10727639" cy="1042267"/>
            <a:chOff x="1364620" y="6972300"/>
            <a:chExt cx="10727638" cy="1042266"/>
          </a:xfrm>
          <a:effectLst>
            <a:glow>
              <a:srgbClr val="FF0000">
                <a:alpha val="30000"/>
              </a:srgbClr>
            </a:glow>
          </a:effectLst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38AB2BC4-D665-8D37-93DA-46EE5EE379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28314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C5ACEE8-BEB3-FAD5-FB48-A918AC291DF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1279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968793D4-8B66-F0DA-2C11-BD7A3EF0C6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7266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B318A179-C5B0-3A08-F1F9-2F3AA241842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1742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D2A75518-0F44-F474-F211-3ED95EEC3D5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462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5C6FC04D-FF18-F15E-C2B1-752188AE74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87000" y="6972300"/>
              <a:ext cx="1805258" cy="104226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3D61E5FD-8F13-0DBE-A55F-E4DACF4C5708}"/>
              </a:ext>
            </a:extLst>
          </p:cNvPr>
          <p:cNvSpPr txBox="1"/>
          <p:nvPr/>
        </p:nvSpPr>
        <p:spPr>
          <a:xfrm>
            <a:off x="13325265" y="5272725"/>
            <a:ext cx="4457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[Rate of Convergence]</a:t>
            </a:r>
          </a:p>
        </p:txBody>
      </p:sp>
      <p:sp>
        <p:nvSpPr>
          <p:cNvPr id="18" name="TextBox 38">
            <a:extLst>
              <a:ext uri="{FF2B5EF4-FFF2-40B4-BE49-F238E27FC236}">
                <a16:creationId xmlns:a16="http://schemas.microsoft.com/office/drawing/2014/main" id="{6FA47782-DC5C-FB15-7A44-FCB4AD8C098C}"/>
              </a:ext>
            </a:extLst>
          </p:cNvPr>
          <p:cNvSpPr txBox="1"/>
          <p:nvPr/>
        </p:nvSpPr>
        <p:spPr>
          <a:xfrm>
            <a:off x="1006873" y="759049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NON</a:t>
            </a:r>
            <a:r>
              <a:rPr lang="en-US" sz="5000" spc="500" dirty="0">
                <a:latin typeface="Glacial Indifference Bold"/>
              </a:rPr>
              <a:t>-ASYMPTOTIC ANALYSIS</a:t>
            </a:r>
            <a:endParaRPr lang="en-US" sz="5000" spc="500" dirty="0">
              <a:solidFill>
                <a:srgbClr val="C00000"/>
              </a:solidFill>
              <a:latin typeface="Glacial Indifference Bold"/>
            </a:endParaRPr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4481127E-46CA-E818-2B7B-70EC639F8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415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02AE56E-905E-6444-F666-9B3C895155F4}"/>
              </a:ext>
            </a:extLst>
          </p:cNvPr>
          <p:cNvGrpSpPr/>
          <p:nvPr/>
        </p:nvGrpSpPr>
        <p:grpSpPr>
          <a:xfrm>
            <a:off x="875305" y="2073647"/>
            <a:ext cx="9194004" cy="7850884"/>
            <a:chOff x="875305" y="2073646"/>
            <a:chExt cx="9194004" cy="7850885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39F411C5-4AA5-9506-79E8-885DD8A7874B}"/>
                </a:ext>
              </a:extLst>
            </p:cNvPr>
            <p:cNvSpPr/>
            <p:nvPr/>
          </p:nvSpPr>
          <p:spPr>
            <a:xfrm>
              <a:off x="3505200" y="4409181"/>
              <a:ext cx="2362200" cy="90408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864F0AA-733B-D736-6066-A78D38748D7F}"/>
                </a:ext>
              </a:extLst>
            </p:cNvPr>
            <p:cNvGrpSpPr/>
            <p:nvPr/>
          </p:nvGrpSpPr>
          <p:grpSpPr>
            <a:xfrm>
              <a:off x="3704909" y="2628900"/>
              <a:ext cx="2073801" cy="611126"/>
              <a:chOff x="3400425" y="2328863"/>
              <a:chExt cx="1793882" cy="528637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C3959A0C-BE41-F75B-D479-0EF7BEE765CB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959141C8-4A5D-55A9-48F2-317E6DC5AAD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90F76CA1-D58B-EC4C-F747-215E21E872B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00763A6E-0ED0-41E5-A351-2F7E6651AC0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01A0220-C1E4-E5B3-907A-869C6BB755CF}"/>
                </a:ext>
              </a:extLst>
            </p:cNvPr>
            <p:cNvGrpSpPr/>
            <p:nvPr/>
          </p:nvGrpSpPr>
          <p:grpSpPr>
            <a:xfrm>
              <a:off x="3704909" y="3592939"/>
              <a:ext cx="2073801" cy="611126"/>
              <a:chOff x="3400425" y="2328863"/>
              <a:chExt cx="1793882" cy="528637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F5485AF3-99C2-3FA6-B037-5523932FBFE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15EEC403-7B97-0653-9106-95BA039A7E3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9FA19D8E-B388-539E-D7FD-C38F2405DA3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4A0CA2B7-15F5-D1EB-A8F8-AA2DEBD2D61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5B45335-378C-CE4F-C7E5-E2D33F09BC7E}"/>
                </a:ext>
              </a:extLst>
            </p:cNvPr>
            <p:cNvGrpSpPr/>
            <p:nvPr/>
          </p:nvGrpSpPr>
          <p:grpSpPr>
            <a:xfrm>
              <a:off x="3704909" y="4537347"/>
              <a:ext cx="2073801" cy="611126"/>
              <a:chOff x="3400425" y="2328863"/>
              <a:chExt cx="1793882" cy="528637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9D65B4A4-48E9-E732-70AB-244F908129A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5AD0C48B-828E-DDE2-70E3-C132F69A3DD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09CCBF83-271F-02B1-45DF-2FE47754A0A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8660E328-A6E6-88CB-3DF8-95C1A89701C4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C7B91F9-07F7-68D9-EE29-2937428DDC0A}"/>
                </a:ext>
              </a:extLst>
            </p:cNvPr>
            <p:cNvSpPr/>
            <p:nvPr/>
          </p:nvSpPr>
          <p:spPr>
            <a:xfrm>
              <a:off x="4897444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C1E7767F-B0EE-1895-E5F4-F91B88739003}"/>
                </a:ext>
              </a:extLst>
            </p:cNvPr>
            <p:cNvSpPr/>
            <p:nvPr/>
          </p:nvSpPr>
          <p:spPr>
            <a:xfrm>
              <a:off x="4688915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F5BB44C5-367D-0FD0-F386-CE8CFBCAA269}"/>
                </a:ext>
              </a:extLst>
            </p:cNvPr>
            <p:cNvSpPr/>
            <p:nvPr/>
          </p:nvSpPr>
          <p:spPr>
            <a:xfrm>
              <a:off x="489483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32005DD-D7D4-F34E-3976-FBD399D01073}"/>
                </a:ext>
              </a:extLst>
            </p:cNvPr>
            <p:cNvSpPr/>
            <p:nvPr/>
          </p:nvSpPr>
          <p:spPr>
            <a:xfrm>
              <a:off x="468630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1C6B460A-CB93-83DF-1A11-9CE25ACD305F}"/>
                </a:ext>
              </a:extLst>
            </p:cNvPr>
            <p:cNvSpPr/>
            <p:nvPr/>
          </p:nvSpPr>
          <p:spPr>
            <a:xfrm>
              <a:off x="4490295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00C21D58-6D3A-AE10-5ACD-D62BFEDA3DC9}"/>
                </a:ext>
              </a:extLst>
            </p:cNvPr>
            <p:cNvSpPr/>
            <p:nvPr/>
          </p:nvSpPr>
          <p:spPr>
            <a:xfrm>
              <a:off x="4894831" y="4613342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B7D007EF-5468-0E62-8562-4175D50C07E1}"/>
                </a:ext>
              </a:extLst>
            </p:cNvPr>
            <p:cNvSpPr/>
            <p:nvPr/>
          </p:nvSpPr>
          <p:spPr>
            <a:xfrm flipH="1">
              <a:off x="4684592" y="4613342"/>
              <a:ext cx="135769" cy="45764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586136D-49FB-0487-7B3E-23A50D513E28}"/>
                </a:ext>
              </a:extLst>
            </p:cNvPr>
            <p:cNvGrpSpPr/>
            <p:nvPr/>
          </p:nvGrpSpPr>
          <p:grpSpPr>
            <a:xfrm>
              <a:off x="3704909" y="5535535"/>
              <a:ext cx="2073801" cy="611126"/>
              <a:chOff x="3400425" y="2328863"/>
              <a:chExt cx="1793882" cy="528637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10DD56C9-5967-A42B-94B5-071D1793CA0F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EB1E226A-A9C2-7E99-4EED-56634E2CEFD4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CAB19E0-6BA1-6BEE-CBE0-5B507448C93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E7F1B171-0A7D-54C8-BA3B-A9FCAA8402B1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82EAB666-24D1-F3BB-EF4B-340D3A769FC7}"/>
                </a:ext>
              </a:extLst>
            </p:cNvPr>
            <p:cNvSpPr/>
            <p:nvPr/>
          </p:nvSpPr>
          <p:spPr>
            <a:xfrm>
              <a:off x="4897444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15CD1691-BEB8-5853-0F98-F603E0A5700F}"/>
                </a:ext>
              </a:extLst>
            </p:cNvPr>
            <p:cNvSpPr/>
            <p:nvPr/>
          </p:nvSpPr>
          <p:spPr>
            <a:xfrm>
              <a:off x="4688915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A513F7F-BF4D-5FBE-2033-9832DA0DADC0}"/>
                </a:ext>
              </a:extLst>
            </p:cNvPr>
            <p:cNvGrpSpPr/>
            <p:nvPr/>
          </p:nvGrpSpPr>
          <p:grpSpPr>
            <a:xfrm>
              <a:off x="3779299" y="8133893"/>
              <a:ext cx="2073801" cy="611126"/>
              <a:chOff x="3400425" y="2328863"/>
              <a:chExt cx="1793882" cy="528637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CEFAF97E-CC88-DB3B-A064-44C8E3E856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85835156-7D28-44CF-433E-5E3530A99565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8863FADD-27BF-2D04-A5A9-E4067E4F9BA0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BD8BABEE-8358-5F30-5FC7-80639E849C4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500D91FE-F926-DFA2-152E-01398A214886}"/>
                </a:ext>
              </a:extLst>
            </p:cNvPr>
            <p:cNvSpPr/>
            <p:nvPr/>
          </p:nvSpPr>
          <p:spPr>
            <a:xfrm>
              <a:off x="497016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5F5F3FD-9635-C609-7DFA-078E134E8C8F}"/>
                </a:ext>
              </a:extLst>
            </p:cNvPr>
            <p:cNvSpPr/>
            <p:nvPr/>
          </p:nvSpPr>
          <p:spPr>
            <a:xfrm>
              <a:off x="476163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48351012-5576-1A11-5FD8-83F796DB13F2}"/>
                </a:ext>
              </a:extLst>
            </p:cNvPr>
            <p:cNvSpPr/>
            <p:nvPr/>
          </p:nvSpPr>
          <p:spPr>
            <a:xfrm>
              <a:off x="4565629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FBDA5BC-FE76-E17A-7A14-B383F61FB2F8}"/>
                </a:ext>
              </a:extLst>
            </p:cNvPr>
            <p:cNvSpPr/>
            <p:nvPr/>
          </p:nvSpPr>
          <p:spPr>
            <a:xfrm>
              <a:off x="4491778" y="6612182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55851D4-BAA4-5264-E107-4C0954D506D4}"/>
                </a:ext>
              </a:extLst>
            </p:cNvPr>
            <p:cNvSpPr/>
            <p:nvPr/>
          </p:nvSpPr>
          <p:spPr>
            <a:xfrm>
              <a:off x="4491777" y="7061707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04C202E-BECB-578D-28DA-A2F1EE09A149}"/>
                </a:ext>
              </a:extLst>
            </p:cNvPr>
            <p:cNvSpPr/>
            <p:nvPr/>
          </p:nvSpPr>
          <p:spPr>
            <a:xfrm>
              <a:off x="4491778" y="7511231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AutoShape 13">
              <a:extLst>
                <a:ext uri="{FF2B5EF4-FFF2-40B4-BE49-F238E27FC236}">
                  <a16:creationId xmlns:a16="http://schemas.microsoft.com/office/drawing/2014/main" id="{63A2138F-7988-A411-045F-1A8ECE2DC653}"/>
                </a:ext>
              </a:extLst>
            </p:cNvPr>
            <p:cNvSpPr/>
            <p:nvPr/>
          </p:nvSpPr>
          <p:spPr>
            <a:xfrm flipV="1">
              <a:off x="1269100" y="4857238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94930015-82D4-CEFA-2082-3C80ECA3D90C}"/>
                    </a:ext>
                  </a:extLst>
                </p:cNvPr>
                <p:cNvSpPr txBox="1"/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94930015-82D4-CEFA-2082-3C80ECA3D9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" name="TextBox 13">
              <a:extLst>
                <a:ext uri="{FF2B5EF4-FFF2-40B4-BE49-F238E27FC236}">
                  <a16:creationId xmlns:a16="http://schemas.microsoft.com/office/drawing/2014/main" id="{459989B7-BFCE-D831-1944-62CDB8E4353B}"/>
                </a:ext>
              </a:extLst>
            </p:cNvPr>
            <p:cNvSpPr txBox="1"/>
            <p:nvPr/>
          </p:nvSpPr>
          <p:spPr>
            <a:xfrm>
              <a:off x="875305" y="4228525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43" name="AutoShape 13">
              <a:extLst>
                <a:ext uri="{FF2B5EF4-FFF2-40B4-BE49-F238E27FC236}">
                  <a16:creationId xmlns:a16="http://schemas.microsoft.com/office/drawing/2014/main" id="{E09158BD-0E6F-1100-3018-E85B68F8DCE7}"/>
                </a:ext>
              </a:extLst>
            </p:cNvPr>
            <p:cNvSpPr/>
            <p:nvPr/>
          </p:nvSpPr>
          <p:spPr>
            <a:xfrm flipV="1">
              <a:off x="5954075" y="2933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0373539-5990-E6D5-F7AC-A9B515A24CD5}"/>
                    </a:ext>
                  </a:extLst>
                </p:cNvPr>
                <p:cNvSpPr txBox="1"/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0373539-5990-E6D5-F7AC-A9B515A24C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TextBox 13">
              <a:extLst>
                <a:ext uri="{FF2B5EF4-FFF2-40B4-BE49-F238E27FC236}">
                  <a16:creationId xmlns:a16="http://schemas.microsoft.com/office/drawing/2014/main" id="{0FF2FE01-96AC-7B04-BF59-11BBA2E29F68}"/>
                </a:ext>
              </a:extLst>
            </p:cNvPr>
            <p:cNvSpPr txBox="1"/>
            <p:nvPr/>
          </p:nvSpPr>
          <p:spPr>
            <a:xfrm>
              <a:off x="5605449" y="2073646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SERVICE</a:t>
              </a:r>
            </a:p>
          </p:txBody>
        </p:sp>
        <p:sp>
          <p:nvSpPr>
            <p:cNvPr id="46" name="AutoShape 13">
              <a:extLst>
                <a:ext uri="{FF2B5EF4-FFF2-40B4-BE49-F238E27FC236}">
                  <a16:creationId xmlns:a16="http://schemas.microsoft.com/office/drawing/2014/main" id="{9AB41FFC-A55E-6773-8E76-67A0BE788289}"/>
                </a:ext>
              </a:extLst>
            </p:cNvPr>
            <p:cNvSpPr/>
            <p:nvPr/>
          </p:nvSpPr>
          <p:spPr>
            <a:xfrm flipV="1">
              <a:off x="5954581" y="3924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2DF4373-D185-9806-A14F-6900A0F306A6}"/>
                    </a:ext>
                  </a:extLst>
                </p:cNvPr>
                <p:cNvSpPr txBox="1"/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2DF4373-D185-9806-A14F-6900A0F306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id="{E3AC1EAE-D3C9-E8AA-593C-49F47169F5B1}"/>
                </a:ext>
              </a:extLst>
            </p:cNvPr>
            <p:cNvSpPr/>
            <p:nvPr/>
          </p:nvSpPr>
          <p:spPr>
            <a:xfrm flipV="1">
              <a:off x="5942416" y="4838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ED58BBAA-DB4D-71A6-4BF1-BEB1CF8773E0}"/>
                    </a:ext>
                  </a:extLst>
                </p:cNvPr>
                <p:cNvSpPr txBox="1"/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ED58BBAA-DB4D-71A6-4BF1-BEB1CF877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AutoShape 13">
              <a:extLst>
                <a:ext uri="{FF2B5EF4-FFF2-40B4-BE49-F238E27FC236}">
                  <a16:creationId xmlns:a16="http://schemas.microsoft.com/office/drawing/2014/main" id="{05AFCA02-A0F7-436B-40C7-69FA607489B3}"/>
                </a:ext>
              </a:extLst>
            </p:cNvPr>
            <p:cNvSpPr/>
            <p:nvPr/>
          </p:nvSpPr>
          <p:spPr>
            <a:xfrm flipV="1">
              <a:off x="5954581" y="5829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1D530B6-83B6-DB45-5435-8CADC3791CF2}"/>
                    </a:ext>
                  </a:extLst>
                </p:cNvPr>
                <p:cNvSpPr txBox="1"/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1D530B6-83B6-DB45-5435-8CADC3791C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2" name="AutoShape 13">
              <a:extLst>
                <a:ext uri="{FF2B5EF4-FFF2-40B4-BE49-F238E27FC236}">
                  <a16:creationId xmlns:a16="http://schemas.microsoft.com/office/drawing/2014/main" id="{550B15C6-2123-6EC4-12F3-C2E50F97E8C4}"/>
                </a:ext>
              </a:extLst>
            </p:cNvPr>
            <p:cNvSpPr/>
            <p:nvPr/>
          </p:nvSpPr>
          <p:spPr>
            <a:xfrm flipV="1">
              <a:off x="5984579" y="8496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A67F2A4-4737-066F-1D72-DE0586833C88}"/>
                    </a:ext>
                  </a:extLst>
                </p:cNvPr>
                <p:cNvSpPr txBox="1"/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A67F2A4-4737-066F-1D72-DE0586833C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5" name="TextBox 13">
              <a:extLst>
                <a:ext uri="{FF2B5EF4-FFF2-40B4-BE49-F238E27FC236}">
                  <a16:creationId xmlns:a16="http://schemas.microsoft.com/office/drawing/2014/main" id="{27E9A309-444A-D76B-04BF-F2BBD1739CE9}"/>
                </a:ext>
              </a:extLst>
            </p:cNvPr>
            <p:cNvSpPr txBox="1"/>
            <p:nvPr/>
          </p:nvSpPr>
          <p:spPr>
            <a:xfrm>
              <a:off x="7996436" y="5611653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SIZE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9A5D3E1-E672-7C80-B62E-BEB1C6E27B4D}"/>
                    </a:ext>
                  </a:extLst>
                </p:cNvPr>
                <p:cNvSpPr txBox="1"/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9A5D3E1-E672-7C80-B62E-BEB1C6E27B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blipFill>
                  <a:blip r:embed="rId8"/>
                  <a:stretch>
                    <a:fillRect l="-16667" r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7" name="Right Brace 56">
              <a:extLst>
                <a:ext uri="{FF2B5EF4-FFF2-40B4-BE49-F238E27FC236}">
                  <a16:creationId xmlns:a16="http://schemas.microsoft.com/office/drawing/2014/main" id="{9F6ABECB-DEAC-618B-1C9F-44F51968BCA6}"/>
                </a:ext>
              </a:extLst>
            </p:cNvPr>
            <p:cNvSpPr/>
            <p:nvPr/>
          </p:nvSpPr>
          <p:spPr>
            <a:xfrm>
              <a:off x="7977690" y="2667407"/>
              <a:ext cx="473204" cy="6417989"/>
            </a:xfrm>
            <a:prstGeom prst="rightBrace">
              <a:avLst>
                <a:gd name="adj1" fmla="val 8333"/>
                <a:gd name="adj2" fmla="val 50247"/>
              </a:avLst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20912E7-FFDD-6ADF-FC01-A60DC57918A1}"/>
                </a:ext>
              </a:extLst>
            </p:cNvPr>
            <p:cNvSpPr txBox="1"/>
            <p:nvPr/>
          </p:nvSpPr>
          <p:spPr>
            <a:xfrm>
              <a:off x="952923" y="5162785"/>
              <a:ext cx="1215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Poisson</a:t>
              </a:r>
            </a:p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Process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2BE754D-0154-3DD2-ABF5-58B5FD15ACC6}"/>
                </a:ext>
              </a:extLst>
            </p:cNvPr>
            <p:cNvSpPr txBox="1"/>
            <p:nvPr/>
          </p:nvSpPr>
          <p:spPr>
            <a:xfrm>
              <a:off x="5700685" y="9216645"/>
              <a:ext cx="19912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Exponentially</a:t>
              </a:r>
            </a:p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Distributed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C9275AB7-7302-CDFD-A596-2D1F6A29E3E0}"/>
                    </a:ext>
                  </a:extLst>
                </p:cNvPr>
                <p:cNvSpPr txBox="1"/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C9275AB7-7302-CDFD-A596-2D1F6A29E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blipFill>
                  <a:blip r:embed="rId9"/>
                  <a:stretch>
                    <a:fillRect b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TextBox 13">
              <a:extLst>
                <a:ext uri="{FF2B5EF4-FFF2-40B4-BE49-F238E27FC236}">
                  <a16:creationId xmlns:a16="http://schemas.microsoft.com/office/drawing/2014/main" id="{70E7E2FB-0D0F-EA1F-7766-DC45BD0FE707}"/>
                </a:ext>
              </a:extLst>
            </p:cNvPr>
            <p:cNvSpPr txBox="1"/>
            <p:nvPr/>
          </p:nvSpPr>
          <p:spPr>
            <a:xfrm>
              <a:off x="2701053" y="8946034"/>
              <a:ext cx="1608295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QUEUE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DD9275D-4A1A-D722-F044-ECBA16B5B6F2}"/>
              </a:ext>
            </a:extLst>
          </p:cNvPr>
          <p:cNvGrpSpPr/>
          <p:nvPr/>
        </p:nvGrpSpPr>
        <p:grpSpPr>
          <a:xfrm>
            <a:off x="9819696" y="6375488"/>
            <a:ext cx="7395416" cy="2386749"/>
            <a:chOff x="9819696" y="6129635"/>
            <a:chExt cx="7395416" cy="2386749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DD0CCD85-7227-2864-E2F9-DB13705CC970}"/>
                </a:ext>
              </a:extLst>
            </p:cNvPr>
            <p:cNvGrpSpPr/>
            <p:nvPr/>
          </p:nvGrpSpPr>
          <p:grpSpPr>
            <a:xfrm>
              <a:off x="9819696" y="6129635"/>
              <a:ext cx="7395416" cy="2386749"/>
              <a:chOff x="9863873" y="6156309"/>
              <a:chExt cx="7395416" cy="2386749"/>
            </a:xfrm>
          </p:grpSpPr>
          <p:sp>
            <p:nvSpPr>
              <p:cNvPr id="91" name="Freeform 3">
                <a:extLst>
                  <a:ext uri="{FF2B5EF4-FFF2-40B4-BE49-F238E27FC236}">
                    <a16:creationId xmlns:a16="http://schemas.microsoft.com/office/drawing/2014/main" id="{6670C19D-3DAA-6830-D065-DC9921CD9E6F}"/>
                  </a:ext>
                </a:extLst>
              </p:cNvPr>
              <p:cNvSpPr/>
              <p:nvPr/>
            </p:nvSpPr>
            <p:spPr>
              <a:xfrm>
                <a:off x="9863873" y="6753567"/>
                <a:ext cx="7142192" cy="1789491"/>
              </a:xfrm>
              <a:custGeom>
                <a:avLst/>
                <a:gdLst/>
                <a:ahLst/>
                <a:cxnLst/>
                <a:rect l="l" t="t" r="r" b="b"/>
                <a:pathLst>
                  <a:path w="847631" h="310242">
                    <a:moveTo>
                      <a:pt x="0" y="0"/>
                    </a:moveTo>
                    <a:lnTo>
                      <a:pt x="847631" y="0"/>
                    </a:lnTo>
                    <a:lnTo>
                      <a:pt x="847631" y="310242"/>
                    </a:lnTo>
                    <a:lnTo>
                      <a:pt x="0" y="310242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  <a:alpha val="30000"/>
                </a:schemeClr>
              </a:solidFill>
              <a:ln w="38100" cap="rnd">
                <a:solidFill>
                  <a:schemeClr val="accent2"/>
                </a:solidFill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TextBox 37">
                <a:extLst>
                  <a:ext uri="{FF2B5EF4-FFF2-40B4-BE49-F238E27FC236}">
                    <a16:creationId xmlns:a16="http://schemas.microsoft.com/office/drawing/2014/main" id="{D1942B36-60E8-4D0C-CCDC-C12EB9FCA6B6}"/>
                  </a:ext>
                </a:extLst>
              </p:cNvPr>
              <p:cNvSpPr txBox="1"/>
              <p:nvPr/>
            </p:nvSpPr>
            <p:spPr>
              <a:xfrm>
                <a:off x="9863873" y="6156309"/>
                <a:ext cx="7395416" cy="43499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3640"/>
                  </a:lnSpc>
                </a:pPr>
                <a:r>
                  <a:rPr lang="en-US" sz="2800" b="1" dirty="0">
                    <a:latin typeface="Montserrat SemiBold" pitchFamily="2" charset="77"/>
                  </a:rPr>
                  <a:t>Many-Server-HT: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4E1C3D5F-1601-33AB-7F2F-131396D9AF1E}"/>
                      </a:ext>
                    </a:extLst>
                  </p:cNvPr>
                  <p:cNvSpPr txBox="1"/>
                  <p:nvPr/>
                </p:nvSpPr>
                <p:spPr>
                  <a:xfrm>
                    <a:off x="10102577" y="7709599"/>
                    <a:ext cx="6566663" cy="58477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200" b="1">
                              <a:latin typeface="Cambria Math" panose="02040503050406030204" pitchFamily="18" charset="0"/>
                            </a:rPr>
                            <m:t>𝐏</m:t>
                          </m:r>
                          <m:d>
                            <m:d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p>
                              </m:sSup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sSup>
                            <m:sSup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−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oMath>
                      </m:oMathPara>
                    </a14:m>
                    <a:endParaRPr lang="en-US" sz="3200" dirty="0"/>
                  </a:p>
                </p:txBody>
              </p:sp>
            </mc:Choice>
            <mc:Fallback xmlns=""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4E1C3D5F-1601-33AB-7F2F-131396D9AF1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102577" y="7709599"/>
                    <a:ext cx="6566663" cy="584775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t="-4255" b="-1276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DDE09EA-F284-76AD-CBDA-011EB7983197}"/>
                    </a:ext>
                  </a:extLst>
                </p:cNvPr>
                <p:cNvSpPr txBox="1"/>
                <p:nvPr/>
              </p:nvSpPr>
              <p:spPr>
                <a:xfrm>
                  <a:off x="10095031" y="6916184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DDE09EA-F284-76AD-CBDA-011EB79831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95031" y="6916184"/>
                  <a:ext cx="5246943" cy="600101"/>
                </a:xfrm>
                <a:prstGeom prst="rect">
                  <a:avLst/>
                </a:prstGeom>
                <a:blipFill>
                  <a:blip r:embed="rId12"/>
                  <a:stretch>
                    <a:fillRect l="-723"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4B5A44B8-7F9F-F3DB-5191-A25A2314612F}"/>
              </a:ext>
            </a:extLst>
          </p:cNvPr>
          <p:cNvSpPr txBox="1"/>
          <p:nvPr/>
        </p:nvSpPr>
        <p:spPr>
          <a:xfrm>
            <a:off x="11582400" y="8986372"/>
            <a:ext cx="5379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Montserrat SemiBold" pitchFamily="2" charset="77"/>
              </a:rPr>
              <a:t>What is the </a:t>
            </a: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Gap</a:t>
            </a:r>
            <a:r>
              <a:rPr lang="en-US" sz="2400" b="1" dirty="0">
                <a:latin typeface="Montserrat SemiBold" pitchFamily="2" charset="77"/>
              </a:rPr>
              <a:t>?</a:t>
            </a:r>
          </a:p>
        </p:txBody>
      </p:sp>
      <p:sp>
        <p:nvSpPr>
          <p:cNvPr id="54" name="TextBox 38">
            <a:extLst>
              <a:ext uri="{FF2B5EF4-FFF2-40B4-BE49-F238E27FC236}">
                <a16:creationId xmlns:a16="http://schemas.microsoft.com/office/drawing/2014/main" id="{F05A29F2-CD47-4B34-CA1E-E57CEE6EAF83}"/>
              </a:ext>
            </a:extLst>
          </p:cNvPr>
          <p:cNvSpPr txBox="1"/>
          <p:nvPr/>
        </p:nvSpPr>
        <p:spPr>
          <a:xfrm>
            <a:off x="1006873" y="759050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JOIN-THE-SHORTEST QUEUE: </a:t>
            </a: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MANY-SERVER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03FC9E-057D-C987-8B63-D22F7269D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50B4316-51C4-AA1C-F442-03E76B82207D}"/>
              </a:ext>
            </a:extLst>
          </p:cNvPr>
          <p:cNvGrpSpPr/>
          <p:nvPr/>
        </p:nvGrpSpPr>
        <p:grpSpPr>
          <a:xfrm>
            <a:off x="11010671" y="2314988"/>
            <a:ext cx="5224377" cy="3373908"/>
            <a:chOff x="11010671" y="2314988"/>
            <a:chExt cx="5224377" cy="3373908"/>
          </a:xfrm>
        </p:grpSpPr>
        <p:sp>
          <p:nvSpPr>
            <p:cNvPr id="2" name="Freeform 3">
              <a:extLst>
                <a:ext uri="{FF2B5EF4-FFF2-40B4-BE49-F238E27FC236}">
                  <a16:creationId xmlns:a16="http://schemas.microsoft.com/office/drawing/2014/main" id="{2F70177B-CB81-4148-D90E-410A59AE898C}"/>
                </a:ext>
              </a:extLst>
            </p:cNvPr>
            <p:cNvSpPr/>
            <p:nvPr/>
          </p:nvSpPr>
          <p:spPr>
            <a:xfrm>
              <a:off x="11010671" y="2801426"/>
              <a:ext cx="5011433" cy="288747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85AF942A-9AA8-1AB0-EDD8-AB8DA627C9D0}"/>
                    </a:ext>
                  </a:extLst>
                </p:cNvPr>
                <p:cNvSpPr txBox="1"/>
                <p:nvPr/>
              </p:nvSpPr>
              <p:spPr>
                <a:xfrm>
                  <a:off x="11376214" y="3707029"/>
                  <a:ext cx="4215324" cy="50129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sz="3200" b="0" i="0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sSup>
                          <m:sSupPr>
                            <m:ctrlPr>
                              <a:rPr lang="en-US" sz="3200" i="1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→</m:t>
                            </m:r>
                          </m:e>
                          <m:sup>
                            <m:r>
                              <a:rPr lang="en-US" sz="3200" i="1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sz="320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sz="320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oMath>
                    </m:oMathPara>
                  </a14:m>
                  <a:endParaRPr lang="en-US" sz="2400" b="1" dirty="0">
                    <a:solidFill>
                      <a:srgbClr val="08253D"/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85AF942A-9AA8-1AB0-EDD8-AB8DA627C9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76214" y="3707029"/>
                  <a:ext cx="4215324" cy="501291"/>
                </a:xfrm>
                <a:prstGeom prst="rect">
                  <a:avLst/>
                </a:prstGeom>
                <a:blipFill>
                  <a:blip r:embed="rId13"/>
                  <a:stretch>
                    <a:fillRect t="-2439" b="-3414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TextBox 37">
              <a:extLst>
                <a:ext uri="{FF2B5EF4-FFF2-40B4-BE49-F238E27FC236}">
                  <a16:creationId xmlns:a16="http://schemas.microsoft.com/office/drawing/2014/main" id="{2FF79009-3F38-F253-4F9F-0FE9938AC7D9}"/>
                </a:ext>
              </a:extLst>
            </p:cNvPr>
            <p:cNvSpPr txBox="1"/>
            <p:nvPr/>
          </p:nvSpPr>
          <p:spPr>
            <a:xfrm>
              <a:off x="11010672" y="2314988"/>
              <a:ext cx="5224376" cy="3693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latin typeface="Montserrat SemiBold" pitchFamily="2" charset="77"/>
                </a:rPr>
                <a:t>THEOREM: Lim. </a:t>
              </a:r>
              <a:r>
                <a:rPr lang="en-US" sz="2400" b="1" dirty="0" err="1">
                  <a:latin typeface="Montserrat SemiBold" pitchFamily="2" charset="77"/>
                </a:rPr>
                <a:t>Dist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tserrat" pitchFamily="2" charset="77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4D9FCC2-2515-DE6A-3637-4FD6F5204450}"/>
                </a:ext>
              </a:extLst>
            </p:cNvPr>
            <p:cNvSpPr txBox="1"/>
            <p:nvPr/>
          </p:nvSpPr>
          <p:spPr>
            <a:xfrm>
              <a:off x="11120848" y="2972810"/>
              <a:ext cx="32640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Many Server-HT: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41">
                  <a:extLst>
                    <a:ext uri="{FF2B5EF4-FFF2-40B4-BE49-F238E27FC236}">
                      <a16:creationId xmlns:a16="http://schemas.microsoft.com/office/drawing/2014/main" id="{39A2D80B-70D2-5F8C-94C3-09861D19E45B}"/>
                    </a:ext>
                  </a:extLst>
                </p:cNvPr>
                <p:cNvSpPr txBox="1"/>
                <p:nvPr/>
              </p:nvSpPr>
              <p:spPr>
                <a:xfrm>
                  <a:off x="14368935" y="2932403"/>
                  <a:ext cx="1394596" cy="551433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&gt;1</m:t>
                        </m:r>
                      </m:oMath>
                    </m:oMathPara>
                  </a14:m>
                  <a:endParaRPr lang="en-US" sz="3200" dirty="0">
                    <a:solidFill>
                      <a:srgbClr val="FF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8" name="TextBox 41">
                  <a:extLst>
                    <a:ext uri="{FF2B5EF4-FFF2-40B4-BE49-F238E27FC236}">
                      <a16:creationId xmlns:a16="http://schemas.microsoft.com/office/drawing/2014/main" id="{39A2D80B-70D2-5F8C-94C3-09861D19E45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368935" y="2932403"/>
                  <a:ext cx="1394596" cy="551433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A20B3F5-C537-99C8-32F2-DCF7F826388D}"/>
                </a:ext>
              </a:extLst>
            </p:cNvPr>
            <p:cNvGrpSpPr/>
            <p:nvPr/>
          </p:nvGrpSpPr>
          <p:grpSpPr>
            <a:xfrm>
              <a:off x="12199963" y="4389205"/>
              <a:ext cx="2580142" cy="1038315"/>
              <a:chOff x="12531842" y="4586879"/>
              <a:chExt cx="3518850" cy="1416075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F56A0739-9B5C-4445-FCFB-B491B7A850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 flipH="1">
                <a:off x="12723180" y="4784787"/>
                <a:ext cx="3327512" cy="995991"/>
              </a:xfrm>
              <a:prstGeom prst="rect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7016D69A-035B-7458-3A68-3F60C431D0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31842" y="4586879"/>
                <a:ext cx="348003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8E745D41-C6EC-B553-8DA5-2B55F80AEC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31842" y="4586879"/>
                <a:ext cx="0" cy="1416075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0B985CE4-FC23-D663-F1F2-CBAA72FD7B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31842" y="6002954"/>
                <a:ext cx="348003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0" name="TextBox 79">
                    <a:extLst>
                      <a:ext uri="{FF2B5EF4-FFF2-40B4-BE49-F238E27FC236}">
                        <a16:creationId xmlns:a16="http://schemas.microsoft.com/office/drawing/2014/main" id="{E4881ED3-F404-0266-869F-73776FA75E20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14514156" y="4790827"/>
                    <a:ext cx="1462748" cy="71357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p>
                          </m:s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𝑞</m:t>
                          </m:r>
                        </m:oMath>
                      </m:oMathPara>
                    </a14:m>
                    <a:endParaRPr lang="en-US" sz="2800" dirty="0"/>
                  </a:p>
                </p:txBody>
              </p:sp>
            </mc:Choice>
            <mc:Fallback xmlns="">
              <p:sp>
                <p:nvSpPr>
                  <p:cNvPr id="80" name="TextBox 79">
                    <a:extLst>
                      <a:ext uri="{FF2B5EF4-FFF2-40B4-BE49-F238E27FC236}">
                        <a16:creationId xmlns:a16="http://schemas.microsoft.com/office/drawing/2014/main" id="{E4881ED3-F404-0266-869F-73776FA75E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flipH="1">
                    <a:off x="14514156" y="4790827"/>
                    <a:ext cx="1462748" cy="713578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b="-952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81" name="Straight Arrow Connector 80">
                <a:extLst>
                  <a:ext uri="{FF2B5EF4-FFF2-40B4-BE49-F238E27FC236}">
                    <a16:creationId xmlns:a16="http://schemas.microsoft.com/office/drawing/2014/main" id="{FC92280B-AA9E-F600-0C6D-907B6C63EF08}"/>
                  </a:ext>
                </a:extLst>
              </p:cNvPr>
              <p:cNvCxnSpPr/>
              <p:nvPr/>
            </p:nvCxnSpPr>
            <p:spPr>
              <a:xfrm flipH="1" flipV="1">
                <a:off x="13786695" y="5136254"/>
                <a:ext cx="623088" cy="1"/>
              </a:xfrm>
              <a:prstGeom prst="straightConnector1">
                <a:avLst/>
              </a:prstGeom>
              <a:ln w="25400">
                <a:solidFill>
                  <a:srgbClr val="FDA649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44706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2"/>
            <a:ext cx="16230595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02AE56E-905E-6444-F666-9B3C895155F4}"/>
              </a:ext>
            </a:extLst>
          </p:cNvPr>
          <p:cNvGrpSpPr/>
          <p:nvPr/>
        </p:nvGrpSpPr>
        <p:grpSpPr>
          <a:xfrm>
            <a:off x="875305" y="2073647"/>
            <a:ext cx="9194004" cy="7850884"/>
            <a:chOff x="875305" y="2073646"/>
            <a:chExt cx="9194004" cy="7850885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39F411C5-4AA5-9506-79E8-885DD8A7874B}"/>
                </a:ext>
              </a:extLst>
            </p:cNvPr>
            <p:cNvSpPr/>
            <p:nvPr/>
          </p:nvSpPr>
          <p:spPr>
            <a:xfrm>
              <a:off x="3505200" y="4409181"/>
              <a:ext cx="2362200" cy="904084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864F0AA-733B-D736-6066-A78D38748D7F}"/>
                </a:ext>
              </a:extLst>
            </p:cNvPr>
            <p:cNvGrpSpPr/>
            <p:nvPr/>
          </p:nvGrpSpPr>
          <p:grpSpPr>
            <a:xfrm>
              <a:off x="3704909" y="2628900"/>
              <a:ext cx="2073801" cy="611126"/>
              <a:chOff x="3400425" y="2328863"/>
              <a:chExt cx="1793882" cy="528637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C3959A0C-BE41-F75B-D479-0EF7BEE765CB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959141C8-4A5D-55A9-48F2-317E6DC5AAD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90F76CA1-D58B-EC4C-F747-215E21E872B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00763A6E-0ED0-41E5-A351-2F7E6651AC0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01A0220-C1E4-E5B3-907A-869C6BB755CF}"/>
                </a:ext>
              </a:extLst>
            </p:cNvPr>
            <p:cNvGrpSpPr/>
            <p:nvPr/>
          </p:nvGrpSpPr>
          <p:grpSpPr>
            <a:xfrm>
              <a:off x="3704909" y="3592939"/>
              <a:ext cx="2073801" cy="611126"/>
              <a:chOff x="3400425" y="2328863"/>
              <a:chExt cx="1793882" cy="528637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F5485AF3-99C2-3FA6-B037-5523932FBFE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15EEC403-7B97-0653-9106-95BA039A7E3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9FA19D8E-B388-539E-D7FD-C38F2405DA3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4A0CA2B7-15F5-D1EB-A8F8-AA2DEBD2D61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5B45335-378C-CE4F-C7E5-E2D33F09BC7E}"/>
                </a:ext>
              </a:extLst>
            </p:cNvPr>
            <p:cNvGrpSpPr/>
            <p:nvPr/>
          </p:nvGrpSpPr>
          <p:grpSpPr>
            <a:xfrm>
              <a:off x="3704909" y="4537347"/>
              <a:ext cx="2073801" cy="611126"/>
              <a:chOff x="3400425" y="2328863"/>
              <a:chExt cx="1793882" cy="528637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9D65B4A4-48E9-E732-70AB-244F908129A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5AD0C48B-828E-DDE2-70E3-C132F69A3DD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09CCBF83-271F-02B1-45DF-2FE47754A0A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8660E328-A6E6-88CB-3DF8-95C1A89701C4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C7B91F9-07F7-68D9-EE29-2937428DDC0A}"/>
                </a:ext>
              </a:extLst>
            </p:cNvPr>
            <p:cNvSpPr/>
            <p:nvPr/>
          </p:nvSpPr>
          <p:spPr>
            <a:xfrm>
              <a:off x="4897444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C1E7767F-B0EE-1895-E5F4-F91B88739003}"/>
                </a:ext>
              </a:extLst>
            </p:cNvPr>
            <p:cNvSpPr/>
            <p:nvPr/>
          </p:nvSpPr>
          <p:spPr>
            <a:xfrm>
              <a:off x="4688915" y="270735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F5BB44C5-367D-0FD0-F386-CE8CFBCAA269}"/>
                </a:ext>
              </a:extLst>
            </p:cNvPr>
            <p:cNvSpPr/>
            <p:nvPr/>
          </p:nvSpPr>
          <p:spPr>
            <a:xfrm>
              <a:off x="489483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32005DD-D7D4-F34E-3976-FBD399D01073}"/>
                </a:ext>
              </a:extLst>
            </p:cNvPr>
            <p:cNvSpPr/>
            <p:nvPr/>
          </p:nvSpPr>
          <p:spPr>
            <a:xfrm>
              <a:off x="4686301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1C6B460A-CB93-83DF-1A11-9CE25ACD305F}"/>
                </a:ext>
              </a:extLst>
            </p:cNvPr>
            <p:cNvSpPr/>
            <p:nvPr/>
          </p:nvSpPr>
          <p:spPr>
            <a:xfrm>
              <a:off x="4490295" y="3668931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00C21D58-6D3A-AE10-5ACD-D62BFEDA3DC9}"/>
                </a:ext>
              </a:extLst>
            </p:cNvPr>
            <p:cNvSpPr/>
            <p:nvPr/>
          </p:nvSpPr>
          <p:spPr>
            <a:xfrm>
              <a:off x="4894831" y="4613342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B7D007EF-5468-0E62-8562-4175D50C07E1}"/>
                </a:ext>
              </a:extLst>
            </p:cNvPr>
            <p:cNvSpPr/>
            <p:nvPr/>
          </p:nvSpPr>
          <p:spPr>
            <a:xfrm flipH="1">
              <a:off x="4684592" y="4613342"/>
              <a:ext cx="135769" cy="45764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586136D-49FB-0487-7B3E-23A50D513E28}"/>
                </a:ext>
              </a:extLst>
            </p:cNvPr>
            <p:cNvGrpSpPr/>
            <p:nvPr/>
          </p:nvGrpSpPr>
          <p:grpSpPr>
            <a:xfrm>
              <a:off x="3704909" y="5535535"/>
              <a:ext cx="2073801" cy="611126"/>
              <a:chOff x="3400425" y="2328863"/>
              <a:chExt cx="1793882" cy="528637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10DD56C9-5967-A42B-94B5-071D1793CA0F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EB1E226A-A9C2-7E99-4EED-56634E2CEFD4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CAB19E0-6BA1-6BEE-CBE0-5B507448C93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E7F1B171-0A7D-54C8-BA3B-A9FCAA8402B1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82EAB666-24D1-F3BB-EF4B-340D3A769FC7}"/>
                </a:ext>
              </a:extLst>
            </p:cNvPr>
            <p:cNvSpPr/>
            <p:nvPr/>
          </p:nvSpPr>
          <p:spPr>
            <a:xfrm>
              <a:off x="4897444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15CD1691-BEB8-5853-0F98-F603E0A5700F}"/>
                </a:ext>
              </a:extLst>
            </p:cNvPr>
            <p:cNvSpPr/>
            <p:nvPr/>
          </p:nvSpPr>
          <p:spPr>
            <a:xfrm>
              <a:off x="4688915" y="5613986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A513F7F-BF4D-5FBE-2033-9832DA0DADC0}"/>
                </a:ext>
              </a:extLst>
            </p:cNvPr>
            <p:cNvGrpSpPr/>
            <p:nvPr/>
          </p:nvGrpSpPr>
          <p:grpSpPr>
            <a:xfrm>
              <a:off x="3779299" y="8133893"/>
              <a:ext cx="2073801" cy="611126"/>
              <a:chOff x="3400425" y="2328863"/>
              <a:chExt cx="1793882" cy="528637"/>
            </a:xfrm>
          </p:grpSpPr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CEFAF97E-CC88-DB3B-A064-44C8E3E856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85835156-7D28-44CF-433E-5E3530A99565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8863FADD-27BF-2D04-A5A9-E4067E4F9BA0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BD8BABEE-8358-5F30-5FC7-80639E849C4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500D91FE-F926-DFA2-152E-01398A214886}"/>
                </a:ext>
              </a:extLst>
            </p:cNvPr>
            <p:cNvSpPr/>
            <p:nvPr/>
          </p:nvSpPr>
          <p:spPr>
            <a:xfrm>
              <a:off x="497016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5F5F3FD-9635-C609-7DFA-078E134E8C8F}"/>
                </a:ext>
              </a:extLst>
            </p:cNvPr>
            <p:cNvSpPr/>
            <p:nvPr/>
          </p:nvSpPr>
          <p:spPr>
            <a:xfrm>
              <a:off x="4761635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48351012-5576-1A11-5FD8-83F796DB13F2}"/>
                </a:ext>
              </a:extLst>
            </p:cNvPr>
            <p:cNvSpPr/>
            <p:nvPr/>
          </p:nvSpPr>
          <p:spPr>
            <a:xfrm>
              <a:off x="4565629" y="8213288"/>
              <a:ext cx="129900" cy="459137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FBDA5BC-FE76-E17A-7A14-B383F61FB2F8}"/>
                </a:ext>
              </a:extLst>
            </p:cNvPr>
            <p:cNvSpPr/>
            <p:nvPr/>
          </p:nvSpPr>
          <p:spPr>
            <a:xfrm>
              <a:off x="4491778" y="6612182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55851D4-BAA4-5264-E107-4C0954D506D4}"/>
                </a:ext>
              </a:extLst>
            </p:cNvPr>
            <p:cNvSpPr/>
            <p:nvPr/>
          </p:nvSpPr>
          <p:spPr>
            <a:xfrm>
              <a:off x="4491777" y="7061707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04C202E-BECB-578D-28DA-A2F1EE09A149}"/>
                </a:ext>
              </a:extLst>
            </p:cNvPr>
            <p:cNvSpPr/>
            <p:nvPr/>
          </p:nvSpPr>
          <p:spPr>
            <a:xfrm>
              <a:off x="4491778" y="7511231"/>
              <a:ext cx="147701" cy="1477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AutoShape 13">
              <a:extLst>
                <a:ext uri="{FF2B5EF4-FFF2-40B4-BE49-F238E27FC236}">
                  <a16:creationId xmlns:a16="http://schemas.microsoft.com/office/drawing/2014/main" id="{63A2138F-7988-A411-045F-1A8ECE2DC653}"/>
                </a:ext>
              </a:extLst>
            </p:cNvPr>
            <p:cNvSpPr/>
            <p:nvPr/>
          </p:nvSpPr>
          <p:spPr>
            <a:xfrm flipV="1">
              <a:off x="1269100" y="4857238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94930015-82D4-CEFA-2082-3C80ECA3D90C}"/>
                    </a:ext>
                  </a:extLst>
                </p:cNvPr>
                <p:cNvSpPr txBox="1"/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94930015-82D4-CEFA-2082-3C80ECA3D9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5074" y="5203655"/>
                  <a:ext cx="641650" cy="52322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" name="TextBox 13">
              <a:extLst>
                <a:ext uri="{FF2B5EF4-FFF2-40B4-BE49-F238E27FC236}">
                  <a16:creationId xmlns:a16="http://schemas.microsoft.com/office/drawing/2014/main" id="{459989B7-BFCE-D831-1944-62CDB8E4353B}"/>
                </a:ext>
              </a:extLst>
            </p:cNvPr>
            <p:cNvSpPr txBox="1"/>
            <p:nvPr/>
          </p:nvSpPr>
          <p:spPr>
            <a:xfrm>
              <a:off x="875305" y="4228525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43" name="AutoShape 13">
              <a:extLst>
                <a:ext uri="{FF2B5EF4-FFF2-40B4-BE49-F238E27FC236}">
                  <a16:creationId xmlns:a16="http://schemas.microsoft.com/office/drawing/2014/main" id="{E09158BD-0E6F-1100-3018-E85B68F8DCE7}"/>
                </a:ext>
              </a:extLst>
            </p:cNvPr>
            <p:cNvSpPr/>
            <p:nvPr/>
          </p:nvSpPr>
          <p:spPr>
            <a:xfrm flipV="1">
              <a:off x="5954075" y="2933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0373539-5990-E6D5-F7AC-A9B515A24CD5}"/>
                    </a:ext>
                  </a:extLst>
                </p:cNvPr>
                <p:cNvSpPr txBox="1"/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0373539-5990-E6D5-F7AC-A9B515A24C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8690" y="2817837"/>
                  <a:ext cx="465191" cy="52322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TextBox 13">
              <a:extLst>
                <a:ext uri="{FF2B5EF4-FFF2-40B4-BE49-F238E27FC236}">
                  <a16:creationId xmlns:a16="http://schemas.microsoft.com/office/drawing/2014/main" id="{0FF2FE01-96AC-7B04-BF59-11BBA2E29F68}"/>
                </a:ext>
              </a:extLst>
            </p:cNvPr>
            <p:cNvSpPr txBox="1"/>
            <p:nvPr/>
          </p:nvSpPr>
          <p:spPr>
            <a:xfrm>
              <a:off x="5605449" y="2073646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SERVICE</a:t>
              </a:r>
            </a:p>
          </p:txBody>
        </p:sp>
        <p:sp>
          <p:nvSpPr>
            <p:cNvPr id="46" name="AutoShape 13">
              <a:extLst>
                <a:ext uri="{FF2B5EF4-FFF2-40B4-BE49-F238E27FC236}">
                  <a16:creationId xmlns:a16="http://schemas.microsoft.com/office/drawing/2014/main" id="{9AB41FFC-A55E-6773-8E76-67A0BE788289}"/>
                </a:ext>
              </a:extLst>
            </p:cNvPr>
            <p:cNvSpPr/>
            <p:nvPr/>
          </p:nvSpPr>
          <p:spPr>
            <a:xfrm flipV="1">
              <a:off x="5954581" y="3924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2DF4373-D185-9806-A14F-6900A0F306A6}"/>
                    </a:ext>
                  </a:extLst>
                </p:cNvPr>
                <p:cNvSpPr txBox="1"/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2DF4373-D185-9806-A14F-6900A0F306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3795465"/>
                  <a:ext cx="465191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id="{E3AC1EAE-D3C9-E8AA-593C-49F47169F5B1}"/>
                </a:ext>
              </a:extLst>
            </p:cNvPr>
            <p:cNvSpPr/>
            <p:nvPr/>
          </p:nvSpPr>
          <p:spPr>
            <a:xfrm flipV="1">
              <a:off x="5942416" y="48387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ED58BBAA-DB4D-71A6-4BF1-BEB1CF8773E0}"/>
                    </a:ext>
                  </a:extLst>
                </p:cNvPr>
                <p:cNvSpPr txBox="1"/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ED58BBAA-DB4D-71A6-4BF1-BEB1CF877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57032" y="4718431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AutoShape 13">
              <a:extLst>
                <a:ext uri="{FF2B5EF4-FFF2-40B4-BE49-F238E27FC236}">
                  <a16:creationId xmlns:a16="http://schemas.microsoft.com/office/drawing/2014/main" id="{05AFCA02-A0F7-436B-40C7-69FA607489B3}"/>
                </a:ext>
              </a:extLst>
            </p:cNvPr>
            <p:cNvSpPr/>
            <p:nvPr/>
          </p:nvSpPr>
          <p:spPr>
            <a:xfrm flipV="1">
              <a:off x="5954581" y="5829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1D530B6-83B6-DB45-5435-8CADC3791CF2}"/>
                    </a:ext>
                  </a:extLst>
                </p:cNvPr>
                <p:cNvSpPr txBox="1"/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1D530B6-83B6-DB45-5435-8CADC3791C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9196" y="5696058"/>
                  <a:ext cx="465191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2" name="AutoShape 13">
              <a:extLst>
                <a:ext uri="{FF2B5EF4-FFF2-40B4-BE49-F238E27FC236}">
                  <a16:creationId xmlns:a16="http://schemas.microsoft.com/office/drawing/2014/main" id="{550B15C6-2123-6EC4-12F3-C2E50F97E8C4}"/>
                </a:ext>
              </a:extLst>
            </p:cNvPr>
            <p:cNvSpPr/>
            <p:nvPr/>
          </p:nvSpPr>
          <p:spPr>
            <a:xfrm flipV="1">
              <a:off x="5984579" y="8496300"/>
              <a:ext cx="1314615" cy="0"/>
            </a:xfrm>
            <a:prstGeom prst="line">
              <a:avLst/>
            </a:prstGeom>
            <a:ln w="38100" cap="flat">
              <a:solidFill>
                <a:schemeClr val="tx2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A67F2A4-4737-066F-1D72-DE0586833C88}"/>
                    </a:ext>
                  </a:extLst>
                </p:cNvPr>
                <p:cNvSpPr txBox="1"/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A67F2A4-4737-066F-1D72-DE0586833C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9194" y="8239017"/>
                  <a:ext cx="465191" cy="52322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5" name="TextBox 13">
              <a:extLst>
                <a:ext uri="{FF2B5EF4-FFF2-40B4-BE49-F238E27FC236}">
                  <a16:creationId xmlns:a16="http://schemas.microsoft.com/office/drawing/2014/main" id="{27E9A309-444A-D76B-04BF-F2BBD1739CE9}"/>
                </a:ext>
              </a:extLst>
            </p:cNvPr>
            <p:cNvSpPr txBox="1"/>
            <p:nvPr/>
          </p:nvSpPr>
          <p:spPr>
            <a:xfrm>
              <a:off x="7996436" y="5611653"/>
              <a:ext cx="2072873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SIZE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9A5D3E1-E672-7C80-B62E-BEB1C6E27B4D}"/>
                    </a:ext>
                  </a:extLst>
                </p:cNvPr>
                <p:cNvSpPr txBox="1"/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99A5D3E1-E672-7C80-B62E-BEB1C6E27B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25000" y="5627522"/>
                  <a:ext cx="294696" cy="430887"/>
                </a:xfrm>
                <a:prstGeom prst="rect">
                  <a:avLst/>
                </a:prstGeom>
                <a:blipFill>
                  <a:blip r:embed="rId8"/>
                  <a:stretch>
                    <a:fillRect l="-16667" r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7" name="Right Brace 56">
              <a:extLst>
                <a:ext uri="{FF2B5EF4-FFF2-40B4-BE49-F238E27FC236}">
                  <a16:creationId xmlns:a16="http://schemas.microsoft.com/office/drawing/2014/main" id="{9F6ABECB-DEAC-618B-1C9F-44F51968BCA6}"/>
                </a:ext>
              </a:extLst>
            </p:cNvPr>
            <p:cNvSpPr/>
            <p:nvPr/>
          </p:nvSpPr>
          <p:spPr>
            <a:xfrm>
              <a:off x="7977690" y="2667407"/>
              <a:ext cx="473204" cy="6417989"/>
            </a:xfrm>
            <a:prstGeom prst="rightBrace">
              <a:avLst>
                <a:gd name="adj1" fmla="val 8333"/>
                <a:gd name="adj2" fmla="val 50247"/>
              </a:avLst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20912E7-FFDD-6ADF-FC01-A60DC57918A1}"/>
                </a:ext>
              </a:extLst>
            </p:cNvPr>
            <p:cNvSpPr txBox="1"/>
            <p:nvPr/>
          </p:nvSpPr>
          <p:spPr>
            <a:xfrm>
              <a:off x="952923" y="5162785"/>
              <a:ext cx="121539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Poisson</a:t>
              </a:r>
            </a:p>
            <a:p>
              <a:pPr algn="ctr"/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Process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2BE754D-0154-3DD2-ABF5-58B5FD15ACC6}"/>
                </a:ext>
              </a:extLst>
            </p:cNvPr>
            <p:cNvSpPr txBox="1"/>
            <p:nvPr/>
          </p:nvSpPr>
          <p:spPr>
            <a:xfrm>
              <a:off x="5700685" y="9216645"/>
              <a:ext cx="19912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Exponentially</a:t>
              </a:r>
            </a:p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SemiBold" pitchFamily="2" charset="77"/>
                </a:rPr>
                <a:t>Distributed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C9275AB7-7302-CDFD-A596-2D1F6A29E3E0}"/>
                    </a:ext>
                  </a:extLst>
                </p:cNvPr>
                <p:cNvSpPr txBox="1"/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C9275AB7-7302-CDFD-A596-2D1F6A29E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2320" y="8817614"/>
                  <a:ext cx="1148517" cy="523220"/>
                </a:xfrm>
                <a:prstGeom prst="rect">
                  <a:avLst/>
                </a:prstGeom>
                <a:blipFill>
                  <a:blip r:embed="rId9"/>
                  <a:stretch>
                    <a:fillRect b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TextBox 13">
              <a:extLst>
                <a:ext uri="{FF2B5EF4-FFF2-40B4-BE49-F238E27FC236}">
                  <a16:creationId xmlns:a16="http://schemas.microsoft.com/office/drawing/2014/main" id="{70E7E2FB-0D0F-EA1F-7766-DC45BD0FE707}"/>
                </a:ext>
              </a:extLst>
            </p:cNvPr>
            <p:cNvSpPr txBox="1"/>
            <p:nvPr/>
          </p:nvSpPr>
          <p:spPr>
            <a:xfrm>
              <a:off x="2701053" y="8946034"/>
              <a:ext cx="1608295" cy="4574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600" b="1" dirty="0">
                  <a:solidFill>
                    <a:srgbClr val="FF914D"/>
                  </a:solidFill>
                  <a:latin typeface="Montserrat" pitchFamily="2" charset="77"/>
                </a:rPr>
                <a:t>QUEUE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DD9275D-4A1A-D722-F044-ECBA16B5B6F2}"/>
              </a:ext>
            </a:extLst>
          </p:cNvPr>
          <p:cNvGrpSpPr/>
          <p:nvPr/>
        </p:nvGrpSpPr>
        <p:grpSpPr>
          <a:xfrm>
            <a:off x="9819696" y="2129470"/>
            <a:ext cx="7395416" cy="2386749"/>
            <a:chOff x="9819696" y="6129635"/>
            <a:chExt cx="7395416" cy="2386749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DD0CCD85-7227-2864-E2F9-DB13705CC970}"/>
                </a:ext>
              </a:extLst>
            </p:cNvPr>
            <p:cNvGrpSpPr/>
            <p:nvPr/>
          </p:nvGrpSpPr>
          <p:grpSpPr>
            <a:xfrm>
              <a:off x="9819696" y="6129635"/>
              <a:ext cx="7395416" cy="2386749"/>
              <a:chOff x="9863873" y="6156309"/>
              <a:chExt cx="7395416" cy="2386749"/>
            </a:xfrm>
          </p:grpSpPr>
          <p:sp>
            <p:nvSpPr>
              <p:cNvPr id="91" name="Freeform 3">
                <a:extLst>
                  <a:ext uri="{FF2B5EF4-FFF2-40B4-BE49-F238E27FC236}">
                    <a16:creationId xmlns:a16="http://schemas.microsoft.com/office/drawing/2014/main" id="{6670C19D-3DAA-6830-D065-DC9921CD9E6F}"/>
                  </a:ext>
                </a:extLst>
              </p:cNvPr>
              <p:cNvSpPr/>
              <p:nvPr/>
            </p:nvSpPr>
            <p:spPr>
              <a:xfrm>
                <a:off x="9863873" y="6753567"/>
                <a:ext cx="7142192" cy="1789491"/>
              </a:xfrm>
              <a:custGeom>
                <a:avLst/>
                <a:gdLst/>
                <a:ahLst/>
                <a:cxnLst/>
                <a:rect l="l" t="t" r="r" b="b"/>
                <a:pathLst>
                  <a:path w="847631" h="310242">
                    <a:moveTo>
                      <a:pt x="0" y="0"/>
                    </a:moveTo>
                    <a:lnTo>
                      <a:pt x="847631" y="0"/>
                    </a:lnTo>
                    <a:lnTo>
                      <a:pt x="847631" y="310242"/>
                    </a:lnTo>
                    <a:lnTo>
                      <a:pt x="0" y="310242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  <a:alpha val="30000"/>
                </a:schemeClr>
              </a:solidFill>
              <a:ln w="38100" cap="rnd">
                <a:solidFill>
                  <a:schemeClr val="accent2"/>
                </a:solidFill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TextBox 37">
                <a:extLst>
                  <a:ext uri="{FF2B5EF4-FFF2-40B4-BE49-F238E27FC236}">
                    <a16:creationId xmlns:a16="http://schemas.microsoft.com/office/drawing/2014/main" id="{D1942B36-60E8-4D0C-CCDC-C12EB9FCA6B6}"/>
                  </a:ext>
                </a:extLst>
              </p:cNvPr>
              <p:cNvSpPr txBox="1"/>
              <p:nvPr/>
            </p:nvSpPr>
            <p:spPr>
              <a:xfrm>
                <a:off x="9863873" y="6156309"/>
                <a:ext cx="7395416" cy="43499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3640"/>
                  </a:lnSpc>
                </a:pPr>
                <a:r>
                  <a:rPr lang="en-US" sz="2800" b="1" dirty="0">
                    <a:latin typeface="Montserrat SemiBold" pitchFamily="2" charset="77"/>
                  </a:rPr>
                  <a:t>Many-Server-HT: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4E1C3D5F-1601-33AB-7F2F-131396D9AF1E}"/>
                      </a:ext>
                    </a:extLst>
                  </p:cNvPr>
                  <p:cNvSpPr txBox="1"/>
                  <p:nvPr/>
                </p:nvSpPr>
                <p:spPr>
                  <a:xfrm>
                    <a:off x="10102577" y="7709599"/>
                    <a:ext cx="6566663" cy="58477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200" b="1">
                              <a:latin typeface="Cambria Math" panose="02040503050406030204" pitchFamily="18" charset="0"/>
                            </a:rPr>
                            <m:t>𝐏</m:t>
                          </m:r>
                          <m:d>
                            <m:d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p>
                              </m:sSup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sSup>
                            <m:sSupPr>
                              <m:ctrlPr>
                                <a:rPr lang="en-US" sz="3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−</m:t>
                              </m:r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oMath>
                      </m:oMathPara>
                    </a14:m>
                    <a:endParaRPr lang="en-US" sz="3200" dirty="0"/>
                  </a:p>
                </p:txBody>
              </p:sp>
            </mc:Choice>
            <mc:Fallback xmlns=""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4E1C3D5F-1601-33AB-7F2F-131396D9AF1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102577" y="7709599"/>
                    <a:ext cx="6566663" cy="584775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t="-2128" b="-1276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DDE09EA-F284-76AD-CBDA-011EB7983197}"/>
                    </a:ext>
                  </a:extLst>
                </p:cNvPr>
                <p:cNvSpPr txBox="1"/>
                <p:nvPr/>
              </p:nvSpPr>
              <p:spPr>
                <a:xfrm>
                  <a:off x="10095031" y="6916184"/>
                  <a:ext cx="5246943" cy="6001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8DDE09EA-F284-76AD-CBDA-011EB79831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95031" y="6916184"/>
                  <a:ext cx="5246943" cy="600101"/>
                </a:xfrm>
                <a:prstGeom prst="rect">
                  <a:avLst/>
                </a:prstGeom>
                <a:blipFill>
                  <a:blip r:embed="rId11"/>
                  <a:stretch>
                    <a:fillRect l="-723"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4B5A44B8-7F9F-F3DB-5191-A25A2314612F}"/>
              </a:ext>
            </a:extLst>
          </p:cNvPr>
          <p:cNvSpPr txBox="1"/>
          <p:nvPr/>
        </p:nvSpPr>
        <p:spPr>
          <a:xfrm>
            <a:off x="11582400" y="4740354"/>
            <a:ext cx="5379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Montserrat SemiBold" pitchFamily="2" charset="77"/>
              </a:rPr>
              <a:t>What is the </a:t>
            </a: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Gap</a:t>
            </a:r>
            <a:r>
              <a:rPr lang="en-US" sz="2400" b="1" dirty="0">
                <a:latin typeface="Montserrat SemiBold" pitchFamily="2" charset="77"/>
              </a:rPr>
              <a:t>?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B341F72-4D5D-B3AF-AC1E-CF9408B05FA8}"/>
              </a:ext>
            </a:extLst>
          </p:cNvPr>
          <p:cNvGrpSpPr/>
          <p:nvPr/>
        </p:nvGrpSpPr>
        <p:grpSpPr>
          <a:xfrm>
            <a:off x="9745786" y="5981701"/>
            <a:ext cx="7780215" cy="3044902"/>
            <a:chOff x="9601200" y="6156309"/>
            <a:chExt cx="7780215" cy="3044901"/>
          </a:xfrm>
        </p:grpSpPr>
        <p:sp>
          <p:nvSpPr>
            <p:cNvPr id="30" name="Freeform 3">
              <a:extLst>
                <a:ext uri="{FF2B5EF4-FFF2-40B4-BE49-F238E27FC236}">
                  <a16:creationId xmlns:a16="http://schemas.microsoft.com/office/drawing/2014/main" id="{CB7B2563-62BD-EECD-D8E1-11B033F85B50}"/>
                </a:ext>
              </a:extLst>
            </p:cNvPr>
            <p:cNvSpPr/>
            <p:nvPr/>
          </p:nvSpPr>
          <p:spPr>
            <a:xfrm>
              <a:off x="9640444" y="6753568"/>
              <a:ext cx="7618846" cy="1902951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844AFBF7-2486-CAD1-C29B-256D01E0D0CB}"/>
                    </a:ext>
                  </a:extLst>
                </p:cNvPr>
                <p:cNvSpPr txBox="1"/>
                <p:nvPr/>
              </p:nvSpPr>
              <p:spPr>
                <a:xfrm>
                  <a:off x="9749583" y="7429499"/>
                  <a:ext cx="7395418" cy="102797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smtClean="0">
                            <a:latin typeface="Cambria Math" panose="02040503050406030204" pitchFamily="18" charset="0"/>
                          </a:rPr>
                          <m:t>𝐄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JSQ</m:t>
                                </m:r>
                              </m:sub>
                            </m:sSub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3200" b="1">
                            <a:latin typeface="Cambria Math" panose="02040503050406030204" pitchFamily="18" charset="0"/>
                          </a:rPr>
                          <m:t>𝐄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SSQ</m:t>
                                </m:r>
                              </m:sub>
                            </m:sSub>
                          </m:e>
                        </m:d>
                        <m:r>
                          <a:rPr lang="en-US" sz="3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  <m:d>
                          <m:dPr>
                            <m:ctrlPr>
                              <a:rPr lang="en-US" sz="3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  <m:func>
                              <m:funcPr>
                                <m:ctrlPr>
                                  <a:rPr lang="en-US" sz="3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US" sz="32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2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2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𝜖</m:t>
                                    </m:r>
                                  </m:den>
                                </m:f>
                              </m:e>
                            </m:func>
                          </m:e>
                        </m:d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844AFBF7-2486-CAD1-C29B-256D01E0D0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49583" y="7429499"/>
                  <a:ext cx="7395418" cy="1027974"/>
                </a:xfrm>
                <a:prstGeom prst="rect">
                  <a:avLst/>
                </a:prstGeom>
                <a:blipFill>
                  <a:blip r:embed="rId12"/>
                  <a:stretch>
                    <a:fillRect b="-243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TextBox 37">
              <a:extLst>
                <a:ext uri="{FF2B5EF4-FFF2-40B4-BE49-F238E27FC236}">
                  <a16:creationId xmlns:a16="http://schemas.microsoft.com/office/drawing/2014/main" id="{66B8B058-89CB-26CF-382A-B9FCDECB07B9}"/>
                </a:ext>
              </a:extLst>
            </p:cNvPr>
            <p:cNvSpPr txBox="1"/>
            <p:nvPr/>
          </p:nvSpPr>
          <p:spPr>
            <a:xfrm>
              <a:off x="9601200" y="6156309"/>
              <a:ext cx="6519128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Mean Queue length </a:t>
              </a:r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[Classic-HT]:</a:t>
              </a:r>
              <a:r>
                <a:rPr lang="en-US" sz="2800" b="1" dirty="0">
                  <a:latin typeface="Montserrat SemiBold" pitchFamily="2" charset="77"/>
                </a:rPr>
                <a:t>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41">
                  <a:extLst>
                    <a:ext uri="{FF2B5EF4-FFF2-40B4-BE49-F238E27FC236}">
                      <a16:creationId xmlns:a16="http://schemas.microsoft.com/office/drawing/2014/main" id="{F2D494FB-4620-208E-5E2A-8DA12BD8284D}"/>
                    </a:ext>
                  </a:extLst>
                </p:cNvPr>
                <p:cNvSpPr txBox="1"/>
                <p:nvPr/>
              </p:nvSpPr>
              <p:spPr>
                <a:xfrm>
                  <a:off x="9906000" y="6972299"/>
                  <a:ext cx="3832995" cy="507896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Fix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, </a:t>
                  </a:r>
                  <a14:m>
                    <m:oMath xmlns:m="http://schemas.openxmlformats.org/officeDocument/2006/math">
                      <m:r>
                        <a:rPr lang="en-US" sz="3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</m:d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36" name="TextBox 41">
                  <a:extLst>
                    <a:ext uri="{FF2B5EF4-FFF2-40B4-BE49-F238E27FC236}">
                      <a16:creationId xmlns:a16="http://schemas.microsoft.com/office/drawing/2014/main" id="{F2D494FB-4620-208E-5E2A-8DA12BD828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06000" y="6972299"/>
                  <a:ext cx="3832995" cy="507896"/>
                </a:xfrm>
                <a:prstGeom prst="rect">
                  <a:avLst/>
                </a:prstGeom>
                <a:blipFill>
                  <a:blip r:embed="rId13"/>
                  <a:stretch>
                    <a:fillRect l="-6291" t="-21951" b="-4390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5E772F6-7C0B-5133-41EE-CB10FA1320E8}"/>
                </a:ext>
              </a:extLst>
            </p:cNvPr>
            <p:cNvSpPr txBox="1"/>
            <p:nvPr/>
          </p:nvSpPr>
          <p:spPr>
            <a:xfrm>
              <a:off x="10468789" y="8801100"/>
              <a:ext cx="691262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itchFamily="2" charset="77"/>
                </a:rPr>
                <a:t>[Hurtado-Lange, Varma, </a:t>
              </a:r>
              <a:r>
                <a:rPr lang="en-US" sz="20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itchFamily="2" charset="77"/>
                </a:rPr>
                <a:t>Maguluri</a:t>
              </a:r>
              <a:r>
                <a:rPr 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itchFamily="2" charset="77"/>
                </a:rPr>
                <a:t> 2022]</a:t>
              </a:r>
            </a:p>
          </p:txBody>
        </p:sp>
      </p:grpSp>
      <p:sp>
        <p:nvSpPr>
          <p:cNvPr id="54" name="TextBox 38">
            <a:extLst>
              <a:ext uri="{FF2B5EF4-FFF2-40B4-BE49-F238E27FC236}">
                <a16:creationId xmlns:a16="http://schemas.microsoft.com/office/drawing/2014/main" id="{F05A29F2-CD47-4B34-CA1E-E57CEE6EAF83}"/>
              </a:ext>
            </a:extLst>
          </p:cNvPr>
          <p:cNvSpPr txBox="1"/>
          <p:nvPr/>
        </p:nvSpPr>
        <p:spPr>
          <a:xfrm>
            <a:off x="1006873" y="759050"/>
            <a:ext cx="17281129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4377">
              <a:lnSpc>
                <a:spcPts val="7000"/>
              </a:lnSpc>
              <a:spcBef>
                <a:spcPct val="0"/>
              </a:spcBef>
              <a:defRPr/>
            </a:pPr>
            <a:r>
              <a:rPr lang="en-US" sz="5000" spc="500" dirty="0">
                <a:latin typeface="Glacial Indifference Bold"/>
              </a:rPr>
              <a:t>JOIN-THE-SHORTEST QUEUE: </a:t>
            </a:r>
            <a:r>
              <a:rPr lang="en-US" sz="5000" spc="500" dirty="0">
                <a:solidFill>
                  <a:srgbClr val="C00000"/>
                </a:solidFill>
                <a:latin typeface="Glacial Indifference Bold"/>
              </a:rPr>
              <a:t>MANY-SERVER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03FC9E-057D-C987-8B63-D22F7269D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111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ultiple Intelligences Theory Lesson by Slidesgo">
  <a:themeElements>
    <a:clrScheme name="Simple Light">
      <a:dk1>
        <a:srgbClr val="F8F3EC"/>
      </a:dk1>
      <a:lt1>
        <a:srgbClr val="374990"/>
      </a:lt1>
      <a:dk2>
        <a:srgbClr val="96C6F6"/>
      </a:dk2>
      <a:lt2>
        <a:srgbClr val="FFFFFF"/>
      </a:lt2>
      <a:accent1>
        <a:srgbClr val="FBC775"/>
      </a:accent1>
      <a:accent2>
        <a:srgbClr val="ED7B61"/>
      </a:accent2>
      <a:accent3>
        <a:srgbClr val="F994B4"/>
      </a:accent3>
      <a:accent4>
        <a:srgbClr val="BBA2ED"/>
      </a:accent4>
      <a:accent5>
        <a:srgbClr val="94E0D1"/>
      </a:accent5>
      <a:accent6>
        <a:srgbClr val="2C2C2C"/>
      </a:accent6>
      <a:hlink>
        <a:srgbClr val="37499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4811804F-6925-B64D-8987-CA7766804AC1}">
  <we:reference id="4b785c87-866c-4bad-85d8-5d1ae467ac9a" version="3.12.0.0" store="EXCatalog" storeType="EXCatalog"/>
  <we:alternateReferences>
    <we:reference id="WA104381909" version="3.12.0.0" store="en-US" storeType="OMEX"/>
  </we:alternateReferences>
  <we:properties>
    <we:property name="EQUATION_HISTORY" value="&quot;[{\&quot;mathml\&quot;:\&quot;&lt;math style=\\\&quot;font-family:stix;font-size:16px;\\\&quot; xmlns=\\\&quot;http://www.w3.org/1998/Math/MathML\\\&quot;&gt;&lt;mstyle mathsize=\\\&quot;16px\\\&quot;&gt;&lt;mo&gt;\\\\&lt;/mo&gt;&lt;mi&gt;l&lt;/mi&gt;&lt;mi&gt;a&lt;/mi&gt;&lt;mi&gt;m&lt;/mi&gt;&lt;mi&gt;b&lt;/mi&gt;&lt;mi&gt;d&lt;/mi&gt;&lt;mi&gt;a&lt;/mi&gt;&lt;mo&gt;&amp;#xA0;&lt;/mo&gt;&lt;/mstyle&gt;&lt;/math&gt;\&quot;,\&quot;base64Image\&quot;:\&quot;iVBORw0KGgoAAAANSUhEUgAAAWoAAABGCAYAAADlwd4aAAAACXBIWXMAAA7EAAAOxAGVKw4bAAAABGJhU0UAAABFxpIngQAAEv1JREFUeNrtXQ9k1t0XPx6ZTCKZmczIZOaVkSQzE5MkM5FMXsnI5JUk8pokiSSvScZrkpkZk8kkLzOTSSKTSTKSJMmYzMzM6Pdc3ee323ff7zn3fu+5z/N9nuccrpfeZ/f7/Z57zrnnfu75A1D5lAMhIV55qhM2OJPwzJOe58fPmLFchkauJj+O58fl/BjLjy/5sSTGWiilQf4jP3ry41Z+jOfHh/zYzI/vwh6Ub235cSY/7ufHZH6saptyXNiTni4kGOosM1YJQ4tWoutaiRa1EkW/4Y0ssRCysbdpOerPj2FtWL4kyFJhTFQ532rz45jmW5/Bt0WCb3tF5NLTHoS5wxl5x8uGMHwmhCE67skSC8XQpIMMRUd/lfLsoqPumWNBRM6fpjMOf/z0GKdkeYVi6HZ+vNcyvuYoU61VyjOlS/OaZ+uOPHsoIsezUyYxuCsD79ehh3qX7vwYgF94ISUcG/mxQ5ZXyIJy+jj/kZCpJWHV/6nGMN6ULvYIu/yprgzgjzh6QgjHjCytkCP1EzI1LizaRgcJninbskvYxEMzUH7RH92EgNyQZRVypHOETF0UFm2jnQTPXguLiuNJdJWpUnXIsgo50i1CplqERduoFuRCX+APhMYR4VgDiZ8WcicMTvsq7ImlYyAX+kWlWUi+QMmi0fuGCMekLKdQCvqByNSIsCeWLgGOT8uFfhHhj2MZe9cWYhe/IsspxCxTZ4VFsTSB8GxO2MNP9QjD/83Yu/5FKNVBWU4hRkdFeYZ7hEWxtILw7bawp7jwR9bqGzxFhGNZllEoBWH4tJQiiKfDhMMk9T0C0aUygD8UXo5lRkmsq1AamcIyFO8Ii2JpAPCEM7nQD0QNZQB/dBK7eJ8so5AjdRAydUxY5HQCV2Na2BOWXmQc/qBiXffLEgoxypSEesaTyjbEijRJwllgupxxz2IOeb9PsnxCzDIloZ7xdJpwmI4Ii0oHf5S6ClYtsYtLrKsQt0xdEhbF0iOEZ6vCnuLQy4zCHz0gsa5CxfUMJW08nr6CXOiXnK5kFP54SCiVdJEQcqVhRJ4+C3tiiUoOuiAsKg7tyyj8gdWhfifLJpSCFhGZeizsiaWrhKHeJyyqXvijgRCOB7JkQo60n5Cp08KiWPoP4dkHYU92ds3OErwPVdZUukgIuVIf4Gnju4VF20gVWdoQhyk71JixxRgnlGqnLJmQI2EFhV4Je2KJutDvFhYVn94kLMa3ErzLd0Q4XpaYT235cV0rvjr6rWmvQ/1XdWAegvi4UtUo9Tz8wv1H82MKfl1gqb87wfh+DVrBbuh3/KRPKC6kEhxUhxNVE+OH8X3qbuB+fjR5vqNKKjmrN2TFg3X9jEU9f0OAdeMoKKQusNXl2Vh+vIVfoWkbeqj5VYbeP5C9RhZ1mt8Kh5/Ra7puvPeslpdoMSrsQr9UfUqzrn/B6Rpko4MK1ZetFLUYlIKqWgdUQ1RzTEQEHysu1ZTS2CmB7IVfKf/T2nD4zK9OKjeRecwMvp6U73wV8PrihWJb7Yzrd4R4HgXvtWjl3nBY/w9Q2hDSnN5UZgGPHY/eSZnVKLHL15kq17+SUVNG4I/LkJ0qXUpA7sL2Ij6b2ttUirgPttKOG/WGt2R4/wWvI6kQ0FuL91D46Ult5Ma052CrfIuW39qhvW9bRVjXXootHQW7jvKmseYKwRyAdGnjauO658DruPEUitvwdaeWwbjNUJ2ar2ivNGdsQoPwe8av6jreTHzX9SrSP4E/YugpZKNKV782FnHtyqiQJCUwX/TvlYd6CPz6zK17GAqbTfbvlHPbtm67mXJ+rhrHWEGhJwl/s19DPT8ZxqsiGWt1tI9LTnltcUIx8eg+oLu0H6oi/RP4I+a4hh0vi1GlqwHiO7V/ceRBp+EZXvY8IQxqbO2hhjmeAF6q06WP3SMPA0QlidQAXvuZGhzezg7CI+5P8P6XmIy06VmHPA2/SDgt9DvMc9/YvEpVBz6L+pc52l9i+INqnhn6uHUc4i8yVSGfuhTzvYWtXpTcJwSFv80T/MIufNS/P4vB9Tr0O9UnKEx0fuwIHv17dRQ9o59dq3FfCgv3JSpy4UDk98rzjF48Ko/8z4gnV6e/ZdrBWPcGkFn1XnF3Cl/BvftRIX9hhXCYxkX/Sk/zJYQ/qLKmR0uAjU9D+nBAylt9xnDUTTv/04hn3O64cWOGVBliM1FiRRuUuM0m7UZgSw/AvgJjW8RIq7uAI5bGkvO+wPakMIycdNJGzixafMc50b/S0/USwh9zgb0r6sgXHS/AL2b7OoRtzHsp5fymJzsDeI9AbP6ktlVjxm/UTX1zyvmXGNYWu8B8FPEmzQu4QUdvyxbn56ifsxfRle/gV6f9mcU3NIj+lZ6w297BgM+lSlA+CfTcpFjRD+Df5JS6RPNtzDtCzN9KnFrGCWO0l5j/MfHNrwGP3KgJjOtSpQh6jPd4DThuTVFOe7Icl7vUN71HnBnfSz7KUL8T/cs+/PE14DOpEpT9AZ6ZtJP/AJ7uMUOBvcUX4HbR12v8/1EGfPd85Pen4Hc8mop0OErMf4sBv8UyXHfFrJNPe7fbFobaJ/64AfAQSo647f+I9x8U/csODZQA/hhK4R360BUIX0sE83h9L2SoCJlHMfjrmuPphPJITEhDhUQVwqkWLL2hPmJ+X1nDShHM6d90A19LqVMWhnol5dzqMm2xCAZ0GfyiiKpF/zJBB0oAf2BYIncVv5OOx/m0hIU4/ek5d5vlsR600fxs4H62qb+TYHcRpzaNV8apq57BkHL0L1wmvPU62IoImGBYbwoqSntBqjz/N8icC8CXzr0O4dPGK0H/MkMLRYQ/KCxxjPFZzZBc9+EbAy5mEnZM9a3jew7sC1cVBHYR3LL9Vi099rspMdKVgB7PIaAjiJ4YfOFISMkFMtRTxHxcp81a4t2nRf+yRzegeGFyVJgZVziQUqS3RdplsUQLjjAtLAZ51vhdv3HkPuAwf6ulx96ecp0OE/Nf9OTPNaBrlRQ2Nc4sO8pQrzHqIXcH8JPEs66J/mWPsBY8/zA/axyK00XiLhSv1GUn8qx/GeZ/D3RiUDNs4dKuuN95wour0R7YR4jHxCmiwtkaPfmDXYo9g61Ua84iXzYe9WcmGSpERnBWsKPuDNpE/8oL/vjC/BwsXfcj0zMoTJe75T2WturbTWQ30HUYcgaumeZeAds8p/RvhgyD4RrvimU9+no8VMH7dUO2ahjXfJeFoZ60nGsPbNWrSBonmWUWO6Utif5ll24WgbHUAg4zPectFDdDCbuI88XhsFDG7xGPNe1FE9Z5WnnbXR7QAWVIhwIf4Quji3nNj1s80/bbhol5ZgPILHahPyb6V93wB9U8k2P3ozL4uCuB5SD59pyj0BBW0H1Er9sGuJciLVAjAXs0GJDH3wEMqW941j8WBvN5AH2xSSU/YzFPu8U83DJbD+HqlFSa/mWS3geGP7BMqE2G3U/hqN+K7JlgnhVHeOMC4EkPBcjjWgCDMwVb9YtfBzCkmwxwxFsLQ9caYN0fA0/6NfX+IapIUvj0XtG/6oU/qKSNeYb3v1bk4y91bPXtM7ebMHKFFHGfy5kx4iRVwHkPBDCkvopbb2EsQyU7UAWNbLy5cxbvH6Lh9FQgPaw0/csstQaEP7qIRfSdX2GhWP/FEGE66pk/AnqLZwGPKFjRz/HxGL8hsEfBGKUNC6uDsKVsz1oYupYA637A4rkDFvNQXXBCHN1rCYfpnuhfedAH8A81iqM7EDZdlTrOXQvAq14I25jXptD//cAG5xOkDwujDOlhT/5QoZ7/BdKRAQu+Ub35eizmuFQC2KNL9K886FYg+OMVhE1XfUnABPUBePUigGdiElWhbVnDI6GU1vZCLIlGIWznEKpxbmcgHVlg2CBeAJ3VuDvAu2N64pPKX4n6l2k6GACe2AV4WVNfrJLyDEN0UaZCDX1PCC1Mx2uMJoj5FwIaUl/s+A+gE0RC0FHwx5WbLeZ4WgKZnRT9q274gypretPzfanKbyGOkKOEB+F7QqA6tC+Df82KFeIZPpcx1EbjWyrgCjH/1UC6MUY89zWDvIbqrDIaSE8qUf/Kgu4w44pUQL/vEfUNhE1RdvUgOPAxqqi7b9fuI4E90r8gbOeQqRIctRuJk6FtVxeq/yVHqGqUmizevUX0r7wIO1akubxaDISLAdAp1h8D8IeCDO57zk9l820yCD91IebrBWHZYr7RDKXqYD8I/n35bEIK5wO8+6NAelKJ+ldWlGRcPznOs49g6pTne1KwyigzX9osFM03frObwSBQNENsnj7963KwVSAqRCICFerZF0AfGonNQX2vTaeSMxby84j53VssvOlh0b/qhj8uQNimk7eLrLQ2x9Zaz2f8C2FT7XcQiutbc6WDeP8TAWVTfdfeAPowyiTHg1B8fNqmiW2P6F95ElaM/a7DPFSsq2/u/2Rgo2BS4YJPBfYnBdovMDwHi5ZYBv9uKFQMr29bLCzEc4Ph/TFMdC6ALlD1OGYZ5ZU7g++0xfN8kkMqUf/Kjj4ywB/LEDaWlqqVwHUpY3arwArP+Na/pbqVPGT4FqzQ02eG+ecCwjYUJnqTWQfUpvIO8AqGLheXHywMJ9eJYA/QseaFlm2if2VM9zzhDwpPsomlpbDSVeIZOQY+1BgCOULgjGc8n0V1+eBoOIxd7vqm8tcSsIov1EVlO3LXk7hBeKLtjvOtWhjOHNO7F9qPrQXc3CpN/8qSDnvCH1RZU5sWTA/1jl+X8P/XiWdwUKFSWqHfHoYhUx1qqNhnLIOTo4clFdrk23qNglVaLQxjp8VaJBnOHKP8HyI2nTRY8oaFoeaggtf5BuhMSp/Nv9L0r2zpkwf88ZxYxGbi708BHc4VWugLm40SyIP63xYgXQf1Pm1skyrRUZ2tOco2XoGwHeAxWOUb8bfnDUgsCTPFmhy8YZT73cTJI21Bqc0iyGyn3hA2LE61NuGxavOcSFiTStK/sqb7KeEPKhaYwkLrNeOp6nDUsc4H7zsb4/1j3ZsnkLlOA929uxf8kykowvoLcoSFYXguFqrVbsjL2YTfUNmOI4xy/xR5zi2PedcsjJtPMlArbN0LqUYPVOMGKjy2ELU1VwX6V5XwR5enUk2DXYlNqtdc2pz/bsNwDEX+3bVC2AljLiy0DouQWWJYS2rz9O22QiVzJEFdTbBVIhMLDaSyHS8zyTwWteJbX8Wm0UHa8Ms/DD7OWcKPWFW748YJp7EK9K/sKamKG5Z1RJU1xfC9AbAPtaLCgx6k+F4z9nsmcjTEvutkwjF0zWLTUc9YDeztYvgxRwVDKpkjDntWUQHvDehip8da9zDwqB+Z/wLD/GMWhjpNQaYO2Goc/d3wyqnw2KRT2lFDHrurQP8qgrB2Sklt5WchXfz0SYtdPM6oJ41VsA+f2gG/JyTMw/ZSk5hg7opRnhXLE8SxQJ6JSVjNFY606yHiG2picOBXhnHZR2xkaxAWGjqPnGaOMenSRQtD7ZpfcBW2sO9N+P1y8CXxnLjNuc2AT+5Wif5VBGEFfO4k/E2asB1zF7cNlLdJKX0B9G1vewRfVfGudY5HvVwEE1szvALKW8U2w3XgiWb4mvIIbEvU5hyFSeYNZabCPTss1tmnEFNSG6lXwFtUqB7sLhTVWlEp6Qdhe5RQ9KS64qiH7YaRHq8i/asYSmJQUoudTUcBOWEIlWuJynkLYfmkMc6mCDb6J2xP0HgL6cIBR/Tx+3HEK7AJCcISISYY1q+V4M9BhmdQHm+L9qovGljqhsZCOTzRNKFX6m/i0sOV/N4E3nC/Atk0xv2p9eEm/F7VTkVK9SVsinEx6lQ44F39jcpzvW7I9wzY13upBP2rWvjDJsg+pxfrAfhVvuqyFHybMQN4NpXLXO8RgYOI8oWu/YA1Hl1ikpFNR/6sJ+CKcdRrMd/hFHITF346B2E6lxdon4Wn6zouMq1JoUNNbRXpX0VRuyP88SrFIvmUJxxmEBKbJJ51y7kWHIQEaxLAVZsYgyW4OnV/d+C12hxc6pDXAJ6a7nLh2gFbUUXRGtzFymw7w2TYlogTyQ/H+UYgXd2Pcta/iqOvDvDHdUfPqt/z3RQG9TylgLwD+4y815aYnItxxWKbZxnWjUrrvsAkH7ZH+rS4rzIg94jj/BNtuGoiuPApbQjikljm9aklV2R96nUwPEkx0A1Ma7LqqYPlrH8VRw8c4I8aS696GtJ3loijG2CXplsQkAuOCkp5v7cd56NKjnJc8lHeG9dlWTNxpF/W9w++BlF5Sn9bYqNYlqSKMCh18kMr0JewcZt3p8OaLANdM7qpSvWvYuGP9YRxK8EDUgr1RmPW61qRZzRccjDQe9Zrj35aP29dP1+dCCa1MPko6BXtmRXmfadhm/0g1Kp5XOD7N+3lXoD0pTQxUplvp7W3PK6dgx+GXK5peOCZPtafD4w/p6U2bWSeRd5febrqcm1Me7xpDOoB/e0rhg4+1zrSJPpXGvofavGMRHDNl/gAAAC1dEVYdE1hdGhNTAA8bWF0aCB4bWxucz0iaHR0cDovL3d3dy53My5vcmcvMTk5OC9NYXRoL01hdGhNTCI+PG1zdHlsZSBtYXRoc2l6ZT0iMTZweCI+PG1vPlw8L21vPjxtaT5sPC9taT48bWk+YTwvbWk+PG1pPm08L21pPjxtaT5iPC9taT48bWk+ZDwvbWk+PG1pPmE8L21pPjxtbz4mI3hBMDs8L21vPjwvbXN0eWxlPjwvbWF0aD6emiLDAAAAAElFTkSuQmCC\&quot;,\&quot;slideId\&quot;:256,\&quot;accessibleText\&quot;:\&quot;backslash l a m b d a space\&quot;,\&quot;imageHeight\&quot;:7.5675675675675675}]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18695</TotalTime>
  <Words>1443</Words>
  <Application>Microsoft Macintosh PowerPoint</Application>
  <PresentationFormat>Custom</PresentationFormat>
  <Paragraphs>511</Paragraphs>
  <Slides>31</Slides>
  <Notes>21</Notes>
  <HiddenSlides>11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51" baseType="lpstr">
      <vt:lpstr>Public Sans Bold</vt:lpstr>
      <vt:lpstr>Calibri</vt:lpstr>
      <vt:lpstr>Public Sans</vt:lpstr>
      <vt:lpstr>Montserrat SemiBold</vt:lpstr>
      <vt:lpstr>Montserrat</vt:lpstr>
      <vt:lpstr>Montserrat Black</vt:lpstr>
      <vt:lpstr>Arial</vt:lpstr>
      <vt:lpstr>Glacial Indifference Bold</vt:lpstr>
      <vt:lpstr>Nunito Light</vt:lpstr>
      <vt:lpstr>Glacial Indifference</vt:lpstr>
      <vt:lpstr>Instrument Sans</vt:lpstr>
      <vt:lpstr>Karla</vt:lpstr>
      <vt:lpstr>Playfair Display</vt:lpstr>
      <vt:lpstr>Gantari</vt:lpstr>
      <vt:lpstr>Montserrat Medium</vt:lpstr>
      <vt:lpstr>Calibri Light</vt:lpstr>
      <vt:lpstr>Cambria Math</vt:lpstr>
      <vt:lpstr>Office Theme</vt:lpstr>
      <vt:lpstr>Custom Design</vt:lpstr>
      <vt:lpstr>Multiple Intelligences Theory Lesson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Confluence_presentation</dc:title>
  <dc:subject/>
  <dc:creator/>
  <cp:keywords/>
  <dc:description/>
  <cp:lastModifiedBy>Jhunjhunwala, Prakirt Raj</cp:lastModifiedBy>
  <cp:revision>219</cp:revision>
  <dcterms:created xsi:type="dcterms:W3CDTF">2006-08-16T00:00:00Z</dcterms:created>
  <dcterms:modified xsi:type="dcterms:W3CDTF">2024-06-10T01:15:51Z</dcterms:modified>
  <cp:category/>
  <dc:identifier>DAFliMaHuxY</dc:identifier>
</cp:coreProperties>
</file>