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notesMasterIdLst>
    <p:notesMasterId r:id="rId39"/>
  </p:notesMasterIdLst>
  <p:sldIdLst>
    <p:sldId id="256" r:id="rId3"/>
    <p:sldId id="355" r:id="rId4"/>
    <p:sldId id="280" r:id="rId5"/>
    <p:sldId id="385" r:id="rId6"/>
    <p:sldId id="378" r:id="rId7"/>
    <p:sldId id="383" r:id="rId8"/>
    <p:sldId id="379" r:id="rId9"/>
    <p:sldId id="607" r:id="rId10"/>
    <p:sldId id="609" r:id="rId11"/>
    <p:sldId id="608" r:id="rId12"/>
    <p:sldId id="370" r:id="rId13"/>
    <p:sldId id="366" r:id="rId14"/>
    <p:sldId id="365" r:id="rId15"/>
    <p:sldId id="368" r:id="rId16"/>
    <p:sldId id="386" r:id="rId17"/>
    <p:sldId id="369" r:id="rId18"/>
    <p:sldId id="372" r:id="rId19"/>
    <p:sldId id="373" r:id="rId20"/>
    <p:sldId id="374" r:id="rId21"/>
    <p:sldId id="375" r:id="rId22"/>
    <p:sldId id="376" r:id="rId23"/>
    <p:sldId id="377" r:id="rId24"/>
    <p:sldId id="382" r:id="rId25"/>
    <p:sldId id="258" r:id="rId26"/>
    <p:sldId id="313" r:id="rId27"/>
    <p:sldId id="336" r:id="rId28"/>
    <p:sldId id="335" r:id="rId29"/>
    <p:sldId id="337" r:id="rId30"/>
    <p:sldId id="314" r:id="rId31"/>
    <p:sldId id="315" r:id="rId32"/>
    <p:sldId id="380" r:id="rId33"/>
    <p:sldId id="381" r:id="rId34"/>
    <p:sldId id="323" r:id="rId35"/>
    <p:sldId id="606" r:id="rId36"/>
    <p:sldId id="328" r:id="rId37"/>
    <p:sldId id="339" r:id="rId38"/>
  </p:sldIdLst>
  <p:sldSz cx="18288000" cy="10287000"/>
  <p:notesSz cx="6858000" cy="9144000"/>
  <p:embeddedFontLst>
    <p:embeddedFont>
      <p:font typeface="Cambria Math" panose="02040503050406030204" pitchFamily="18" charset="0"/>
      <p:regular r:id="rId40"/>
    </p:embeddedFont>
    <p:embeddedFont>
      <p:font typeface="Glacial Indifference" pitchFamily="2" charset="0"/>
      <p:regular r:id="rId41"/>
    </p:embeddedFont>
    <p:embeddedFont>
      <p:font typeface="Karla" pitchFamily="2" charset="77"/>
      <p:regular r:id="rId42"/>
      <p:bold r:id="rId43"/>
    </p:embeddedFont>
    <p:embeddedFont>
      <p:font typeface="Montserrat" pitchFamily="2" charset="77"/>
      <p:regular r:id="rId44"/>
      <p:bold r:id="rId45"/>
      <p:italic r:id="rId46"/>
      <p:boldItalic r:id="rId47"/>
    </p:embeddedFont>
    <p:embeddedFont>
      <p:font typeface="Montserrat ExtraBold" pitchFamily="2" charset="77"/>
      <p:bold r:id="rId48"/>
      <p:italic r:id="rId49"/>
      <p:boldItalic r:id="rId50"/>
    </p:embeddedFont>
    <p:embeddedFont>
      <p:font typeface="Montserrat Medium" pitchFamily="2" charset="77"/>
      <p:regular r:id="rId51"/>
      <p:italic r:id="rId52"/>
    </p:embeddedFont>
    <p:embeddedFont>
      <p:font typeface="Montserrat SemiBold" pitchFamily="2" charset="77"/>
      <p:regular r:id="rId53"/>
      <p:bold r:id="rId54"/>
      <p:italic r:id="rId55"/>
      <p:boldItalic r:id="rId56"/>
    </p:embeddedFont>
    <p:embeddedFont>
      <p:font typeface="Nunito Light" panose="020F0302020204030204" pitchFamily="34" charset="0"/>
      <p:regular r:id="rId57"/>
      <p:italic r:id="rId58"/>
    </p:embeddedFont>
    <p:embeddedFont>
      <p:font typeface="Playfair Display" pitchFamily="2" charset="77"/>
      <p:regular r:id="rId59"/>
      <p:bold r:id="rId60"/>
      <p:italic r:id="rId61"/>
      <p:boldItalic r:id="rId62"/>
    </p:embeddedFont>
    <p:embeddedFont>
      <p:font typeface="Public Sans" pitchFamily="2" charset="77"/>
      <p:regular r:id="rId63"/>
    </p:embeddedFont>
    <p:embeddedFont>
      <p:font typeface="Public Sans Bold" pitchFamily="2" charset="77"/>
      <p:regular r:id="rId6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1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23" autoAdjust="0"/>
    <p:restoredTop sz="93732" autoAdjust="0"/>
  </p:normalViewPr>
  <p:slideViewPr>
    <p:cSldViewPr>
      <p:cViewPr varScale="1">
        <p:scale>
          <a:sx n="76" d="100"/>
          <a:sy n="76" d="100"/>
        </p:scale>
        <p:origin x="712" y="20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font" Target="fonts/font3.fntdata"/><Relationship Id="rId47" Type="http://schemas.openxmlformats.org/officeDocument/2006/relationships/font" Target="fonts/font8.fntdata"/><Relationship Id="rId50" Type="http://schemas.openxmlformats.org/officeDocument/2006/relationships/font" Target="fonts/font11.fntdata"/><Relationship Id="rId55" Type="http://schemas.openxmlformats.org/officeDocument/2006/relationships/font" Target="fonts/font16.fntdata"/><Relationship Id="rId63" Type="http://schemas.openxmlformats.org/officeDocument/2006/relationships/font" Target="fonts/font24.fntdata"/><Relationship Id="rId68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font" Target="fonts/font1.fntdata"/><Relationship Id="rId45" Type="http://schemas.openxmlformats.org/officeDocument/2006/relationships/font" Target="fonts/font6.fntdata"/><Relationship Id="rId53" Type="http://schemas.openxmlformats.org/officeDocument/2006/relationships/font" Target="fonts/font14.fntdata"/><Relationship Id="rId58" Type="http://schemas.openxmlformats.org/officeDocument/2006/relationships/font" Target="fonts/font19.fntdata"/><Relationship Id="rId66" Type="http://schemas.openxmlformats.org/officeDocument/2006/relationships/viewProps" Target="viewProps.xml"/><Relationship Id="rId5" Type="http://schemas.openxmlformats.org/officeDocument/2006/relationships/slide" Target="slides/slide3.xml"/><Relationship Id="rId61" Type="http://schemas.openxmlformats.org/officeDocument/2006/relationships/font" Target="fonts/font22.fntdata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font" Target="fonts/font4.fntdata"/><Relationship Id="rId48" Type="http://schemas.openxmlformats.org/officeDocument/2006/relationships/font" Target="fonts/font9.fntdata"/><Relationship Id="rId56" Type="http://schemas.openxmlformats.org/officeDocument/2006/relationships/font" Target="fonts/font17.fntdata"/><Relationship Id="rId64" Type="http://schemas.openxmlformats.org/officeDocument/2006/relationships/font" Target="fonts/font25.fntdata"/><Relationship Id="rId8" Type="http://schemas.openxmlformats.org/officeDocument/2006/relationships/slide" Target="slides/slide6.xml"/><Relationship Id="rId51" Type="http://schemas.openxmlformats.org/officeDocument/2006/relationships/font" Target="fonts/font12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font" Target="fonts/font7.fntdata"/><Relationship Id="rId59" Type="http://schemas.openxmlformats.org/officeDocument/2006/relationships/font" Target="fonts/font20.fntdata"/><Relationship Id="rId67" Type="http://schemas.openxmlformats.org/officeDocument/2006/relationships/theme" Target="theme/theme1.xml"/><Relationship Id="rId20" Type="http://schemas.openxmlformats.org/officeDocument/2006/relationships/slide" Target="slides/slide18.xml"/><Relationship Id="rId41" Type="http://schemas.openxmlformats.org/officeDocument/2006/relationships/font" Target="fonts/font2.fntdata"/><Relationship Id="rId54" Type="http://schemas.openxmlformats.org/officeDocument/2006/relationships/font" Target="fonts/font15.fntdata"/><Relationship Id="rId62" Type="http://schemas.openxmlformats.org/officeDocument/2006/relationships/font" Target="fonts/font2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font" Target="fonts/font10.fntdata"/><Relationship Id="rId57" Type="http://schemas.openxmlformats.org/officeDocument/2006/relationships/font" Target="fonts/font18.fntdata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font" Target="fonts/font5.fntdata"/><Relationship Id="rId52" Type="http://schemas.openxmlformats.org/officeDocument/2006/relationships/font" Target="fonts/font13.fntdata"/><Relationship Id="rId60" Type="http://schemas.openxmlformats.org/officeDocument/2006/relationships/font" Target="fonts/font21.fntdata"/><Relationship Id="rId65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575AD8-AA84-BD4F-A46F-3792BB8F0F87}" type="datetimeFigureOut">
              <a:rPr lang="en-US" smtClean="0"/>
              <a:t>6/10/24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25661A-47BB-8445-9988-06A5485F9C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5326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25661A-47BB-8445-9988-06A5485F9CF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5458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25661A-47BB-8445-9988-06A5485F9CF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46875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25661A-47BB-8445-9988-06A5485F9CFC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56417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25661A-47BB-8445-9988-06A5485F9CFC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28342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25661A-47BB-8445-9988-06A5485F9CFC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3601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25661A-47BB-8445-9988-06A5485F9CFC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14110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6814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oogle Shape;9;p2"/>
          <p:cNvPicPr preferRelativeResize="0"/>
          <p:nvPr/>
        </p:nvPicPr>
        <p:blipFill rotWithShape="1">
          <a:blip r:embed="rId2">
            <a:alphaModFix amt="32000"/>
          </a:blip>
          <a:srcRect t="21875" b="21875"/>
          <a:stretch/>
        </p:blipFill>
        <p:spPr>
          <a:xfrm>
            <a:off x="0" y="0"/>
            <a:ext cx="18288004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1426450" y="1064250"/>
            <a:ext cx="9284400" cy="5451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500"/>
              <a:buNone/>
              <a:defRPr sz="110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10400">
                <a:solidFill>
                  <a:srgbClr val="191919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10400">
                <a:solidFill>
                  <a:srgbClr val="191919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10400">
                <a:solidFill>
                  <a:srgbClr val="191919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10400">
                <a:solidFill>
                  <a:srgbClr val="191919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10400">
                <a:solidFill>
                  <a:srgbClr val="191919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10400">
                <a:solidFill>
                  <a:srgbClr val="191919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10400">
                <a:solidFill>
                  <a:srgbClr val="191919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104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1426450" y="6901350"/>
            <a:ext cx="4777200" cy="128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  <a:defRPr sz="32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36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36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36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36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36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36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36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36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855864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 preserve="1">
  <p:cSld name="Title and body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 txBox="1">
            <a:spLocks noGrp="1"/>
          </p:cNvSpPr>
          <p:nvPr>
            <p:ph type="title"/>
          </p:nvPr>
        </p:nvSpPr>
        <p:spPr>
          <a:xfrm>
            <a:off x="1440000" y="890050"/>
            <a:ext cx="15408000" cy="114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4"/>
          <p:cNvSpPr txBox="1">
            <a:spLocks noGrp="1"/>
          </p:cNvSpPr>
          <p:nvPr>
            <p:ph type="body" idx="1"/>
          </p:nvPr>
        </p:nvSpPr>
        <p:spPr>
          <a:xfrm>
            <a:off x="1440000" y="2279102"/>
            <a:ext cx="15408000" cy="77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914400" lvl="0" indent="-635000" rtl="0"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1pPr>
            <a:lvl2pPr marL="1828800" lvl="1" indent="-635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2pPr>
            <a:lvl3pPr marL="2743200" lvl="2" indent="-635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3pPr>
            <a:lvl4pPr marL="3657600" lvl="3" indent="-635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4pPr>
            <a:lvl5pPr marL="4572000" lvl="4" indent="-635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5pPr>
            <a:lvl6pPr marL="5486400" lvl="5" indent="-635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6pPr>
            <a:lvl7pPr marL="6400800" lvl="6" indent="-635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7pPr>
            <a:lvl8pPr marL="7315200" lvl="7" indent="-635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8pPr>
            <a:lvl9pPr marL="8229600" lvl="8" indent="-635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9pPr>
          </a:lstStyle>
          <a:p>
            <a:endParaRPr/>
          </a:p>
        </p:txBody>
      </p:sp>
      <p:pic>
        <p:nvPicPr>
          <p:cNvPr id="2" name="Google Shape;18;p4">
            <a:extLst>
              <a:ext uri="{FF2B5EF4-FFF2-40B4-BE49-F238E27FC236}">
                <a16:creationId xmlns:a16="http://schemas.microsoft.com/office/drawing/2014/main" id="{537E3810-FE04-C08E-1067-6966FEB42126}"/>
              </a:ext>
            </a:extLst>
          </p:cNvPr>
          <p:cNvPicPr preferRelativeResize="0"/>
          <p:nvPr userDrawn="1"/>
        </p:nvPicPr>
        <p:blipFill rotWithShape="1">
          <a:blip r:embed="rId2">
            <a:alphaModFix amt="32000"/>
          </a:blip>
          <a:srcRect t="21875" b="21875"/>
          <a:stretch/>
        </p:blipFill>
        <p:spPr>
          <a:xfrm>
            <a:off x="0" y="0"/>
            <a:ext cx="18288004" cy="10287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951202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 1">
  <p:cSld name="Numbers and text 1"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0" name="Google Shape;290;p24"/>
          <p:cNvPicPr preferRelativeResize="0"/>
          <p:nvPr/>
        </p:nvPicPr>
        <p:blipFill rotWithShape="1">
          <a:blip r:embed="rId2">
            <a:alphaModFix amt="32000"/>
          </a:blip>
          <a:srcRect t="21875" b="21875"/>
          <a:stretch/>
        </p:blipFill>
        <p:spPr>
          <a:xfrm>
            <a:off x="0" y="0"/>
            <a:ext cx="18288004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291" name="Google Shape;291;p24"/>
          <p:cNvSpPr txBox="1">
            <a:spLocks noGrp="1"/>
          </p:cNvSpPr>
          <p:nvPr>
            <p:ph type="title" hasCustomPrompt="1"/>
          </p:nvPr>
        </p:nvSpPr>
        <p:spPr>
          <a:xfrm>
            <a:off x="2651300" y="3924300"/>
            <a:ext cx="2797800" cy="813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9pPr>
          </a:lstStyle>
          <a:p>
            <a:r>
              <a:t>xx%</a:t>
            </a:r>
          </a:p>
        </p:txBody>
      </p:sp>
      <p:sp>
        <p:nvSpPr>
          <p:cNvPr id="292" name="Google Shape;292;p24"/>
          <p:cNvSpPr txBox="1">
            <a:spLocks noGrp="1"/>
          </p:cNvSpPr>
          <p:nvPr>
            <p:ph type="subTitle" idx="1"/>
          </p:nvPr>
        </p:nvSpPr>
        <p:spPr>
          <a:xfrm>
            <a:off x="1877000" y="7258350"/>
            <a:ext cx="4346400" cy="176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42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42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42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42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42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42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42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4200"/>
            </a:lvl9pPr>
          </a:lstStyle>
          <a:p>
            <a:endParaRPr/>
          </a:p>
        </p:txBody>
      </p:sp>
      <p:sp>
        <p:nvSpPr>
          <p:cNvPr id="293" name="Google Shape;293;p24"/>
          <p:cNvSpPr txBox="1">
            <a:spLocks noGrp="1"/>
          </p:cNvSpPr>
          <p:nvPr>
            <p:ph type="subTitle" idx="2"/>
          </p:nvPr>
        </p:nvSpPr>
        <p:spPr>
          <a:xfrm>
            <a:off x="1877000" y="6264300"/>
            <a:ext cx="4346400" cy="1011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4800" b="1">
                <a:latin typeface="Instrument Sans"/>
                <a:ea typeface="Instrument Sans"/>
                <a:cs typeface="Instrument Sans"/>
                <a:sym typeface="Instrument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4800" b="1">
                <a:latin typeface="Instrument Sans"/>
                <a:ea typeface="Instrument Sans"/>
                <a:cs typeface="Instrument Sans"/>
                <a:sym typeface="Instrument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4800" b="1">
                <a:latin typeface="Instrument Sans"/>
                <a:ea typeface="Instrument Sans"/>
                <a:cs typeface="Instrument Sans"/>
                <a:sym typeface="Instrument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4800" b="1">
                <a:latin typeface="Instrument Sans"/>
                <a:ea typeface="Instrument Sans"/>
                <a:cs typeface="Instrument Sans"/>
                <a:sym typeface="Instrument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4800" b="1">
                <a:latin typeface="Instrument Sans"/>
                <a:ea typeface="Instrument Sans"/>
                <a:cs typeface="Instrument Sans"/>
                <a:sym typeface="Instrument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4800" b="1">
                <a:latin typeface="Instrument Sans"/>
                <a:ea typeface="Instrument Sans"/>
                <a:cs typeface="Instrument Sans"/>
                <a:sym typeface="Instrument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4800" b="1">
                <a:latin typeface="Instrument Sans"/>
                <a:ea typeface="Instrument Sans"/>
                <a:cs typeface="Instrument Sans"/>
                <a:sym typeface="Instrument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4800" b="1">
                <a:latin typeface="Instrument Sans"/>
                <a:ea typeface="Instrument Sans"/>
                <a:cs typeface="Instrument Sans"/>
                <a:sym typeface="Instrument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4800" b="1">
                <a:latin typeface="Instrument Sans"/>
                <a:ea typeface="Instrument Sans"/>
                <a:cs typeface="Instrument Sans"/>
                <a:sym typeface="Instrument Sans"/>
              </a:defRPr>
            </a:lvl9pPr>
          </a:lstStyle>
          <a:p>
            <a:endParaRPr/>
          </a:p>
        </p:txBody>
      </p:sp>
      <p:sp>
        <p:nvSpPr>
          <p:cNvPr id="294" name="Google Shape;294;p24"/>
          <p:cNvSpPr txBox="1">
            <a:spLocks noGrp="1"/>
          </p:cNvSpPr>
          <p:nvPr>
            <p:ph type="title" idx="3" hasCustomPrompt="1"/>
          </p:nvPr>
        </p:nvSpPr>
        <p:spPr>
          <a:xfrm>
            <a:off x="7746200" y="7255300"/>
            <a:ext cx="2795400" cy="813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9pPr>
          </a:lstStyle>
          <a:p>
            <a:r>
              <a:t>xx%</a:t>
            </a:r>
          </a:p>
        </p:txBody>
      </p:sp>
      <p:sp>
        <p:nvSpPr>
          <p:cNvPr id="295" name="Google Shape;295;p24"/>
          <p:cNvSpPr txBox="1">
            <a:spLocks noGrp="1"/>
          </p:cNvSpPr>
          <p:nvPr>
            <p:ph type="subTitle" idx="4"/>
          </p:nvPr>
        </p:nvSpPr>
        <p:spPr>
          <a:xfrm>
            <a:off x="6970800" y="3946426"/>
            <a:ext cx="4346400" cy="176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42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42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42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42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42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42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42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4200"/>
            </a:lvl9pPr>
          </a:lstStyle>
          <a:p>
            <a:endParaRPr/>
          </a:p>
        </p:txBody>
      </p:sp>
      <p:sp>
        <p:nvSpPr>
          <p:cNvPr id="296" name="Google Shape;296;p24"/>
          <p:cNvSpPr txBox="1">
            <a:spLocks noGrp="1"/>
          </p:cNvSpPr>
          <p:nvPr>
            <p:ph type="subTitle" idx="5"/>
          </p:nvPr>
        </p:nvSpPr>
        <p:spPr>
          <a:xfrm>
            <a:off x="6970800" y="2952376"/>
            <a:ext cx="4346400" cy="1011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4800" b="1">
                <a:latin typeface="Instrument Sans"/>
                <a:ea typeface="Instrument Sans"/>
                <a:cs typeface="Instrument Sans"/>
                <a:sym typeface="Instrument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4800" b="1">
                <a:latin typeface="Instrument Sans"/>
                <a:ea typeface="Instrument Sans"/>
                <a:cs typeface="Instrument Sans"/>
                <a:sym typeface="Instrument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4800" b="1">
                <a:latin typeface="Instrument Sans"/>
                <a:ea typeface="Instrument Sans"/>
                <a:cs typeface="Instrument Sans"/>
                <a:sym typeface="Instrument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4800" b="1">
                <a:latin typeface="Instrument Sans"/>
                <a:ea typeface="Instrument Sans"/>
                <a:cs typeface="Instrument Sans"/>
                <a:sym typeface="Instrument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4800" b="1">
                <a:latin typeface="Instrument Sans"/>
                <a:ea typeface="Instrument Sans"/>
                <a:cs typeface="Instrument Sans"/>
                <a:sym typeface="Instrument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4800" b="1">
                <a:latin typeface="Instrument Sans"/>
                <a:ea typeface="Instrument Sans"/>
                <a:cs typeface="Instrument Sans"/>
                <a:sym typeface="Instrument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4800" b="1">
                <a:latin typeface="Instrument Sans"/>
                <a:ea typeface="Instrument Sans"/>
                <a:cs typeface="Instrument Sans"/>
                <a:sym typeface="Instrument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4800" b="1">
                <a:latin typeface="Instrument Sans"/>
                <a:ea typeface="Instrument Sans"/>
                <a:cs typeface="Instrument Sans"/>
                <a:sym typeface="Instrument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4800" b="1">
                <a:latin typeface="Instrument Sans"/>
                <a:ea typeface="Instrument Sans"/>
                <a:cs typeface="Instrument Sans"/>
                <a:sym typeface="Instrument Sans"/>
              </a:defRPr>
            </a:lvl9pPr>
          </a:lstStyle>
          <a:p>
            <a:endParaRPr/>
          </a:p>
        </p:txBody>
      </p:sp>
      <p:sp>
        <p:nvSpPr>
          <p:cNvPr id="297" name="Google Shape;297;p24"/>
          <p:cNvSpPr txBox="1">
            <a:spLocks noGrp="1"/>
          </p:cNvSpPr>
          <p:nvPr>
            <p:ph type="title" idx="6" hasCustomPrompt="1"/>
          </p:nvPr>
        </p:nvSpPr>
        <p:spPr>
          <a:xfrm>
            <a:off x="12835350" y="3924300"/>
            <a:ext cx="2795400" cy="813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9pPr>
          </a:lstStyle>
          <a:p>
            <a:r>
              <a:t>xx%</a:t>
            </a:r>
          </a:p>
        </p:txBody>
      </p:sp>
      <p:sp>
        <p:nvSpPr>
          <p:cNvPr id="298" name="Google Shape;298;p24"/>
          <p:cNvSpPr txBox="1">
            <a:spLocks noGrp="1"/>
          </p:cNvSpPr>
          <p:nvPr>
            <p:ph type="subTitle" idx="7"/>
          </p:nvPr>
        </p:nvSpPr>
        <p:spPr>
          <a:xfrm>
            <a:off x="12064600" y="7258350"/>
            <a:ext cx="4346400" cy="176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42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42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42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42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42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42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42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4200"/>
            </a:lvl9pPr>
          </a:lstStyle>
          <a:p>
            <a:endParaRPr/>
          </a:p>
        </p:txBody>
      </p:sp>
      <p:sp>
        <p:nvSpPr>
          <p:cNvPr id="299" name="Google Shape;299;p24"/>
          <p:cNvSpPr txBox="1">
            <a:spLocks noGrp="1"/>
          </p:cNvSpPr>
          <p:nvPr>
            <p:ph type="subTitle" idx="8"/>
          </p:nvPr>
        </p:nvSpPr>
        <p:spPr>
          <a:xfrm>
            <a:off x="12064600" y="6264300"/>
            <a:ext cx="4346400" cy="1011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4800" b="1">
                <a:latin typeface="Instrument Sans"/>
                <a:ea typeface="Instrument Sans"/>
                <a:cs typeface="Instrument Sans"/>
                <a:sym typeface="Instrument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4800" b="1">
                <a:latin typeface="Instrument Sans"/>
                <a:ea typeface="Instrument Sans"/>
                <a:cs typeface="Instrument Sans"/>
                <a:sym typeface="Instrument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4800" b="1">
                <a:latin typeface="Instrument Sans"/>
                <a:ea typeface="Instrument Sans"/>
                <a:cs typeface="Instrument Sans"/>
                <a:sym typeface="Instrument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4800" b="1">
                <a:latin typeface="Instrument Sans"/>
                <a:ea typeface="Instrument Sans"/>
                <a:cs typeface="Instrument Sans"/>
                <a:sym typeface="Instrument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4800" b="1">
                <a:latin typeface="Instrument Sans"/>
                <a:ea typeface="Instrument Sans"/>
                <a:cs typeface="Instrument Sans"/>
                <a:sym typeface="Instrument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4800" b="1">
                <a:latin typeface="Instrument Sans"/>
                <a:ea typeface="Instrument Sans"/>
                <a:cs typeface="Instrument Sans"/>
                <a:sym typeface="Instrument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4800" b="1">
                <a:latin typeface="Instrument Sans"/>
                <a:ea typeface="Instrument Sans"/>
                <a:cs typeface="Instrument Sans"/>
                <a:sym typeface="Instrument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4800" b="1">
                <a:latin typeface="Instrument Sans"/>
                <a:ea typeface="Instrument Sans"/>
                <a:cs typeface="Instrument Sans"/>
                <a:sym typeface="Instrument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4800" b="1">
                <a:latin typeface="Instrument Sans"/>
                <a:ea typeface="Instrument Sans"/>
                <a:cs typeface="Instrument Sans"/>
                <a:sym typeface="Instrument Sans"/>
              </a:defRPr>
            </a:lvl9pPr>
          </a:lstStyle>
          <a:p>
            <a:endParaRPr/>
          </a:p>
        </p:txBody>
      </p:sp>
      <p:sp>
        <p:nvSpPr>
          <p:cNvPr id="300" name="Google Shape;300;p24"/>
          <p:cNvSpPr txBox="1">
            <a:spLocks noGrp="1"/>
          </p:cNvSpPr>
          <p:nvPr>
            <p:ph type="title" idx="9"/>
          </p:nvPr>
        </p:nvSpPr>
        <p:spPr>
          <a:xfrm>
            <a:off x="1440000" y="890050"/>
            <a:ext cx="15408000" cy="114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301" name="Google Shape;301;p24"/>
          <p:cNvGrpSpPr/>
          <p:nvPr/>
        </p:nvGrpSpPr>
        <p:grpSpPr>
          <a:xfrm>
            <a:off x="233950" y="8760400"/>
            <a:ext cx="1087156" cy="895184"/>
            <a:chOff x="84450" y="4640550"/>
            <a:chExt cx="543578" cy="447592"/>
          </a:xfrm>
        </p:grpSpPr>
        <p:sp>
          <p:nvSpPr>
            <p:cNvPr id="302" name="Google Shape;302;p24"/>
            <p:cNvSpPr/>
            <p:nvPr/>
          </p:nvSpPr>
          <p:spPr>
            <a:xfrm>
              <a:off x="84450" y="4641160"/>
              <a:ext cx="453925" cy="446982"/>
            </a:xfrm>
            <a:custGeom>
              <a:avLst/>
              <a:gdLst/>
              <a:ahLst/>
              <a:cxnLst/>
              <a:rect l="l" t="t" r="r" b="b"/>
              <a:pathLst>
                <a:path w="9676" h="9528" extrusionOk="0">
                  <a:moveTo>
                    <a:pt x="3919" y="0"/>
                  </a:moveTo>
                  <a:cubicBezTo>
                    <a:pt x="3904" y="0"/>
                    <a:pt x="3889" y="9"/>
                    <a:pt x="3880" y="28"/>
                  </a:cubicBezTo>
                  <a:cubicBezTo>
                    <a:pt x="3711" y="384"/>
                    <a:pt x="3654" y="799"/>
                    <a:pt x="3571" y="1183"/>
                  </a:cubicBezTo>
                  <a:cubicBezTo>
                    <a:pt x="3484" y="1581"/>
                    <a:pt x="3391" y="1978"/>
                    <a:pt x="3317" y="2378"/>
                  </a:cubicBezTo>
                  <a:cubicBezTo>
                    <a:pt x="2981" y="1881"/>
                    <a:pt x="2417" y="1623"/>
                    <a:pt x="1866" y="1623"/>
                  </a:cubicBezTo>
                  <a:cubicBezTo>
                    <a:pt x="1248" y="1623"/>
                    <a:pt x="648" y="1948"/>
                    <a:pt x="404" y="2626"/>
                  </a:cubicBezTo>
                  <a:cubicBezTo>
                    <a:pt x="0" y="3752"/>
                    <a:pt x="973" y="4612"/>
                    <a:pt x="1994" y="4612"/>
                  </a:cubicBezTo>
                  <a:cubicBezTo>
                    <a:pt x="2199" y="4612"/>
                    <a:pt x="2406" y="4577"/>
                    <a:pt x="2603" y="4504"/>
                  </a:cubicBezTo>
                  <a:lnTo>
                    <a:pt x="2603" y="4504"/>
                  </a:lnTo>
                  <a:cubicBezTo>
                    <a:pt x="2371" y="4981"/>
                    <a:pt x="2156" y="5466"/>
                    <a:pt x="1941" y="5953"/>
                  </a:cubicBezTo>
                  <a:cubicBezTo>
                    <a:pt x="1846" y="6166"/>
                    <a:pt x="1484" y="6662"/>
                    <a:pt x="1590" y="6908"/>
                  </a:cubicBezTo>
                  <a:cubicBezTo>
                    <a:pt x="1689" y="7136"/>
                    <a:pt x="2243" y="7213"/>
                    <a:pt x="2448" y="7287"/>
                  </a:cubicBezTo>
                  <a:cubicBezTo>
                    <a:pt x="3030" y="7499"/>
                    <a:pt x="3611" y="7718"/>
                    <a:pt x="4198" y="7918"/>
                  </a:cubicBezTo>
                  <a:cubicBezTo>
                    <a:pt x="4211" y="7922"/>
                    <a:pt x="4223" y="7924"/>
                    <a:pt x="4235" y="7924"/>
                  </a:cubicBezTo>
                  <a:cubicBezTo>
                    <a:pt x="4339" y="7924"/>
                    <a:pt x="4388" y="7766"/>
                    <a:pt x="4275" y="7723"/>
                  </a:cubicBezTo>
                  <a:cubicBezTo>
                    <a:pt x="4274" y="7723"/>
                    <a:pt x="4271" y="7722"/>
                    <a:pt x="4270" y="7722"/>
                  </a:cubicBezTo>
                  <a:cubicBezTo>
                    <a:pt x="4270" y="7716"/>
                    <a:pt x="4268" y="7709"/>
                    <a:pt x="4265" y="7705"/>
                  </a:cubicBezTo>
                  <a:cubicBezTo>
                    <a:pt x="3736" y="6773"/>
                    <a:pt x="4323" y="5613"/>
                    <a:pt x="5357" y="5613"/>
                  </a:cubicBezTo>
                  <a:cubicBezTo>
                    <a:pt x="5458" y="5613"/>
                    <a:pt x="5565" y="5625"/>
                    <a:pt x="5674" y="5648"/>
                  </a:cubicBezTo>
                  <a:cubicBezTo>
                    <a:pt x="6958" y="5926"/>
                    <a:pt x="7161" y="7428"/>
                    <a:pt x="6407" y="8341"/>
                  </a:cubicBezTo>
                  <a:cubicBezTo>
                    <a:pt x="6385" y="8368"/>
                    <a:pt x="6379" y="8394"/>
                    <a:pt x="6384" y="8420"/>
                  </a:cubicBezTo>
                  <a:cubicBezTo>
                    <a:pt x="6378" y="8417"/>
                    <a:pt x="6370" y="8415"/>
                    <a:pt x="6362" y="8412"/>
                  </a:cubicBezTo>
                  <a:cubicBezTo>
                    <a:pt x="6352" y="8408"/>
                    <a:pt x="6343" y="8407"/>
                    <a:pt x="6334" y="8407"/>
                  </a:cubicBezTo>
                  <a:cubicBezTo>
                    <a:pt x="6255" y="8407"/>
                    <a:pt x="6220" y="8523"/>
                    <a:pt x="6305" y="8562"/>
                  </a:cubicBezTo>
                  <a:cubicBezTo>
                    <a:pt x="6928" y="8849"/>
                    <a:pt x="7573" y="9088"/>
                    <a:pt x="8209" y="9340"/>
                  </a:cubicBezTo>
                  <a:cubicBezTo>
                    <a:pt x="8398" y="9415"/>
                    <a:pt x="8594" y="9528"/>
                    <a:pt x="8775" y="9528"/>
                  </a:cubicBezTo>
                  <a:cubicBezTo>
                    <a:pt x="8834" y="9528"/>
                    <a:pt x="8891" y="9516"/>
                    <a:pt x="8946" y="9487"/>
                  </a:cubicBezTo>
                  <a:cubicBezTo>
                    <a:pt x="8955" y="9491"/>
                    <a:pt x="8965" y="9493"/>
                    <a:pt x="8975" y="9493"/>
                  </a:cubicBezTo>
                  <a:cubicBezTo>
                    <a:pt x="9001" y="9493"/>
                    <a:pt x="9025" y="9480"/>
                    <a:pt x="9034" y="9451"/>
                  </a:cubicBezTo>
                  <a:cubicBezTo>
                    <a:pt x="9038" y="9439"/>
                    <a:pt x="9041" y="9426"/>
                    <a:pt x="9044" y="9414"/>
                  </a:cubicBezTo>
                  <a:cubicBezTo>
                    <a:pt x="9048" y="9409"/>
                    <a:pt x="9054" y="9407"/>
                    <a:pt x="9059" y="9400"/>
                  </a:cubicBezTo>
                  <a:cubicBezTo>
                    <a:pt x="9083" y="9374"/>
                    <a:pt x="9085" y="9342"/>
                    <a:pt x="9074" y="9315"/>
                  </a:cubicBezTo>
                  <a:cubicBezTo>
                    <a:pt x="9293" y="8607"/>
                    <a:pt x="9470" y="7890"/>
                    <a:pt x="9654" y="7170"/>
                  </a:cubicBezTo>
                  <a:cubicBezTo>
                    <a:pt x="9675" y="7086"/>
                    <a:pt x="9602" y="7024"/>
                    <a:pt x="9538" y="7024"/>
                  </a:cubicBezTo>
                  <a:cubicBezTo>
                    <a:pt x="9536" y="7024"/>
                    <a:pt x="9534" y="7024"/>
                    <a:pt x="9533" y="7024"/>
                  </a:cubicBezTo>
                  <a:cubicBezTo>
                    <a:pt x="9530" y="7021"/>
                    <a:pt x="9527" y="7017"/>
                    <a:pt x="9522" y="7017"/>
                  </a:cubicBezTo>
                  <a:cubicBezTo>
                    <a:pt x="9504" y="7014"/>
                    <a:pt x="9486" y="7011"/>
                    <a:pt x="9468" y="7007"/>
                  </a:cubicBezTo>
                  <a:lnTo>
                    <a:pt x="9448" y="7115"/>
                  </a:lnTo>
                  <a:cubicBezTo>
                    <a:pt x="9269" y="7823"/>
                    <a:pt x="9085" y="8530"/>
                    <a:pt x="8939" y="9246"/>
                  </a:cubicBezTo>
                  <a:cubicBezTo>
                    <a:pt x="8931" y="9250"/>
                    <a:pt x="8924" y="9253"/>
                    <a:pt x="8916" y="9259"/>
                  </a:cubicBezTo>
                  <a:cubicBezTo>
                    <a:pt x="8882" y="9287"/>
                    <a:pt x="8833" y="9299"/>
                    <a:pt x="8772" y="9299"/>
                  </a:cubicBezTo>
                  <a:cubicBezTo>
                    <a:pt x="8444" y="9299"/>
                    <a:pt x="7792" y="8945"/>
                    <a:pt x="7618" y="8878"/>
                  </a:cubicBezTo>
                  <a:cubicBezTo>
                    <a:pt x="7268" y="8742"/>
                    <a:pt x="6919" y="8605"/>
                    <a:pt x="6563" y="8480"/>
                  </a:cubicBezTo>
                  <a:cubicBezTo>
                    <a:pt x="6568" y="8476"/>
                    <a:pt x="6574" y="8473"/>
                    <a:pt x="6579" y="8467"/>
                  </a:cubicBezTo>
                  <a:cubicBezTo>
                    <a:pt x="7515" y="7404"/>
                    <a:pt x="7078" y="5605"/>
                    <a:pt x="5578" y="5407"/>
                  </a:cubicBezTo>
                  <a:cubicBezTo>
                    <a:pt x="5513" y="5398"/>
                    <a:pt x="5450" y="5394"/>
                    <a:pt x="5387" y="5394"/>
                  </a:cubicBezTo>
                  <a:cubicBezTo>
                    <a:pt x="4281" y="5394"/>
                    <a:pt x="3416" y="6666"/>
                    <a:pt x="4045" y="7638"/>
                  </a:cubicBezTo>
                  <a:cubicBezTo>
                    <a:pt x="3713" y="7512"/>
                    <a:pt x="3377" y="7392"/>
                    <a:pt x="3045" y="7271"/>
                  </a:cubicBezTo>
                  <a:cubicBezTo>
                    <a:pt x="2839" y="7196"/>
                    <a:pt x="2633" y="7121"/>
                    <a:pt x="2425" y="7047"/>
                  </a:cubicBezTo>
                  <a:cubicBezTo>
                    <a:pt x="2330" y="7012"/>
                    <a:pt x="1859" y="6891"/>
                    <a:pt x="1808" y="6795"/>
                  </a:cubicBezTo>
                  <a:cubicBezTo>
                    <a:pt x="1746" y="6674"/>
                    <a:pt x="2240" y="5804"/>
                    <a:pt x="2307" y="5648"/>
                  </a:cubicBezTo>
                  <a:cubicBezTo>
                    <a:pt x="2474" y="5264"/>
                    <a:pt x="2635" y="4880"/>
                    <a:pt x="2784" y="4491"/>
                  </a:cubicBezTo>
                  <a:cubicBezTo>
                    <a:pt x="2795" y="4466"/>
                    <a:pt x="2791" y="4443"/>
                    <a:pt x="2782" y="4427"/>
                  </a:cubicBezTo>
                  <a:cubicBezTo>
                    <a:pt x="2785" y="4423"/>
                    <a:pt x="2791" y="4421"/>
                    <a:pt x="2796" y="4418"/>
                  </a:cubicBezTo>
                  <a:cubicBezTo>
                    <a:pt x="2895" y="4369"/>
                    <a:pt x="2849" y="4238"/>
                    <a:pt x="2753" y="4238"/>
                  </a:cubicBezTo>
                  <a:cubicBezTo>
                    <a:pt x="2742" y="4238"/>
                    <a:pt x="2731" y="4240"/>
                    <a:pt x="2719" y="4243"/>
                  </a:cubicBezTo>
                  <a:cubicBezTo>
                    <a:pt x="2460" y="4328"/>
                    <a:pt x="2192" y="4382"/>
                    <a:pt x="1931" y="4382"/>
                  </a:cubicBezTo>
                  <a:cubicBezTo>
                    <a:pt x="1558" y="4382"/>
                    <a:pt x="1199" y="4273"/>
                    <a:pt x="896" y="3989"/>
                  </a:cubicBezTo>
                  <a:cubicBezTo>
                    <a:pt x="500" y="3620"/>
                    <a:pt x="438" y="3077"/>
                    <a:pt x="656" y="2591"/>
                  </a:cubicBezTo>
                  <a:cubicBezTo>
                    <a:pt x="894" y="2058"/>
                    <a:pt x="1330" y="1841"/>
                    <a:pt x="1795" y="1841"/>
                  </a:cubicBezTo>
                  <a:cubicBezTo>
                    <a:pt x="2319" y="1841"/>
                    <a:pt x="2880" y="2116"/>
                    <a:pt x="3238" y="2527"/>
                  </a:cubicBezTo>
                  <a:cubicBezTo>
                    <a:pt x="3253" y="2546"/>
                    <a:pt x="3273" y="2554"/>
                    <a:pt x="3292" y="2555"/>
                  </a:cubicBezTo>
                  <a:cubicBezTo>
                    <a:pt x="3301" y="2605"/>
                    <a:pt x="3352" y="2636"/>
                    <a:pt x="3400" y="2636"/>
                  </a:cubicBezTo>
                  <a:cubicBezTo>
                    <a:pt x="3437" y="2636"/>
                    <a:pt x="3472" y="2617"/>
                    <a:pt x="3484" y="2573"/>
                  </a:cubicBezTo>
                  <a:cubicBezTo>
                    <a:pt x="3581" y="2184"/>
                    <a:pt x="3659" y="1790"/>
                    <a:pt x="3740" y="1397"/>
                  </a:cubicBezTo>
                  <a:cubicBezTo>
                    <a:pt x="3832" y="956"/>
                    <a:pt x="3972" y="498"/>
                    <a:pt x="3963" y="47"/>
                  </a:cubicBezTo>
                  <a:cubicBezTo>
                    <a:pt x="3962" y="41"/>
                    <a:pt x="3961" y="36"/>
                    <a:pt x="3961" y="31"/>
                  </a:cubicBezTo>
                  <a:cubicBezTo>
                    <a:pt x="3954" y="12"/>
                    <a:pt x="3937" y="0"/>
                    <a:pt x="391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303" name="Google Shape;303;p24"/>
            <p:cNvSpPr/>
            <p:nvPr/>
          </p:nvSpPr>
          <p:spPr>
            <a:xfrm>
              <a:off x="104857" y="4642755"/>
              <a:ext cx="508532" cy="434785"/>
            </a:xfrm>
            <a:custGeom>
              <a:avLst/>
              <a:gdLst/>
              <a:ahLst/>
              <a:cxnLst/>
              <a:rect l="l" t="t" r="r" b="b"/>
              <a:pathLst>
                <a:path w="10840" h="9268" extrusionOk="0">
                  <a:moveTo>
                    <a:pt x="3525" y="0"/>
                  </a:moveTo>
                  <a:cubicBezTo>
                    <a:pt x="3526" y="5"/>
                    <a:pt x="3527" y="10"/>
                    <a:pt x="3527" y="16"/>
                  </a:cubicBezTo>
                  <a:cubicBezTo>
                    <a:pt x="3536" y="467"/>
                    <a:pt x="3396" y="925"/>
                    <a:pt x="3304" y="1365"/>
                  </a:cubicBezTo>
                  <a:cubicBezTo>
                    <a:pt x="3223" y="1759"/>
                    <a:pt x="3145" y="2152"/>
                    <a:pt x="3048" y="2541"/>
                  </a:cubicBezTo>
                  <a:cubicBezTo>
                    <a:pt x="3036" y="2586"/>
                    <a:pt x="3001" y="2605"/>
                    <a:pt x="2963" y="2605"/>
                  </a:cubicBezTo>
                  <a:cubicBezTo>
                    <a:pt x="2915" y="2605"/>
                    <a:pt x="2864" y="2574"/>
                    <a:pt x="2856" y="2524"/>
                  </a:cubicBezTo>
                  <a:cubicBezTo>
                    <a:pt x="2837" y="2522"/>
                    <a:pt x="2817" y="2515"/>
                    <a:pt x="2802" y="2495"/>
                  </a:cubicBezTo>
                  <a:cubicBezTo>
                    <a:pt x="2443" y="2084"/>
                    <a:pt x="1882" y="1809"/>
                    <a:pt x="1359" y="1809"/>
                  </a:cubicBezTo>
                  <a:cubicBezTo>
                    <a:pt x="893" y="1809"/>
                    <a:pt x="458" y="2026"/>
                    <a:pt x="220" y="2559"/>
                  </a:cubicBezTo>
                  <a:cubicBezTo>
                    <a:pt x="1" y="3045"/>
                    <a:pt x="64" y="3589"/>
                    <a:pt x="460" y="3958"/>
                  </a:cubicBezTo>
                  <a:cubicBezTo>
                    <a:pt x="763" y="4241"/>
                    <a:pt x="1123" y="4349"/>
                    <a:pt x="1495" y="4349"/>
                  </a:cubicBezTo>
                  <a:cubicBezTo>
                    <a:pt x="1756" y="4349"/>
                    <a:pt x="2024" y="4296"/>
                    <a:pt x="2283" y="4213"/>
                  </a:cubicBezTo>
                  <a:cubicBezTo>
                    <a:pt x="2295" y="4209"/>
                    <a:pt x="2307" y="4207"/>
                    <a:pt x="2318" y="4207"/>
                  </a:cubicBezTo>
                  <a:cubicBezTo>
                    <a:pt x="2413" y="4207"/>
                    <a:pt x="2460" y="4336"/>
                    <a:pt x="2360" y="4387"/>
                  </a:cubicBezTo>
                  <a:cubicBezTo>
                    <a:pt x="2356" y="4389"/>
                    <a:pt x="2350" y="4393"/>
                    <a:pt x="2345" y="4395"/>
                  </a:cubicBezTo>
                  <a:cubicBezTo>
                    <a:pt x="2355" y="4412"/>
                    <a:pt x="2359" y="4435"/>
                    <a:pt x="2348" y="4459"/>
                  </a:cubicBezTo>
                  <a:cubicBezTo>
                    <a:pt x="2199" y="4849"/>
                    <a:pt x="2037" y="5232"/>
                    <a:pt x="1871" y="5616"/>
                  </a:cubicBezTo>
                  <a:cubicBezTo>
                    <a:pt x="1804" y="5772"/>
                    <a:pt x="1309" y="6641"/>
                    <a:pt x="1372" y="6763"/>
                  </a:cubicBezTo>
                  <a:cubicBezTo>
                    <a:pt x="1423" y="6860"/>
                    <a:pt x="1893" y="6980"/>
                    <a:pt x="1989" y="7015"/>
                  </a:cubicBezTo>
                  <a:cubicBezTo>
                    <a:pt x="2195" y="7089"/>
                    <a:pt x="2402" y="7165"/>
                    <a:pt x="2608" y="7240"/>
                  </a:cubicBezTo>
                  <a:cubicBezTo>
                    <a:pt x="2941" y="7361"/>
                    <a:pt x="3276" y="7481"/>
                    <a:pt x="3609" y="7606"/>
                  </a:cubicBezTo>
                  <a:cubicBezTo>
                    <a:pt x="2980" y="6633"/>
                    <a:pt x="3845" y="5362"/>
                    <a:pt x="4951" y="5362"/>
                  </a:cubicBezTo>
                  <a:cubicBezTo>
                    <a:pt x="5014" y="5362"/>
                    <a:pt x="5077" y="5366"/>
                    <a:pt x="5142" y="5375"/>
                  </a:cubicBezTo>
                  <a:cubicBezTo>
                    <a:pt x="6642" y="5572"/>
                    <a:pt x="7079" y="7371"/>
                    <a:pt x="6143" y="8435"/>
                  </a:cubicBezTo>
                  <a:cubicBezTo>
                    <a:pt x="6138" y="8440"/>
                    <a:pt x="6132" y="8444"/>
                    <a:pt x="6127" y="8449"/>
                  </a:cubicBezTo>
                  <a:cubicBezTo>
                    <a:pt x="6482" y="8572"/>
                    <a:pt x="6832" y="8711"/>
                    <a:pt x="7182" y="8846"/>
                  </a:cubicBezTo>
                  <a:cubicBezTo>
                    <a:pt x="7355" y="8914"/>
                    <a:pt x="8006" y="9268"/>
                    <a:pt x="8335" y="9268"/>
                  </a:cubicBezTo>
                  <a:cubicBezTo>
                    <a:pt x="8396" y="9268"/>
                    <a:pt x="8446" y="9256"/>
                    <a:pt x="8480" y="9227"/>
                  </a:cubicBezTo>
                  <a:cubicBezTo>
                    <a:pt x="8488" y="9221"/>
                    <a:pt x="8495" y="9218"/>
                    <a:pt x="8503" y="9215"/>
                  </a:cubicBezTo>
                  <a:cubicBezTo>
                    <a:pt x="8648" y="8499"/>
                    <a:pt x="8832" y="7790"/>
                    <a:pt x="9012" y="7084"/>
                  </a:cubicBezTo>
                  <a:lnTo>
                    <a:pt x="9012" y="7084"/>
                  </a:lnTo>
                  <a:cubicBezTo>
                    <a:pt x="8922" y="7111"/>
                    <a:pt x="8828" y="7123"/>
                    <a:pt x="8733" y="7123"/>
                  </a:cubicBezTo>
                  <a:cubicBezTo>
                    <a:pt x="8317" y="7123"/>
                    <a:pt x="7874" y="6889"/>
                    <a:pt x="7604" y="6615"/>
                  </a:cubicBezTo>
                  <a:cubicBezTo>
                    <a:pt x="7239" y="6248"/>
                    <a:pt x="7102" y="5726"/>
                    <a:pt x="7243" y="5227"/>
                  </a:cubicBezTo>
                  <a:cubicBezTo>
                    <a:pt x="7434" y="4548"/>
                    <a:pt x="7928" y="4250"/>
                    <a:pt x="8463" y="4250"/>
                  </a:cubicBezTo>
                  <a:cubicBezTo>
                    <a:pt x="8949" y="4250"/>
                    <a:pt x="9469" y="4497"/>
                    <a:pt x="9822" y="4928"/>
                  </a:cubicBezTo>
                  <a:cubicBezTo>
                    <a:pt x="9995" y="4094"/>
                    <a:pt x="10384" y="3308"/>
                    <a:pt x="10825" y="2584"/>
                  </a:cubicBezTo>
                  <a:cubicBezTo>
                    <a:pt x="10829" y="2576"/>
                    <a:pt x="10834" y="2572"/>
                    <a:pt x="10840" y="2567"/>
                  </a:cubicBezTo>
                  <a:cubicBezTo>
                    <a:pt x="9990" y="2259"/>
                    <a:pt x="9145" y="1920"/>
                    <a:pt x="8317" y="1558"/>
                  </a:cubicBezTo>
                  <a:lnTo>
                    <a:pt x="8317" y="1558"/>
                  </a:lnTo>
                  <a:cubicBezTo>
                    <a:pt x="8539" y="2172"/>
                    <a:pt x="8674" y="2885"/>
                    <a:pt x="8129" y="3367"/>
                  </a:cubicBezTo>
                  <a:cubicBezTo>
                    <a:pt x="7822" y="3638"/>
                    <a:pt x="7396" y="3768"/>
                    <a:pt x="6973" y="3768"/>
                  </a:cubicBezTo>
                  <a:cubicBezTo>
                    <a:pt x="6665" y="3768"/>
                    <a:pt x="6359" y="3699"/>
                    <a:pt x="6102" y="3566"/>
                  </a:cubicBezTo>
                  <a:cubicBezTo>
                    <a:pt x="5059" y="3023"/>
                    <a:pt x="4947" y="1306"/>
                    <a:pt x="6180" y="1008"/>
                  </a:cubicBezTo>
                  <a:cubicBezTo>
                    <a:pt x="5351" y="679"/>
                    <a:pt x="4515" y="386"/>
                    <a:pt x="3675" y="87"/>
                  </a:cubicBezTo>
                  <a:cubicBezTo>
                    <a:pt x="3653" y="79"/>
                    <a:pt x="3641" y="64"/>
                    <a:pt x="3635" y="46"/>
                  </a:cubicBezTo>
                  <a:lnTo>
                    <a:pt x="352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304" name="Google Shape;304;p24"/>
            <p:cNvSpPr/>
            <p:nvPr/>
          </p:nvSpPr>
          <p:spPr>
            <a:xfrm>
              <a:off x="274684" y="4640550"/>
              <a:ext cx="353345" cy="336456"/>
            </a:xfrm>
            <a:custGeom>
              <a:avLst/>
              <a:gdLst/>
              <a:ahLst/>
              <a:cxnLst/>
              <a:rect l="l" t="t" r="r" b="b"/>
              <a:pathLst>
                <a:path w="7532" h="7172" extrusionOk="0">
                  <a:moveTo>
                    <a:pt x="71" y="0"/>
                  </a:moveTo>
                  <a:cubicBezTo>
                    <a:pt x="25" y="0"/>
                    <a:pt x="1" y="53"/>
                    <a:pt x="14" y="95"/>
                  </a:cubicBezTo>
                  <a:cubicBezTo>
                    <a:pt x="20" y="113"/>
                    <a:pt x="33" y="128"/>
                    <a:pt x="54" y="135"/>
                  </a:cubicBezTo>
                  <a:cubicBezTo>
                    <a:pt x="894" y="434"/>
                    <a:pt x="1730" y="727"/>
                    <a:pt x="2559" y="1056"/>
                  </a:cubicBezTo>
                  <a:cubicBezTo>
                    <a:pt x="1326" y="1354"/>
                    <a:pt x="1438" y="3071"/>
                    <a:pt x="2481" y="3615"/>
                  </a:cubicBezTo>
                  <a:cubicBezTo>
                    <a:pt x="2738" y="3749"/>
                    <a:pt x="3043" y="3818"/>
                    <a:pt x="3350" y="3818"/>
                  </a:cubicBezTo>
                  <a:cubicBezTo>
                    <a:pt x="3774" y="3818"/>
                    <a:pt x="4201" y="3687"/>
                    <a:pt x="4508" y="3415"/>
                  </a:cubicBezTo>
                  <a:cubicBezTo>
                    <a:pt x="5053" y="2932"/>
                    <a:pt x="4918" y="2219"/>
                    <a:pt x="4695" y="1606"/>
                  </a:cubicBezTo>
                  <a:lnTo>
                    <a:pt x="4695" y="1606"/>
                  </a:lnTo>
                  <a:cubicBezTo>
                    <a:pt x="5523" y="1969"/>
                    <a:pt x="6369" y="2307"/>
                    <a:pt x="7219" y="2615"/>
                  </a:cubicBezTo>
                  <a:cubicBezTo>
                    <a:pt x="7213" y="2622"/>
                    <a:pt x="7208" y="2624"/>
                    <a:pt x="7203" y="2633"/>
                  </a:cubicBezTo>
                  <a:cubicBezTo>
                    <a:pt x="6764" y="3356"/>
                    <a:pt x="6374" y="4142"/>
                    <a:pt x="6201" y="4977"/>
                  </a:cubicBezTo>
                  <a:cubicBezTo>
                    <a:pt x="5848" y="4546"/>
                    <a:pt x="5328" y="4299"/>
                    <a:pt x="4841" y="4299"/>
                  </a:cubicBezTo>
                  <a:cubicBezTo>
                    <a:pt x="4306" y="4299"/>
                    <a:pt x="3812" y="4597"/>
                    <a:pt x="3621" y="5276"/>
                  </a:cubicBezTo>
                  <a:cubicBezTo>
                    <a:pt x="3481" y="5775"/>
                    <a:pt x="3618" y="6296"/>
                    <a:pt x="3983" y="6664"/>
                  </a:cubicBezTo>
                  <a:cubicBezTo>
                    <a:pt x="4253" y="6938"/>
                    <a:pt x="4698" y="7172"/>
                    <a:pt x="5113" y="7172"/>
                  </a:cubicBezTo>
                  <a:cubicBezTo>
                    <a:pt x="5208" y="7172"/>
                    <a:pt x="5302" y="7160"/>
                    <a:pt x="5391" y="7133"/>
                  </a:cubicBezTo>
                  <a:lnTo>
                    <a:pt x="5410" y="7025"/>
                  </a:lnTo>
                  <a:cubicBezTo>
                    <a:pt x="5011" y="6949"/>
                    <a:pt x="4639" y="6922"/>
                    <a:pt x="4294" y="6659"/>
                  </a:cubicBezTo>
                  <a:cubicBezTo>
                    <a:pt x="3901" y="6355"/>
                    <a:pt x="3702" y="5880"/>
                    <a:pt x="3815" y="5391"/>
                  </a:cubicBezTo>
                  <a:cubicBezTo>
                    <a:pt x="3911" y="4980"/>
                    <a:pt x="4202" y="4604"/>
                    <a:pt x="4625" y="4509"/>
                  </a:cubicBezTo>
                  <a:cubicBezTo>
                    <a:pt x="4710" y="4490"/>
                    <a:pt x="4793" y="4481"/>
                    <a:pt x="4875" y="4481"/>
                  </a:cubicBezTo>
                  <a:cubicBezTo>
                    <a:pt x="5342" y="4481"/>
                    <a:pt x="5758" y="4773"/>
                    <a:pt x="6060" y="5127"/>
                  </a:cubicBezTo>
                  <a:cubicBezTo>
                    <a:pt x="6082" y="5152"/>
                    <a:pt x="6109" y="5163"/>
                    <a:pt x="6136" y="5163"/>
                  </a:cubicBezTo>
                  <a:cubicBezTo>
                    <a:pt x="6161" y="5163"/>
                    <a:pt x="6186" y="5153"/>
                    <a:pt x="6205" y="5137"/>
                  </a:cubicBezTo>
                  <a:cubicBezTo>
                    <a:pt x="6217" y="5145"/>
                    <a:pt x="6231" y="5149"/>
                    <a:pt x="6246" y="5149"/>
                  </a:cubicBezTo>
                  <a:cubicBezTo>
                    <a:pt x="6273" y="5149"/>
                    <a:pt x="6299" y="5136"/>
                    <a:pt x="6310" y="5108"/>
                  </a:cubicBezTo>
                  <a:cubicBezTo>
                    <a:pt x="6631" y="4296"/>
                    <a:pt x="6922" y="3512"/>
                    <a:pt x="7376" y="2758"/>
                  </a:cubicBezTo>
                  <a:cubicBezTo>
                    <a:pt x="7395" y="2727"/>
                    <a:pt x="7397" y="2695"/>
                    <a:pt x="7387" y="2667"/>
                  </a:cubicBezTo>
                  <a:cubicBezTo>
                    <a:pt x="7485" y="2666"/>
                    <a:pt x="7532" y="2515"/>
                    <a:pt x="7423" y="2469"/>
                  </a:cubicBezTo>
                  <a:cubicBezTo>
                    <a:pt x="6502" y="2080"/>
                    <a:pt x="5561" y="1720"/>
                    <a:pt x="4613" y="1400"/>
                  </a:cubicBezTo>
                  <a:cubicBezTo>
                    <a:pt x="4603" y="1396"/>
                    <a:pt x="4594" y="1395"/>
                    <a:pt x="4585" y="1395"/>
                  </a:cubicBezTo>
                  <a:cubicBezTo>
                    <a:pt x="4522" y="1395"/>
                    <a:pt x="4487" y="1473"/>
                    <a:pt x="4524" y="1520"/>
                  </a:cubicBezTo>
                  <a:cubicBezTo>
                    <a:pt x="4495" y="1548"/>
                    <a:pt x="4478" y="1587"/>
                    <a:pt x="4493" y="1635"/>
                  </a:cubicBezTo>
                  <a:cubicBezTo>
                    <a:pt x="4667" y="2199"/>
                    <a:pt x="4828" y="2749"/>
                    <a:pt x="4376" y="3248"/>
                  </a:cubicBezTo>
                  <a:cubicBezTo>
                    <a:pt x="4152" y="3498"/>
                    <a:pt x="3740" y="3606"/>
                    <a:pt x="3353" y="3606"/>
                  </a:cubicBezTo>
                  <a:cubicBezTo>
                    <a:pt x="3123" y="3606"/>
                    <a:pt x="2902" y="3568"/>
                    <a:pt x="2733" y="3500"/>
                  </a:cubicBezTo>
                  <a:cubicBezTo>
                    <a:pt x="1654" y="3059"/>
                    <a:pt x="1515" y="1518"/>
                    <a:pt x="2736" y="1178"/>
                  </a:cubicBezTo>
                  <a:cubicBezTo>
                    <a:pt x="2759" y="1173"/>
                    <a:pt x="2773" y="1160"/>
                    <a:pt x="2784" y="1145"/>
                  </a:cubicBezTo>
                  <a:cubicBezTo>
                    <a:pt x="2788" y="1146"/>
                    <a:pt x="2791" y="1148"/>
                    <a:pt x="2795" y="1149"/>
                  </a:cubicBezTo>
                  <a:cubicBezTo>
                    <a:pt x="2808" y="1154"/>
                    <a:pt x="2821" y="1156"/>
                    <a:pt x="2832" y="1156"/>
                  </a:cubicBezTo>
                  <a:cubicBezTo>
                    <a:pt x="2921" y="1156"/>
                    <a:pt x="2960" y="1017"/>
                    <a:pt x="2864" y="972"/>
                  </a:cubicBezTo>
                  <a:cubicBezTo>
                    <a:pt x="1980" y="560"/>
                    <a:pt x="1037" y="211"/>
                    <a:pt x="85" y="2"/>
                  </a:cubicBezTo>
                  <a:cubicBezTo>
                    <a:pt x="80" y="1"/>
                    <a:pt x="75" y="0"/>
                    <a:pt x="7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</p:grpSp>
      <p:grpSp>
        <p:nvGrpSpPr>
          <p:cNvPr id="305" name="Google Shape;305;p24"/>
          <p:cNvGrpSpPr/>
          <p:nvPr/>
        </p:nvGrpSpPr>
        <p:grpSpPr>
          <a:xfrm rot="1418412">
            <a:off x="16621895" y="3244958"/>
            <a:ext cx="1756170" cy="1419356"/>
            <a:chOff x="8127125" y="123700"/>
            <a:chExt cx="878068" cy="709664"/>
          </a:xfrm>
        </p:grpSpPr>
        <p:sp>
          <p:nvSpPr>
            <p:cNvPr id="306" name="Google Shape;306;p24"/>
            <p:cNvSpPr/>
            <p:nvPr/>
          </p:nvSpPr>
          <p:spPr>
            <a:xfrm>
              <a:off x="8651584" y="314979"/>
              <a:ext cx="353609" cy="518386"/>
            </a:xfrm>
            <a:custGeom>
              <a:avLst/>
              <a:gdLst/>
              <a:ahLst/>
              <a:cxnLst/>
              <a:rect l="l" t="t" r="r" b="b"/>
              <a:pathLst>
                <a:path w="7526" h="11033" extrusionOk="0">
                  <a:moveTo>
                    <a:pt x="2182" y="2710"/>
                  </a:moveTo>
                  <a:cubicBezTo>
                    <a:pt x="2526" y="2710"/>
                    <a:pt x="2883" y="2805"/>
                    <a:pt x="3204" y="2925"/>
                  </a:cubicBezTo>
                  <a:cubicBezTo>
                    <a:pt x="3135" y="3470"/>
                    <a:pt x="2834" y="3954"/>
                    <a:pt x="2222" y="4144"/>
                  </a:cubicBezTo>
                  <a:cubicBezTo>
                    <a:pt x="2109" y="4181"/>
                    <a:pt x="1994" y="4200"/>
                    <a:pt x="1880" y="4200"/>
                  </a:cubicBezTo>
                  <a:cubicBezTo>
                    <a:pt x="1747" y="4200"/>
                    <a:pt x="1615" y="4175"/>
                    <a:pt x="1482" y="4126"/>
                  </a:cubicBezTo>
                  <a:cubicBezTo>
                    <a:pt x="1341" y="3902"/>
                    <a:pt x="1201" y="3681"/>
                    <a:pt x="1061" y="3460"/>
                  </a:cubicBezTo>
                  <a:cubicBezTo>
                    <a:pt x="1053" y="3059"/>
                    <a:pt x="1503" y="2822"/>
                    <a:pt x="1826" y="2749"/>
                  </a:cubicBezTo>
                  <a:cubicBezTo>
                    <a:pt x="1942" y="2722"/>
                    <a:pt x="2061" y="2710"/>
                    <a:pt x="2182" y="2710"/>
                  </a:cubicBezTo>
                  <a:close/>
                  <a:moveTo>
                    <a:pt x="4327" y="7162"/>
                  </a:moveTo>
                  <a:cubicBezTo>
                    <a:pt x="4701" y="7162"/>
                    <a:pt x="5080" y="7254"/>
                    <a:pt x="5427" y="7413"/>
                  </a:cubicBezTo>
                  <a:cubicBezTo>
                    <a:pt x="5383" y="7520"/>
                    <a:pt x="5331" y="7625"/>
                    <a:pt x="5274" y="7726"/>
                  </a:cubicBezTo>
                  <a:cubicBezTo>
                    <a:pt x="5025" y="8165"/>
                    <a:pt x="4636" y="8586"/>
                    <a:pt x="4156" y="8769"/>
                  </a:cubicBezTo>
                  <a:cubicBezTo>
                    <a:pt x="4009" y="8823"/>
                    <a:pt x="3865" y="8852"/>
                    <a:pt x="3728" y="8852"/>
                  </a:cubicBezTo>
                  <a:cubicBezTo>
                    <a:pt x="3426" y="8852"/>
                    <a:pt x="3160" y="8713"/>
                    <a:pt x="2990" y="8405"/>
                  </a:cubicBezTo>
                  <a:cubicBezTo>
                    <a:pt x="2713" y="7901"/>
                    <a:pt x="3103" y="7491"/>
                    <a:pt x="3570" y="7303"/>
                  </a:cubicBezTo>
                  <a:cubicBezTo>
                    <a:pt x="3811" y="7207"/>
                    <a:pt x="4068" y="7162"/>
                    <a:pt x="4327" y="7162"/>
                  </a:cubicBezTo>
                  <a:close/>
                  <a:moveTo>
                    <a:pt x="402" y="1"/>
                  </a:moveTo>
                  <a:cubicBezTo>
                    <a:pt x="298" y="1"/>
                    <a:pt x="193" y="6"/>
                    <a:pt x="88" y="16"/>
                  </a:cubicBezTo>
                  <a:cubicBezTo>
                    <a:pt x="1" y="24"/>
                    <a:pt x="11" y="154"/>
                    <a:pt x="95" y="154"/>
                  </a:cubicBezTo>
                  <a:cubicBezTo>
                    <a:pt x="96" y="154"/>
                    <a:pt x="98" y="154"/>
                    <a:pt x="100" y="154"/>
                  </a:cubicBezTo>
                  <a:cubicBezTo>
                    <a:pt x="166" y="150"/>
                    <a:pt x="232" y="148"/>
                    <a:pt x="298" y="148"/>
                  </a:cubicBezTo>
                  <a:cubicBezTo>
                    <a:pt x="1293" y="148"/>
                    <a:pt x="2256" y="584"/>
                    <a:pt x="2831" y="1423"/>
                  </a:cubicBezTo>
                  <a:cubicBezTo>
                    <a:pt x="3087" y="1797"/>
                    <a:pt x="3231" y="2279"/>
                    <a:pt x="3217" y="2739"/>
                  </a:cubicBezTo>
                  <a:cubicBezTo>
                    <a:pt x="2900" y="2629"/>
                    <a:pt x="2503" y="2536"/>
                    <a:pt x="2125" y="2536"/>
                  </a:cubicBezTo>
                  <a:cubicBezTo>
                    <a:pt x="1596" y="2536"/>
                    <a:pt x="1105" y="2716"/>
                    <a:pt x="922" y="3279"/>
                  </a:cubicBezTo>
                  <a:cubicBezTo>
                    <a:pt x="697" y="3974"/>
                    <a:pt x="1316" y="4366"/>
                    <a:pt x="1920" y="4366"/>
                  </a:cubicBezTo>
                  <a:cubicBezTo>
                    <a:pt x="2073" y="4366"/>
                    <a:pt x="2225" y="4341"/>
                    <a:pt x="2362" y="4289"/>
                  </a:cubicBezTo>
                  <a:cubicBezTo>
                    <a:pt x="2969" y="4062"/>
                    <a:pt x="3299" y="3562"/>
                    <a:pt x="3391" y="2998"/>
                  </a:cubicBezTo>
                  <a:cubicBezTo>
                    <a:pt x="3395" y="2998"/>
                    <a:pt x="3398" y="3001"/>
                    <a:pt x="3402" y="3003"/>
                  </a:cubicBezTo>
                  <a:cubicBezTo>
                    <a:pt x="4298" y="3386"/>
                    <a:pt x="5084" y="4099"/>
                    <a:pt x="5446" y="5016"/>
                  </a:cubicBezTo>
                  <a:cubicBezTo>
                    <a:pt x="5724" y="5717"/>
                    <a:pt x="5741" y="6520"/>
                    <a:pt x="5495" y="7233"/>
                  </a:cubicBezTo>
                  <a:cubicBezTo>
                    <a:pt x="5156" y="7073"/>
                    <a:pt x="4780" y="6981"/>
                    <a:pt x="4380" y="6981"/>
                  </a:cubicBezTo>
                  <a:cubicBezTo>
                    <a:pt x="4203" y="6981"/>
                    <a:pt x="4022" y="6999"/>
                    <a:pt x="3837" y="7037"/>
                  </a:cubicBezTo>
                  <a:cubicBezTo>
                    <a:pt x="3128" y="7183"/>
                    <a:pt x="2263" y="7928"/>
                    <a:pt x="2894" y="8664"/>
                  </a:cubicBezTo>
                  <a:cubicBezTo>
                    <a:pt x="3121" y="8928"/>
                    <a:pt x="3393" y="9034"/>
                    <a:pt x="3674" y="9034"/>
                  </a:cubicBezTo>
                  <a:cubicBezTo>
                    <a:pt x="4262" y="9034"/>
                    <a:pt x="4889" y="8570"/>
                    <a:pt x="5226" y="8118"/>
                  </a:cubicBezTo>
                  <a:cubicBezTo>
                    <a:pt x="5376" y="7916"/>
                    <a:pt x="5495" y="7708"/>
                    <a:pt x="5588" y="7495"/>
                  </a:cubicBezTo>
                  <a:cubicBezTo>
                    <a:pt x="5919" y="7672"/>
                    <a:pt x="6210" y="7911"/>
                    <a:pt x="6428" y="8191"/>
                  </a:cubicBezTo>
                  <a:cubicBezTo>
                    <a:pt x="7037" y="8981"/>
                    <a:pt x="7090" y="10011"/>
                    <a:pt x="6734" y="10915"/>
                  </a:cubicBezTo>
                  <a:cubicBezTo>
                    <a:pt x="6709" y="10980"/>
                    <a:pt x="6764" y="11032"/>
                    <a:pt x="6816" y="11032"/>
                  </a:cubicBezTo>
                  <a:cubicBezTo>
                    <a:pt x="6842" y="11032"/>
                    <a:pt x="6868" y="11019"/>
                    <a:pt x="6883" y="10986"/>
                  </a:cubicBezTo>
                  <a:cubicBezTo>
                    <a:pt x="7526" y="9595"/>
                    <a:pt x="6871" y="8001"/>
                    <a:pt x="5662" y="7318"/>
                  </a:cubicBezTo>
                  <a:cubicBezTo>
                    <a:pt x="6317" y="5544"/>
                    <a:pt x="5172" y="3541"/>
                    <a:pt x="3411" y="2815"/>
                  </a:cubicBezTo>
                  <a:cubicBezTo>
                    <a:pt x="3439" y="2423"/>
                    <a:pt x="3357" y="2011"/>
                    <a:pt x="3179" y="1648"/>
                  </a:cubicBezTo>
                  <a:cubicBezTo>
                    <a:pt x="2659" y="596"/>
                    <a:pt x="1542" y="1"/>
                    <a:pt x="40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307" name="Google Shape;307;p24"/>
            <p:cNvSpPr/>
            <p:nvPr/>
          </p:nvSpPr>
          <p:spPr>
            <a:xfrm>
              <a:off x="8127125" y="123700"/>
              <a:ext cx="588628" cy="297133"/>
            </a:xfrm>
            <a:custGeom>
              <a:avLst/>
              <a:gdLst/>
              <a:ahLst/>
              <a:cxnLst/>
              <a:rect l="l" t="t" r="r" b="b"/>
              <a:pathLst>
                <a:path w="12528" h="6324" extrusionOk="0">
                  <a:moveTo>
                    <a:pt x="1313" y="269"/>
                  </a:moveTo>
                  <a:lnTo>
                    <a:pt x="1313" y="269"/>
                  </a:lnTo>
                  <a:cubicBezTo>
                    <a:pt x="4460" y="419"/>
                    <a:pt x="7592" y="765"/>
                    <a:pt x="10695" y="1320"/>
                  </a:cubicBezTo>
                  <a:cubicBezTo>
                    <a:pt x="10703" y="1321"/>
                    <a:pt x="10710" y="1322"/>
                    <a:pt x="10717" y="1322"/>
                  </a:cubicBezTo>
                  <a:cubicBezTo>
                    <a:pt x="10767" y="1322"/>
                    <a:pt x="10801" y="1287"/>
                    <a:pt x="10813" y="1245"/>
                  </a:cubicBezTo>
                  <a:cubicBezTo>
                    <a:pt x="11236" y="1327"/>
                    <a:pt x="11664" y="1396"/>
                    <a:pt x="12089" y="1457"/>
                  </a:cubicBezTo>
                  <a:cubicBezTo>
                    <a:pt x="11382" y="2037"/>
                    <a:pt x="10684" y="2634"/>
                    <a:pt x="9999" y="3241"/>
                  </a:cubicBezTo>
                  <a:cubicBezTo>
                    <a:pt x="9990" y="3248"/>
                    <a:pt x="9985" y="3257"/>
                    <a:pt x="9978" y="3265"/>
                  </a:cubicBezTo>
                  <a:cubicBezTo>
                    <a:pt x="7127" y="2192"/>
                    <a:pt x="4217" y="1209"/>
                    <a:pt x="1313" y="269"/>
                  </a:cubicBezTo>
                  <a:close/>
                  <a:moveTo>
                    <a:pt x="9346" y="4605"/>
                  </a:moveTo>
                  <a:cubicBezTo>
                    <a:pt x="9464" y="4788"/>
                    <a:pt x="9598" y="4955"/>
                    <a:pt x="9745" y="5112"/>
                  </a:cubicBezTo>
                  <a:cubicBezTo>
                    <a:pt x="9554" y="5036"/>
                    <a:pt x="9365" y="4957"/>
                    <a:pt x="9171" y="4892"/>
                  </a:cubicBezTo>
                  <a:cubicBezTo>
                    <a:pt x="9165" y="4888"/>
                    <a:pt x="9160" y="4890"/>
                    <a:pt x="9153" y="4888"/>
                  </a:cubicBezTo>
                  <a:cubicBezTo>
                    <a:pt x="9219" y="4795"/>
                    <a:pt x="9283" y="4701"/>
                    <a:pt x="9346" y="4605"/>
                  </a:cubicBezTo>
                  <a:close/>
                  <a:moveTo>
                    <a:pt x="624" y="238"/>
                  </a:moveTo>
                  <a:lnTo>
                    <a:pt x="624" y="238"/>
                  </a:lnTo>
                  <a:cubicBezTo>
                    <a:pt x="695" y="239"/>
                    <a:pt x="764" y="244"/>
                    <a:pt x="835" y="247"/>
                  </a:cubicBezTo>
                  <a:cubicBezTo>
                    <a:pt x="3844" y="1371"/>
                    <a:pt x="6893" y="2465"/>
                    <a:pt x="9950" y="3441"/>
                  </a:cubicBezTo>
                  <a:cubicBezTo>
                    <a:pt x="9960" y="3444"/>
                    <a:pt x="9969" y="3445"/>
                    <a:pt x="9978" y="3445"/>
                  </a:cubicBezTo>
                  <a:cubicBezTo>
                    <a:pt x="9997" y="3445"/>
                    <a:pt x="10014" y="3439"/>
                    <a:pt x="10029" y="3431"/>
                  </a:cubicBezTo>
                  <a:cubicBezTo>
                    <a:pt x="10039" y="4019"/>
                    <a:pt x="10065" y="4610"/>
                    <a:pt x="10089" y="5200"/>
                  </a:cubicBezTo>
                  <a:cubicBezTo>
                    <a:pt x="9860" y="4981"/>
                    <a:pt x="9659" y="4739"/>
                    <a:pt x="9478" y="4478"/>
                  </a:cubicBezTo>
                  <a:cubicBezTo>
                    <a:pt x="9525" y="4446"/>
                    <a:pt x="9545" y="4377"/>
                    <a:pt x="9490" y="4333"/>
                  </a:cubicBezTo>
                  <a:cubicBezTo>
                    <a:pt x="9441" y="4295"/>
                    <a:pt x="9392" y="4255"/>
                    <a:pt x="9344" y="4218"/>
                  </a:cubicBezTo>
                  <a:cubicBezTo>
                    <a:pt x="9326" y="4203"/>
                    <a:pt x="9308" y="4197"/>
                    <a:pt x="9290" y="4197"/>
                  </a:cubicBezTo>
                  <a:cubicBezTo>
                    <a:pt x="9272" y="4197"/>
                    <a:pt x="9256" y="4203"/>
                    <a:pt x="9242" y="4213"/>
                  </a:cubicBezTo>
                  <a:cubicBezTo>
                    <a:pt x="6386" y="2869"/>
                    <a:pt x="3535" y="1457"/>
                    <a:pt x="624" y="238"/>
                  </a:cubicBezTo>
                  <a:close/>
                  <a:moveTo>
                    <a:pt x="871" y="514"/>
                  </a:moveTo>
                  <a:lnTo>
                    <a:pt x="871" y="514"/>
                  </a:lnTo>
                  <a:cubicBezTo>
                    <a:pt x="3616" y="1904"/>
                    <a:pt x="6456" y="3140"/>
                    <a:pt x="9248" y="4424"/>
                  </a:cubicBezTo>
                  <a:cubicBezTo>
                    <a:pt x="8842" y="5041"/>
                    <a:pt x="8371" y="5587"/>
                    <a:pt x="7893" y="6145"/>
                  </a:cubicBezTo>
                  <a:cubicBezTo>
                    <a:pt x="5762" y="4066"/>
                    <a:pt x="3299" y="2249"/>
                    <a:pt x="871" y="514"/>
                  </a:cubicBezTo>
                  <a:close/>
                  <a:moveTo>
                    <a:pt x="105" y="0"/>
                  </a:moveTo>
                  <a:cubicBezTo>
                    <a:pt x="93" y="0"/>
                    <a:pt x="80" y="2"/>
                    <a:pt x="69" y="7"/>
                  </a:cubicBezTo>
                  <a:cubicBezTo>
                    <a:pt x="65" y="6"/>
                    <a:pt x="61" y="6"/>
                    <a:pt x="57" y="6"/>
                  </a:cubicBezTo>
                  <a:cubicBezTo>
                    <a:pt x="27" y="6"/>
                    <a:pt x="7" y="39"/>
                    <a:pt x="17" y="65"/>
                  </a:cubicBezTo>
                  <a:cubicBezTo>
                    <a:pt x="1" y="109"/>
                    <a:pt x="6" y="162"/>
                    <a:pt x="46" y="191"/>
                  </a:cubicBezTo>
                  <a:cubicBezTo>
                    <a:pt x="1391" y="1150"/>
                    <a:pt x="2716" y="2141"/>
                    <a:pt x="4013" y="3165"/>
                  </a:cubicBezTo>
                  <a:cubicBezTo>
                    <a:pt x="5311" y="4188"/>
                    <a:pt x="6545" y="5294"/>
                    <a:pt x="7851" y="6306"/>
                  </a:cubicBezTo>
                  <a:cubicBezTo>
                    <a:pt x="7867" y="6319"/>
                    <a:pt x="7882" y="6324"/>
                    <a:pt x="7897" y="6324"/>
                  </a:cubicBezTo>
                  <a:cubicBezTo>
                    <a:pt x="7943" y="6324"/>
                    <a:pt x="7980" y="6275"/>
                    <a:pt x="7966" y="6228"/>
                  </a:cubicBezTo>
                  <a:cubicBezTo>
                    <a:pt x="8386" y="5876"/>
                    <a:pt x="8746" y="5456"/>
                    <a:pt x="9067" y="5011"/>
                  </a:cubicBezTo>
                  <a:cubicBezTo>
                    <a:pt x="9075" y="5022"/>
                    <a:pt x="9085" y="5032"/>
                    <a:pt x="9102" y="5040"/>
                  </a:cubicBezTo>
                  <a:cubicBezTo>
                    <a:pt x="9299" y="5130"/>
                    <a:pt x="9508" y="5202"/>
                    <a:pt x="9710" y="5282"/>
                  </a:cubicBezTo>
                  <a:cubicBezTo>
                    <a:pt x="9816" y="5322"/>
                    <a:pt x="9927" y="5396"/>
                    <a:pt x="10038" y="5397"/>
                  </a:cubicBezTo>
                  <a:cubicBezTo>
                    <a:pt x="10069" y="5425"/>
                    <a:pt x="10096" y="5453"/>
                    <a:pt x="10129" y="5480"/>
                  </a:cubicBezTo>
                  <a:cubicBezTo>
                    <a:pt x="10147" y="5494"/>
                    <a:pt x="10167" y="5501"/>
                    <a:pt x="10186" y="5501"/>
                  </a:cubicBezTo>
                  <a:cubicBezTo>
                    <a:pt x="10234" y="5501"/>
                    <a:pt x="10279" y="5460"/>
                    <a:pt x="10276" y="5404"/>
                  </a:cubicBezTo>
                  <a:cubicBezTo>
                    <a:pt x="10246" y="4718"/>
                    <a:pt x="10218" y="4030"/>
                    <a:pt x="10166" y="3345"/>
                  </a:cubicBezTo>
                  <a:cubicBezTo>
                    <a:pt x="10912" y="2744"/>
                    <a:pt x="11651" y="2129"/>
                    <a:pt x="12369" y="1499"/>
                  </a:cubicBezTo>
                  <a:cubicBezTo>
                    <a:pt x="12382" y="1500"/>
                    <a:pt x="12393" y="1503"/>
                    <a:pt x="12405" y="1504"/>
                  </a:cubicBezTo>
                  <a:cubicBezTo>
                    <a:pt x="12410" y="1504"/>
                    <a:pt x="12414" y="1505"/>
                    <a:pt x="12418" y="1505"/>
                  </a:cubicBezTo>
                  <a:cubicBezTo>
                    <a:pt x="12507" y="1505"/>
                    <a:pt x="12527" y="1365"/>
                    <a:pt x="12433" y="1350"/>
                  </a:cubicBezTo>
                  <a:cubicBezTo>
                    <a:pt x="12425" y="1349"/>
                    <a:pt x="12420" y="1348"/>
                    <a:pt x="12410" y="1345"/>
                  </a:cubicBezTo>
                  <a:cubicBezTo>
                    <a:pt x="12393" y="1313"/>
                    <a:pt x="12362" y="1287"/>
                    <a:pt x="12326" y="1287"/>
                  </a:cubicBezTo>
                  <a:cubicBezTo>
                    <a:pt x="12307" y="1287"/>
                    <a:pt x="12288" y="1294"/>
                    <a:pt x="12268" y="1309"/>
                  </a:cubicBezTo>
                  <a:cubicBezTo>
                    <a:pt x="12263" y="1315"/>
                    <a:pt x="12259" y="1319"/>
                    <a:pt x="12254" y="1323"/>
                  </a:cubicBezTo>
                  <a:cubicBezTo>
                    <a:pt x="11760" y="1246"/>
                    <a:pt x="11267" y="1173"/>
                    <a:pt x="10769" y="1121"/>
                  </a:cubicBezTo>
                  <a:cubicBezTo>
                    <a:pt x="10759" y="1114"/>
                    <a:pt x="10747" y="1109"/>
                    <a:pt x="10733" y="1107"/>
                  </a:cubicBezTo>
                  <a:cubicBezTo>
                    <a:pt x="7221" y="480"/>
                    <a:pt x="3672" y="113"/>
                    <a:pt x="10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308" name="Google Shape;308;p24"/>
            <p:cNvSpPr/>
            <p:nvPr/>
          </p:nvSpPr>
          <p:spPr>
            <a:xfrm>
              <a:off x="8156303" y="134836"/>
              <a:ext cx="444901" cy="233187"/>
            </a:xfrm>
            <a:custGeom>
              <a:avLst/>
              <a:gdLst/>
              <a:ahLst/>
              <a:cxnLst/>
              <a:rect l="l" t="t" r="r" b="b"/>
              <a:pathLst>
                <a:path w="9469" h="4963" extrusionOk="0">
                  <a:moveTo>
                    <a:pt x="1" y="1"/>
                  </a:moveTo>
                  <a:lnTo>
                    <a:pt x="1" y="1"/>
                  </a:lnTo>
                  <a:cubicBezTo>
                    <a:pt x="2912" y="1221"/>
                    <a:pt x="5763" y="2632"/>
                    <a:pt x="8619" y="3976"/>
                  </a:cubicBezTo>
                  <a:cubicBezTo>
                    <a:pt x="8632" y="3966"/>
                    <a:pt x="8649" y="3960"/>
                    <a:pt x="8666" y="3960"/>
                  </a:cubicBezTo>
                  <a:cubicBezTo>
                    <a:pt x="8684" y="3960"/>
                    <a:pt x="8702" y="3966"/>
                    <a:pt x="8720" y="3981"/>
                  </a:cubicBezTo>
                  <a:cubicBezTo>
                    <a:pt x="8769" y="4018"/>
                    <a:pt x="8817" y="4058"/>
                    <a:pt x="8867" y="4096"/>
                  </a:cubicBezTo>
                  <a:cubicBezTo>
                    <a:pt x="8922" y="4140"/>
                    <a:pt x="8902" y="4209"/>
                    <a:pt x="8855" y="4242"/>
                  </a:cubicBezTo>
                  <a:cubicBezTo>
                    <a:pt x="9038" y="4502"/>
                    <a:pt x="9239" y="4744"/>
                    <a:pt x="9468" y="4963"/>
                  </a:cubicBezTo>
                  <a:cubicBezTo>
                    <a:pt x="9444" y="4373"/>
                    <a:pt x="9418" y="3782"/>
                    <a:pt x="9408" y="3194"/>
                  </a:cubicBezTo>
                  <a:cubicBezTo>
                    <a:pt x="9393" y="3202"/>
                    <a:pt x="9376" y="3208"/>
                    <a:pt x="9356" y="3208"/>
                  </a:cubicBezTo>
                  <a:cubicBezTo>
                    <a:pt x="9347" y="3208"/>
                    <a:pt x="9337" y="3207"/>
                    <a:pt x="9326" y="3204"/>
                  </a:cubicBezTo>
                  <a:cubicBezTo>
                    <a:pt x="6269" y="2228"/>
                    <a:pt x="3221" y="1133"/>
                    <a:pt x="212" y="10"/>
                  </a:cubicBezTo>
                  <a:cubicBezTo>
                    <a:pt x="141" y="8"/>
                    <a:pt x="71" y="3"/>
                    <a:pt x="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309" name="Google Shape;309;p24"/>
            <p:cNvSpPr/>
            <p:nvPr/>
          </p:nvSpPr>
          <p:spPr>
            <a:xfrm>
              <a:off x="8188771" y="136339"/>
              <a:ext cx="506404" cy="140861"/>
            </a:xfrm>
            <a:custGeom>
              <a:avLst/>
              <a:gdLst/>
              <a:ahLst/>
              <a:cxnLst/>
              <a:rect l="l" t="t" r="r" b="b"/>
              <a:pathLst>
                <a:path w="10778" h="2998" extrusionOk="0">
                  <a:moveTo>
                    <a:pt x="1" y="1"/>
                  </a:moveTo>
                  <a:cubicBezTo>
                    <a:pt x="2905" y="941"/>
                    <a:pt x="5815" y="1924"/>
                    <a:pt x="8666" y="2997"/>
                  </a:cubicBezTo>
                  <a:cubicBezTo>
                    <a:pt x="8673" y="2988"/>
                    <a:pt x="8677" y="2979"/>
                    <a:pt x="8687" y="2972"/>
                  </a:cubicBezTo>
                  <a:cubicBezTo>
                    <a:pt x="9373" y="2365"/>
                    <a:pt x="10070" y="1768"/>
                    <a:pt x="10777" y="1188"/>
                  </a:cubicBezTo>
                  <a:cubicBezTo>
                    <a:pt x="10352" y="1127"/>
                    <a:pt x="9925" y="1059"/>
                    <a:pt x="9500" y="977"/>
                  </a:cubicBezTo>
                  <a:cubicBezTo>
                    <a:pt x="9488" y="1019"/>
                    <a:pt x="9455" y="1055"/>
                    <a:pt x="9404" y="1055"/>
                  </a:cubicBezTo>
                  <a:cubicBezTo>
                    <a:pt x="9397" y="1055"/>
                    <a:pt x="9389" y="1054"/>
                    <a:pt x="9382" y="1053"/>
                  </a:cubicBezTo>
                  <a:cubicBezTo>
                    <a:pt x="6280" y="498"/>
                    <a:pt x="3148" y="151"/>
                    <a:pt x="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310" name="Google Shape;310;p24"/>
            <p:cNvSpPr/>
            <p:nvPr/>
          </p:nvSpPr>
          <p:spPr>
            <a:xfrm>
              <a:off x="8557236" y="340069"/>
              <a:ext cx="27768" cy="23868"/>
            </a:xfrm>
            <a:custGeom>
              <a:avLst/>
              <a:gdLst/>
              <a:ahLst/>
              <a:cxnLst/>
              <a:rect l="l" t="t" r="r" b="b"/>
              <a:pathLst>
                <a:path w="591" h="508" extrusionOk="0">
                  <a:moveTo>
                    <a:pt x="192" y="0"/>
                  </a:moveTo>
                  <a:cubicBezTo>
                    <a:pt x="129" y="97"/>
                    <a:pt x="65" y="191"/>
                    <a:pt x="0" y="283"/>
                  </a:cubicBezTo>
                  <a:cubicBezTo>
                    <a:pt x="6" y="286"/>
                    <a:pt x="12" y="284"/>
                    <a:pt x="19" y="287"/>
                  </a:cubicBezTo>
                  <a:cubicBezTo>
                    <a:pt x="211" y="351"/>
                    <a:pt x="400" y="431"/>
                    <a:pt x="591" y="507"/>
                  </a:cubicBezTo>
                  <a:cubicBezTo>
                    <a:pt x="444" y="349"/>
                    <a:pt x="309" y="183"/>
                    <a:pt x="19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311" name="Google Shape;311;p24"/>
            <p:cNvSpPr/>
            <p:nvPr/>
          </p:nvSpPr>
          <p:spPr>
            <a:xfrm>
              <a:off x="8168003" y="147851"/>
              <a:ext cx="393640" cy="264573"/>
            </a:xfrm>
            <a:custGeom>
              <a:avLst/>
              <a:gdLst/>
              <a:ahLst/>
              <a:cxnLst/>
              <a:rect l="l" t="t" r="r" b="b"/>
              <a:pathLst>
                <a:path w="8378" h="5631" extrusionOk="0">
                  <a:moveTo>
                    <a:pt x="1" y="0"/>
                  </a:moveTo>
                  <a:lnTo>
                    <a:pt x="1" y="0"/>
                  </a:lnTo>
                  <a:cubicBezTo>
                    <a:pt x="2429" y="1735"/>
                    <a:pt x="4892" y="3554"/>
                    <a:pt x="7023" y="5631"/>
                  </a:cubicBezTo>
                  <a:cubicBezTo>
                    <a:pt x="7501" y="5071"/>
                    <a:pt x="7974" y="4527"/>
                    <a:pt x="8378" y="3910"/>
                  </a:cubicBezTo>
                  <a:cubicBezTo>
                    <a:pt x="5586" y="2626"/>
                    <a:pt x="2746" y="1390"/>
                    <a:pt x="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</p:grpSp>
    </p:spTree>
    <p:extLst>
      <p:ext uri="{BB962C8B-B14F-4D97-AF65-F5344CB8AC3E}">
        <p14:creationId xmlns:p14="http://schemas.microsoft.com/office/powerpoint/2010/main" val="3869751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5">
  <p:cSld name="Title only 15">
    <p:spTree>
      <p:nvGrpSpPr>
        <p:cNvPr id="1" name="Shape 5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0" name="Google Shape;520;p40"/>
          <p:cNvPicPr preferRelativeResize="0"/>
          <p:nvPr/>
        </p:nvPicPr>
        <p:blipFill rotWithShape="1">
          <a:blip r:embed="rId2">
            <a:alphaModFix amt="32000"/>
          </a:blip>
          <a:srcRect t="21875" b="21875"/>
          <a:stretch/>
        </p:blipFill>
        <p:spPr>
          <a:xfrm>
            <a:off x="0" y="0"/>
            <a:ext cx="18288004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521" name="Google Shape;521;p40"/>
          <p:cNvSpPr txBox="1">
            <a:spLocks noGrp="1"/>
          </p:cNvSpPr>
          <p:nvPr>
            <p:ph type="title"/>
          </p:nvPr>
        </p:nvSpPr>
        <p:spPr>
          <a:xfrm>
            <a:off x="1440000" y="890050"/>
            <a:ext cx="15408000" cy="114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350479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5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8" name="Google Shape;528;p42"/>
          <p:cNvPicPr preferRelativeResize="0"/>
          <p:nvPr/>
        </p:nvPicPr>
        <p:blipFill rotWithShape="1">
          <a:blip r:embed="rId2">
            <a:alphaModFix amt="32000"/>
          </a:blip>
          <a:srcRect t="21875" b="21875"/>
          <a:stretch/>
        </p:blipFill>
        <p:spPr>
          <a:xfrm>
            <a:off x="0" y="0"/>
            <a:ext cx="18288004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529" name="Google Shape;529;p42"/>
          <p:cNvSpPr/>
          <p:nvPr/>
        </p:nvSpPr>
        <p:spPr>
          <a:xfrm rot="9666947">
            <a:off x="17144562" y="9059065"/>
            <a:ext cx="716256" cy="660082"/>
          </a:xfrm>
          <a:custGeom>
            <a:avLst/>
            <a:gdLst/>
            <a:ahLst/>
            <a:cxnLst/>
            <a:rect l="l" t="t" r="r" b="b"/>
            <a:pathLst>
              <a:path w="7205" h="6639" extrusionOk="0">
                <a:moveTo>
                  <a:pt x="3368" y="0"/>
                </a:moveTo>
                <a:cubicBezTo>
                  <a:pt x="3043" y="778"/>
                  <a:pt x="2774" y="1574"/>
                  <a:pt x="2519" y="2377"/>
                </a:cubicBezTo>
                <a:cubicBezTo>
                  <a:pt x="2508" y="2414"/>
                  <a:pt x="2479" y="2430"/>
                  <a:pt x="2450" y="2430"/>
                </a:cubicBezTo>
                <a:cubicBezTo>
                  <a:pt x="2431" y="2430"/>
                  <a:pt x="2411" y="2423"/>
                  <a:pt x="2396" y="2409"/>
                </a:cubicBezTo>
                <a:cubicBezTo>
                  <a:pt x="2387" y="2418"/>
                  <a:pt x="2374" y="2427"/>
                  <a:pt x="2359" y="2429"/>
                </a:cubicBezTo>
                <a:cubicBezTo>
                  <a:pt x="1578" y="2565"/>
                  <a:pt x="788" y="2648"/>
                  <a:pt x="1" y="2743"/>
                </a:cubicBezTo>
                <a:cubicBezTo>
                  <a:pt x="535" y="3242"/>
                  <a:pt x="1116" y="3668"/>
                  <a:pt x="1753" y="4029"/>
                </a:cubicBezTo>
                <a:cubicBezTo>
                  <a:pt x="1854" y="4084"/>
                  <a:pt x="1795" y="4222"/>
                  <a:pt x="1705" y="4228"/>
                </a:cubicBezTo>
                <a:lnTo>
                  <a:pt x="1707" y="4255"/>
                </a:lnTo>
                <a:cubicBezTo>
                  <a:pt x="1713" y="4253"/>
                  <a:pt x="1719" y="4253"/>
                  <a:pt x="1725" y="4253"/>
                </a:cubicBezTo>
                <a:cubicBezTo>
                  <a:pt x="1767" y="4253"/>
                  <a:pt x="1810" y="4289"/>
                  <a:pt x="1792" y="4337"/>
                </a:cubicBezTo>
                <a:cubicBezTo>
                  <a:pt x="1501" y="5088"/>
                  <a:pt x="1269" y="5843"/>
                  <a:pt x="1151" y="6639"/>
                </a:cubicBezTo>
                <a:cubicBezTo>
                  <a:pt x="2006" y="6430"/>
                  <a:pt x="2756" y="6039"/>
                  <a:pt x="3440" y="5477"/>
                </a:cubicBezTo>
                <a:cubicBezTo>
                  <a:pt x="3461" y="5457"/>
                  <a:pt x="3485" y="5450"/>
                  <a:pt x="3508" y="5450"/>
                </a:cubicBezTo>
                <a:cubicBezTo>
                  <a:pt x="3513" y="5450"/>
                  <a:pt x="3517" y="5450"/>
                  <a:pt x="3521" y="5451"/>
                </a:cubicBezTo>
                <a:cubicBezTo>
                  <a:pt x="3533" y="5443"/>
                  <a:pt x="3546" y="5437"/>
                  <a:pt x="3560" y="5437"/>
                </a:cubicBezTo>
                <a:cubicBezTo>
                  <a:pt x="3566" y="5437"/>
                  <a:pt x="3572" y="5438"/>
                  <a:pt x="3579" y="5441"/>
                </a:cubicBezTo>
                <a:cubicBezTo>
                  <a:pt x="4514" y="5738"/>
                  <a:pt x="5431" y="6082"/>
                  <a:pt x="6366" y="6380"/>
                </a:cubicBezTo>
                <a:cubicBezTo>
                  <a:pt x="6348" y="5566"/>
                  <a:pt x="6211" y="4790"/>
                  <a:pt x="6022" y="3997"/>
                </a:cubicBezTo>
                <a:cubicBezTo>
                  <a:pt x="6014" y="4000"/>
                  <a:pt x="6005" y="4001"/>
                  <a:pt x="5997" y="4001"/>
                </a:cubicBezTo>
                <a:cubicBezTo>
                  <a:pt x="5923" y="4001"/>
                  <a:pt x="5857" y="3896"/>
                  <a:pt x="5917" y="3817"/>
                </a:cubicBezTo>
                <a:cubicBezTo>
                  <a:pt x="6338" y="3274"/>
                  <a:pt x="6771" y="2740"/>
                  <a:pt x="7205" y="2210"/>
                </a:cubicBezTo>
                <a:lnTo>
                  <a:pt x="7205" y="2210"/>
                </a:lnTo>
                <a:cubicBezTo>
                  <a:pt x="6397" y="2263"/>
                  <a:pt x="5587" y="2325"/>
                  <a:pt x="4776" y="2337"/>
                </a:cubicBezTo>
                <a:cubicBezTo>
                  <a:pt x="4775" y="2337"/>
                  <a:pt x="4774" y="2337"/>
                  <a:pt x="4774" y="2337"/>
                </a:cubicBezTo>
                <a:cubicBezTo>
                  <a:pt x="4698" y="2337"/>
                  <a:pt x="4700" y="2231"/>
                  <a:pt x="4771" y="2216"/>
                </a:cubicBezTo>
                <a:cubicBezTo>
                  <a:pt x="4384" y="1424"/>
                  <a:pt x="3918" y="685"/>
                  <a:pt x="3368" y="0"/>
                </a:cubicBezTo>
                <a:close/>
              </a:path>
            </a:pathLst>
          </a:custGeom>
          <a:solidFill>
            <a:schemeClr val="accent5"/>
          </a:solidFill>
          <a:ln w="9525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/>
          </a:p>
        </p:txBody>
      </p:sp>
      <p:grpSp>
        <p:nvGrpSpPr>
          <p:cNvPr id="530" name="Google Shape;530;p42"/>
          <p:cNvGrpSpPr/>
          <p:nvPr/>
        </p:nvGrpSpPr>
        <p:grpSpPr>
          <a:xfrm rot="-1418412" flipH="1">
            <a:off x="210871" y="568158"/>
            <a:ext cx="1756170" cy="1419356"/>
            <a:chOff x="8127125" y="123700"/>
            <a:chExt cx="878068" cy="709664"/>
          </a:xfrm>
        </p:grpSpPr>
        <p:sp>
          <p:nvSpPr>
            <p:cNvPr id="531" name="Google Shape;531;p42"/>
            <p:cNvSpPr/>
            <p:nvPr/>
          </p:nvSpPr>
          <p:spPr>
            <a:xfrm>
              <a:off x="8651584" y="314979"/>
              <a:ext cx="353609" cy="518386"/>
            </a:xfrm>
            <a:custGeom>
              <a:avLst/>
              <a:gdLst/>
              <a:ahLst/>
              <a:cxnLst/>
              <a:rect l="l" t="t" r="r" b="b"/>
              <a:pathLst>
                <a:path w="7526" h="11033" extrusionOk="0">
                  <a:moveTo>
                    <a:pt x="2182" y="2710"/>
                  </a:moveTo>
                  <a:cubicBezTo>
                    <a:pt x="2526" y="2710"/>
                    <a:pt x="2883" y="2805"/>
                    <a:pt x="3204" y="2925"/>
                  </a:cubicBezTo>
                  <a:cubicBezTo>
                    <a:pt x="3135" y="3470"/>
                    <a:pt x="2834" y="3954"/>
                    <a:pt x="2222" y="4144"/>
                  </a:cubicBezTo>
                  <a:cubicBezTo>
                    <a:pt x="2109" y="4181"/>
                    <a:pt x="1994" y="4200"/>
                    <a:pt x="1880" y="4200"/>
                  </a:cubicBezTo>
                  <a:cubicBezTo>
                    <a:pt x="1747" y="4200"/>
                    <a:pt x="1615" y="4175"/>
                    <a:pt x="1482" y="4126"/>
                  </a:cubicBezTo>
                  <a:cubicBezTo>
                    <a:pt x="1341" y="3902"/>
                    <a:pt x="1201" y="3681"/>
                    <a:pt x="1061" y="3460"/>
                  </a:cubicBezTo>
                  <a:cubicBezTo>
                    <a:pt x="1053" y="3059"/>
                    <a:pt x="1503" y="2822"/>
                    <a:pt x="1826" y="2749"/>
                  </a:cubicBezTo>
                  <a:cubicBezTo>
                    <a:pt x="1942" y="2722"/>
                    <a:pt x="2061" y="2710"/>
                    <a:pt x="2182" y="2710"/>
                  </a:cubicBezTo>
                  <a:close/>
                  <a:moveTo>
                    <a:pt x="4327" y="7162"/>
                  </a:moveTo>
                  <a:cubicBezTo>
                    <a:pt x="4701" y="7162"/>
                    <a:pt x="5080" y="7254"/>
                    <a:pt x="5427" y="7413"/>
                  </a:cubicBezTo>
                  <a:cubicBezTo>
                    <a:pt x="5383" y="7520"/>
                    <a:pt x="5331" y="7625"/>
                    <a:pt x="5274" y="7726"/>
                  </a:cubicBezTo>
                  <a:cubicBezTo>
                    <a:pt x="5025" y="8165"/>
                    <a:pt x="4636" y="8586"/>
                    <a:pt x="4156" y="8769"/>
                  </a:cubicBezTo>
                  <a:cubicBezTo>
                    <a:pt x="4009" y="8823"/>
                    <a:pt x="3865" y="8852"/>
                    <a:pt x="3728" y="8852"/>
                  </a:cubicBezTo>
                  <a:cubicBezTo>
                    <a:pt x="3426" y="8852"/>
                    <a:pt x="3160" y="8713"/>
                    <a:pt x="2990" y="8405"/>
                  </a:cubicBezTo>
                  <a:cubicBezTo>
                    <a:pt x="2713" y="7901"/>
                    <a:pt x="3103" y="7491"/>
                    <a:pt x="3570" y="7303"/>
                  </a:cubicBezTo>
                  <a:cubicBezTo>
                    <a:pt x="3811" y="7207"/>
                    <a:pt x="4068" y="7162"/>
                    <a:pt x="4327" y="7162"/>
                  </a:cubicBezTo>
                  <a:close/>
                  <a:moveTo>
                    <a:pt x="402" y="1"/>
                  </a:moveTo>
                  <a:cubicBezTo>
                    <a:pt x="298" y="1"/>
                    <a:pt x="193" y="6"/>
                    <a:pt x="88" y="16"/>
                  </a:cubicBezTo>
                  <a:cubicBezTo>
                    <a:pt x="1" y="24"/>
                    <a:pt x="11" y="154"/>
                    <a:pt x="95" y="154"/>
                  </a:cubicBezTo>
                  <a:cubicBezTo>
                    <a:pt x="96" y="154"/>
                    <a:pt x="98" y="154"/>
                    <a:pt x="100" y="154"/>
                  </a:cubicBezTo>
                  <a:cubicBezTo>
                    <a:pt x="166" y="150"/>
                    <a:pt x="232" y="148"/>
                    <a:pt x="298" y="148"/>
                  </a:cubicBezTo>
                  <a:cubicBezTo>
                    <a:pt x="1293" y="148"/>
                    <a:pt x="2256" y="584"/>
                    <a:pt x="2831" y="1423"/>
                  </a:cubicBezTo>
                  <a:cubicBezTo>
                    <a:pt x="3087" y="1797"/>
                    <a:pt x="3231" y="2279"/>
                    <a:pt x="3217" y="2739"/>
                  </a:cubicBezTo>
                  <a:cubicBezTo>
                    <a:pt x="2900" y="2629"/>
                    <a:pt x="2503" y="2536"/>
                    <a:pt x="2125" y="2536"/>
                  </a:cubicBezTo>
                  <a:cubicBezTo>
                    <a:pt x="1596" y="2536"/>
                    <a:pt x="1105" y="2716"/>
                    <a:pt x="922" y="3279"/>
                  </a:cubicBezTo>
                  <a:cubicBezTo>
                    <a:pt x="697" y="3974"/>
                    <a:pt x="1316" y="4366"/>
                    <a:pt x="1920" y="4366"/>
                  </a:cubicBezTo>
                  <a:cubicBezTo>
                    <a:pt x="2073" y="4366"/>
                    <a:pt x="2225" y="4341"/>
                    <a:pt x="2362" y="4289"/>
                  </a:cubicBezTo>
                  <a:cubicBezTo>
                    <a:pt x="2969" y="4062"/>
                    <a:pt x="3299" y="3562"/>
                    <a:pt x="3391" y="2998"/>
                  </a:cubicBezTo>
                  <a:cubicBezTo>
                    <a:pt x="3395" y="2998"/>
                    <a:pt x="3398" y="3001"/>
                    <a:pt x="3402" y="3003"/>
                  </a:cubicBezTo>
                  <a:cubicBezTo>
                    <a:pt x="4298" y="3386"/>
                    <a:pt x="5084" y="4099"/>
                    <a:pt x="5446" y="5016"/>
                  </a:cubicBezTo>
                  <a:cubicBezTo>
                    <a:pt x="5724" y="5717"/>
                    <a:pt x="5741" y="6520"/>
                    <a:pt x="5495" y="7233"/>
                  </a:cubicBezTo>
                  <a:cubicBezTo>
                    <a:pt x="5156" y="7073"/>
                    <a:pt x="4780" y="6981"/>
                    <a:pt x="4380" y="6981"/>
                  </a:cubicBezTo>
                  <a:cubicBezTo>
                    <a:pt x="4203" y="6981"/>
                    <a:pt x="4022" y="6999"/>
                    <a:pt x="3837" y="7037"/>
                  </a:cubicBezTo>
                  <a:cubicBezTo>
                    <a:pt x="3128" y="7183"/>
                    <a:pt x="2263" y="7928"/>
                    <a:pt x="2894" y="8664"/>
                  </a:cubicBezTo>
                  <a:cubicBezTo>
                    <a:pt x="3121" y="8928"/>
                    <a:pt x="3393" y="9034"/>
                    <a:pt x="3674" y="9034"/>
                  </a:cubicBezTo>
                  <a:cubicBezTo>
                    <a:pt x="4262" y="9034"/>
                    <a:pt x="4889" y="8570"/>
                    <a:pt x="5226" y="8118"/>
                  </a:cubicBezTo>
                  <a:cubicBezTo>
                    <a:pt x="5376" y="7916"/>
                    <a:pt x="5495" y="7708"/>
                    <a:pt x="5588" y="7495"/>
                  </a:cubicBezTo>
                  <a:cubicBezTo>
                    <a:pt x="5919" y="7672"/>
                    <a:pt x="6210" y="7911"/>
                    <a:pt x="6428" y="8191"/>
                  </a:cubicBezTo>
                  <a:cubicBezTo>
                    <a:pt x="7037" y="8981"/>
                    <a:pt x="7090" y="10011"/>
                    <a:pt x="6734" y="10915"/>
                  </a:cubicBezTo>
                  <a:cubicBezTo>
                    <a:pt x="6709" y="10980"/>
                    <a:pt x="6764" y="11032"/>
                    <a:pt x="6816" y="11032"/>
                  </a:cubicBezTo>
                  <a:cubicBezTo>
                    <a:pt x="6842" y="11032"/>
                    <a:pt x="6868" y="11019"/>
                    <a:pt x="6883" y="10986"/>
                  </a:cubicBezTo>
                  <a:cubicBezTo>
                    <a:pt x="7526" y="9595"/>
                    <a:pt x="6871" y="8001"/>
                    <a:pt x="5662" y="7318"/>
                  </a:cubicBezTo>
                  <a:cubicBezTo>
                    <a:pt x="6317" y="5544"/>
                    <a:pt x="5172" y="3541"/>
                    <a:pt x="3411" y="2815"/>
                  </a:cubicBezTo>
                  <a:cubicBezTo>
                    <a:pt x="3439" y="2423"/>
                    <a:pt x="3357" y="2011"/>
                    <a:pt x="3179" y="1648"/>
                  </a:cubicBezTo>
                  <a:cubicBezTo>
                    <a:pt x="2659" y="596"/>
                    <a:pt x="1542" y="1"/>
                    <a:pt x="40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532" name="Google Shape;532;p42"/>
            <p:cNvSpPr/>
            <p:nvPr/>
          </p:nvSpPr>
          <p:spPr>
            <a:xfrm>
              <a:off x="8127125" y="123700"/>
              <a:ext cx="588628" cy="297133"/>
            </a:xfrm>
            <a:custGeom>
              <a:avLst/>
              <a:gdLst/>
              <a:ahLst/>
              <a:cxnLst/>
              <a:rect l="l" t="t" r="r" b="b"/>
              <a:pathLst>
                <a:path w="12528" h="6324" extrusionOk="0">
                  <a:moveTo>
                    <a:pt x="1313" y="269"/>
                  </a:moveTo>
                  <a:lnTo>
                    <a:pt x="1313" y="269"/>
                  </a:lnTo>
                  <a:cubicBezTo>
                    <a:pt x="4460" y="419"/>
                    <a:pt x="7592" y="765"/>
                    <a:pt x="10695" y="1320"/>
                  </a:cubicBezTo>
                  <a:cubicBezTo>
                    <a:pt x="10703" y="1321"/>
                    <a:pt x="10710" y="1322"/>
                    <a:pt x="10717" y="1322"/>
                  </a:cubicBezTo>
                  <a:cubicBezTo>
                    <a:pt x="10767" y="1322"/>
                    <a:pt x="10801" y="1287"/>
                    <a:pt x="10813" y="1245"/>
                  </a:cubicBezTo>
                  <a:cubicBezTo>
                    <a:pt x="11236" y="1327"/>
                    <a:pt x="11664" y="1396"/>
                    <a:pt x="12089" y="1457"/>
                  </a:cubicBezTo>
                  <a:cubicBezTo>
                    <a:pt x="11382" y="2037"/>
                    <a:pt x="10684" y="2634"/>
                    <a:pt x="9999" y="3241"/>
                  </a:cubicBezTo>
                  <a:cubicBezTo>
                    <a:pt x="9990" y="3248"/>
                    <a:pt x="9985" y="3257"/>
                    <a:pt x="9978" y="3265"/>
                  </a:cubicBezTo>
                  <a:cubicBezTo>
                    <a:pt x="7127" y="2192"/>
                    <a:pt x="4217" y="1209"/>
                    <a:pt x="1313" y="269"/>
                  </a:cubicBezTo>
                  <a:close/>
                  <a:moveTo>
                    <a:pt x="9346" y="4605"/>
                  </a:moveTo>
                  <a:cubicBezTo>
                    <a:pt x="9464" y="4788"/>
                    <a:pt x="9598" y="4955"/>
                    <a:pt x="9745" y="5112"/>
                  </a:cubicBezTo>
                  <a:cubicBezTo>
                    <a:pt x="9554" y="5036"/>
                    <a:pt x="9365" y="4957"/>
                    <a:pt x="9171" y="4892"/>
                  </a:cubicBezTo>
                  <a:cubicBezTo>
                    <a:pt x="9165" y="4888"/>
                    <a:pt x="9160" y="4890"/>
                    <a:pt x="9153" y="4888"/>
                  </a:cubicBezTo>
                  <a:cubicBezTo>
                    <a:pt x="9219" y="4795"/>
                    <a:pt x="9283" y="4701"/>
                    <a:pt x="9346" y="4605"/>
                  </a:cubicBezTo>
                  <a:close/>
                  <a:moveTo>
                    <a:pt x="624" y="238"/>
                  </a:moveTo>
                  <a:lnTo>
                    <a:pt x="624" y="238"/>
                  </a:lnTo>
                  <a:cubicBezTo>
                    <a:pt x="695" y="239"/>
                    <a:pt x="764" y="244"/>
                    <a:pt x="835" y="247"/>
                  </a:cubicBezTo>
                  <a:cubicBezTo>
                    <a:pt x="3844" y="1371"/>
                    <a:pt x="6893" y="2465"/>
                    <a:pt x="9950" y="3441"/>
                  </a:cubicBezTo>
                  <a:cubicBezTo>
                    <a:pt x="9960" y="3444"/>
                    <a:pt x="9969" y="3445"/>
                    <a:pt x="9978" y="3445"/>
                  </a:cubicBezTo>
                  <a:cubicBezTo>
                    <a:pt x="9997" y="3445"/>
                    <a:pt x="10014" y="3439"/>
                    <a:pt x="10029" y="3431"/>
                  </a:cubicBezTo>
                  <a:cubicBezTo>
                    <a:pt x="10039" y="4019"/>
                    <a:pt x="10065" y="4610"/>
                    <a:pt x="10089" y="5200"/>
                  </a:cubicBezTo>
                  <a:cubicBezTo>
                    <a:pt x="9860" y="4981"/>
                    <a:pt x="9659" y="4739"/>
                    <a:pt x="9478" y="4478"/>
                  </a:cubicBezTo>
                  <a:cubicBezTo>
                    <a:pt x="9525" y="4446"/>
                    <a:pt x="9545" y="4377"/>
                    <a:pt x="9490" y="4333"/>
                  </a:cubicBezTo>
                  <a:cubicBezTo>
                    <a:pt x="9441" y="4295"/>
                    <a:pt x="9392" y="4255"/>
                    <a:pt x="9344" y="4218"/>
                  </a:cubicBezTo>
                  <a:cubicBezTo>
                    <a:pt x="9326" y="4203"/>
                    <a:pt x="9308" y="4197"/>
                    <a:pt x="9290" y="4197"/>
                  </a:cubicBezTo>
                  <a:cubicBezTo>
                    <a:pt x="9272" y="4197"/>
                    <a:pt x="9256" y="4203"/>
                    <a:pt x="9242" y="4213"/>
                  </a:cubicBezTo>
                  <a:cubicBezTo>
                    <a:pt x="6386" y="2869"/>
                    <a:pt x="3535" y="1457"/>
                    <a:pt x="624" y="238"/>
                  </a:cubicBezTo>
                  <a:close/>
                  <a:moveTo>
                    <a:pt x="871" y="514"/>
                  </a:moveTo>
                  <a:lnTo>
                    <a:pt x="871" y="514"/>
                  </a:lnTo>
                  <a:cubicBezTo>
                    <a:pt x="3616" y="1904"/>
                    <a:pt x="6456" y="3140"/>
                    <a:pt x="9248" y="4424"/>
                  </a:cubicBezTo>
                  <a:cubicBezTo>
                    <a:pt x="8842" y="5041"/>
                    <a:pt x="8371" y="5587"/>
                    <a:pt x="7893" y="6145"/>
                  </a:cubicBezTo>
                  <a:cubicBezTo>
                    <a:pt x="5762" y="4066"/>
                    <a:pt x="3299" y="2249"/>
                    <a:pt x="871" y="514"/>
                  </a:cubicBezTo>
                  <a:close/>
                  <a:moveTo>
                    <a:pt x="105" y="0"/>
                  </a:moveTo>
                  <a:cubicBezTo>
                    <a:pt x="93" y="0"/>
                    <a:pt x="80" y="2"/>
                    <a:pt x="69" y="7"/>
                  </a:cubicBezTo>
                  <a:cubicBezTo>
                    <a:pt x="65" y="6"/>
                    <a:pt x="61" y="6"/>
                    <a:pt x="57" y="6"/>
                  </a:cubicBezTo>
                  <a:cubicBezTo>
                    <a:pt x="27" y="6"/>
                    <a:pt x="7" y="39"/>
                    <a:pt x="17" y="65"/>
                  </a:cubicBezTo>
                  <a:cubicBezTo>
                    <a:pt x="1" y="109"/>
                    <a:pt x="6" y="162"/>
                    <a:pt x="46" y="191"/>
                  </a:cubicBezTo>
                  <a:cubicBezTo>
                    <a:pt x="1391" y="1150"/>
                    <a:pt x="2716" y="2141"/>
                    <a:pt x="4013" y="3165"/>
                  </a:cubicBezTo>
                  <a:cubicBezTo>
                    <a:pt x="5311" y="4188"/>
                    <a:pt x="6545" y="5294"/>
                    <a:pt x="7851" y="6306"/>
                  </a:cubicBezTo>
                  <a:cubicBezTo>
                    <a:pt x="7867" y="6319"/>
                    <a:pt x="7882" y="6324"/>
                    <a:pt x="7897" y="6324"/>
                  </a:cubicBezTo>
                  <a:cubicBezTo>
                    <a:pt x="7943" y="6324"/>
                    <a:pt x="7980" y="6275"/>
                    <a:pt x="7966" y="6228"/>
                  </a:cubicBezTo>
                  <a:cubicBezTo>
                    <a:pt x="8386" y="5876"/>
                    <a:pt x="8746" y="5456"/>
                    <a:pt x="9067" y="5011"/>
                  </a:cubicBezTo>
                  <a:cubicBezTo>
                    <a:pt x="9075" y="5022"/>
                    <a:pt x="9085" y="5032"/>
                    <a:pt x="9102" y="5040"/>
                  </a:cubicBezTo>
                  <a:cubicBezTo>
                    <a:pt x="9299" y="5130"/>
                    <a:pt x="9508" y="5202"/>
                    <a:pt x="9710" y="5282"/>
                  </a:cubicBezTo>
                  <a:cubicBezTo>
                    <a:pt x="9816" y="5322"/>
                    <a:pt x="9927" y="5396"/>
                    <a:pt x="10038" y="5397"/>
                  </a:cubicBezTo>
                  <a:cubicBezTo>
                    <a:pt x="10069" y="5425"/>
                    <a:pt x="10096" y="5453"/>
                    <a:pt x="10129" y="5480"/>
                  </a:cubicBezTo>
                  <a:cubicBezTo>
                    <a:pt x="10147" y="5494"/>
                    <a:pt x="10167" y="5501"/>
                    <a:pt x="10186" y="5501"/>
                  </a:cubicBezTo>
                  <a:cubicBezTo>
                    <a:pt x="10234" y="5501"/>
                    <a:pt x="10279" y="5460"/>
                    <a:pt x="10276" y="5404"/>
                  </a:cubicBezTo>
                  <a:cubicBezTo>
                    <a:pt x="10246" y="4718"/>
                    <a:pt x="10218" y="4030"/>
                    <a:pt x="10166" y="3345"/>
                  </a:cubicBezTo>
                  <a:cubicBezTo>
                    <a:pt x="10912" y="2744"/>
                    <a:pt x="11651" y="2129"/>
                    <a:pt x="12369" y="1499"/>
                  </a:cubicBezTo>
                  <a:cubicBezTo>
                    <a:pt x="12382" y="1500"/>
                    <a:pt x="12393" y="1503"/>
                    <a:pt x="12405" y="1504"/>
                  </a:cubicBezTo>
                  <a:cubicBezTo>
                    <a:pt x="12410" y="1504"/>
                    <a:pt x="12414" y="1505"/>
                    <a:pt x="12418" y="1505"/>
                  </a:cubicBezTo>
                  <a:cubicBezTo>
                    <a:pt x="12507" y="1505"/>
                    <a:pt x="12527" y="1365"/>
                    <a:pt x="12433" y="1350"/>
                  </a:cubicBezTo>
                  <a:cubicBezTo>
                    <a:pt x="12425" y="1349"/>
                    <a:pt x="12420" y="1348"/>
                    <a:pt x="12410" y="1345"/>
                  </a:cubicBezTo>
                  <a:cubicBezTo>
                    <a:pt x="12393" y="1313"/>
                    <a:pt x="12362" y="1287"/>
                    <a:pt x="12326" y="1287"/>
                  </a:cubicBezTo>
                  <a:cubicBezTo>
                    <a:pt x="12307" y="1287"/>
                    <a:pt x="12288" y="1294"/>
                    <a:pt x="12268" y="1309"/>
                  </a:cubicBezTo>
                  <a:cubicBezTo>
                    <a:pt x="12263" y="1315"/>
                    <a:pt x="12259" y="1319"/>
                    <a:pt x="12254" y="1323"/>
                  </a:cubicBezTo>
                  <a:cubicBezTo>
                    <a:pt x="11760" y="1246"/>
                    <a:pt x="11267" y="1173"/>
                    <a:pt x="10769" y="1121"/>
                  </a:cubicBezTo>
                  <a:cubicBezTo>
                    <a:pt x="10759" y="1114"/>
                    <a:pt x="10747" y="1109"/>
                    <a:pt x="10733" y="1107"/>
                  </a:cubicBezTo>
                  <a:cubicBezTo>
                    <a:pt x="7221" y="480"/>
                    <a:pt x="3672" y="113"/>
                    <a:pt x="10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533" name="Google Shape;533;p42"/>
            <p:cNvSpPr/>
            <p:nvPr/>
          </p:nvSpPr>
          <p:spPr>
            <a:xfrm>
              <a:off x="8156303" y="134836"/>
              <a:ext cx="444901" cy="233187"/>
            </a:xfrm>
            <a:custGeom>
              <a:avLst/>
              <a:gdLst/>
              <a:ahLst/>
              <a:cxnLst/>
              <a:rect l="l" t="t" r="r" b="b"/>
              <a:pathLst>
                <a:path w="9469" h="4963" extrusionOk="0">
                  <a:moveTo>
                    <a:pt x="1" y="1"/>
                  </a:moveTo>
                  <a:lnTo>
                    <a:pt x="1" y="1"/>
                  </a:lnTo>
                  <a:cubicBezTo>
                    <a:pt x="2912" y="1221"/>
                    <a:pt x="5763" y="2632"/>
                    <a:pt x="8619" y="3976"/>
                  </a:cubicBezTo>
                  <a:cubicBezTo>
                    <a:pt x="8632" y="3966"/>
                    <a:pt x="8649" y="3960"/>
                    <a:pt x="8666" y="3960"/>
                  </a:cubicBezTo>
                  <a:cubicBezTo>
                    <a:pt x="8684" y="3960"/>
                    <a:pt x="8702" y="3966"/>
                    <a:pt x="8720" y="3981"/>
                  </a:cubicBezTo>
                  <a:cubicBezTo>
                    <a:pt x="8769" y="4018"/>
                    <a:pt x="8817" y="4058"/>
                    <a:pt x="8867" y="4096"/>
                  </a:cubicBezTo>
                  <a:cubicBezTo>
                    <a:pt x="8922" y="4140"/>
                    <a:pt x="8902" y="4209"/>
                    <a:pt x="8855" y="4242"/>
                  </a:cubicBezTo>
                  <a:cubicBezTo>
                    <a:pt x="9038" y="4502"/>
                    <a:pt x="9239" y="4744"/>
                    <a:pt x="9468" y="4963"/>
                  </a:cubicBezTo>
                  <a:cubicBezTo>
                    <a:pt x="9444" y="4373"/>
                    <a:pt x="9418" y="3782"/>
                    <a:pt x="9408" y="3194"/>
                  </a:cubicBezTo>
                  <a:cubicBezTo>
                    <a:pt x="9393" y="3202"/>
                    <a:pt x="9376" y="3208"/>
                    <a:pt x="9356" y="3208"/>
                  </a:cubicBezTo>
                  <a:cubicBezTo>
                    <a:pt x="9347" y="3208"/>
                    <a:pt x="9337" y="3207"/>
                    <a:pt x="9326" y="3204"/>
                  </a:cubicBezTo>
                  <a:cubicBezTo>
                    <a:pt x="6269" y="2228"/>
                    <a:pt x="3221" y="1133"/>
                    <a:pt x="212" y="10"/>
                  </a:cubicBezTo>
                  <a:cubicBezTo>
                    <a:pt x="141" y="8"/>
                    <a:pt x="71" y="3"/>
                    <a:pt x="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534" name="Google Shape;534;p42"/>
            <p:cNvSpPr/>
            <p:nvPr/>
          </p:nvSpPr>
          <p:spPr>
            <a:xfrm>
              <a:off x="8188771" y="136339"/>
              <a:ext cx="506404" cy="140861"/>
            </a:xfrm>
            <a:custGeom>
              <a:avLst/>
              <a:gdLst/>
              <a:ahLst/>
              <a:cxnLst/>
              <a:rect l="l" t="t" r="r" b="b"/>
              <a:pathLst>
                <a:path w="10778" h="2998" extrusionOk="0">
                  <a:moveTo>
                    <a:pt x="1" y="1"/>
                  </a:moveTo>
                  <a:cubicBezTo>
                    <a:pt x="2905" y="941"/>
                    <a:pt x="5815" y="1924"/>
                    <a:pt x="8666" y="2997"/>
                  </a:cubicBezTo>
                  <a:cubicBezTo>
                    <a:pt x="8673" y="2988"/>
                    <a:pt x="8677" y="2979"/>
                    <a:pt x="8687" y="2972"/>
                  </a:cubicBezTo>
                  <a:cubicBezTo>
                    <a:pt x="9373" y="2365"/>
                    <a:pt x="10070" y="1768"/>
                    <a:pt x="10777" y="1188"/>
                  </a:cubicBezTo>
                  <a:cubicBezTo>
                    <a:pt x="10352" y="1127"/>
                    <a:pt x="9925" y="1059"/>
                    <a:pt x="9500" y="977"/>
                  </a:cubicBezTo>
                  <a:cubicBezTo>
                    <a:pt x="9488" y="1019"/>
                    <a:pt x="9455" y="1055"/>
                    <a:pt x="9404" y="1055"/>
                  </a:cubicBezTo>
                  <a:cubicBezTo>
                    <a:pt x="9397" y="1055"/>
                    <a:pt x="9389" y="1054"/>
                    <a:pt x="9382" y="1053"/>
                  </a:cubicBezTo>
                  <a:cubicBezTo>
                    <a:pt x="6280" y="498"/>
                    <a:pt x="3148" y="151"/>
                    <a:pt x="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535" name="Google Shape;535;p42"/>
            <p:cNvSpPr/>
            <p:nvPr/>
          </p:nvSpPr>
          <p:spPr>
            <a:xfrm>
              <a:off x="8557236" y="340069"/>
              <a:ext cx="27768" cy="23868"/>
            </a:xfrm>
            <a:custGeom>
              <a:avLst/>
              <a:gdLst/>
              <a:ahLst/>
              <a:cxnLst/>
              <a:rect l="l" t="t" r="r" b="b"/>
              <a:pathLst>
                <a:path w="591" h="508" extrusionOk="0">
                  <a:moveTo>
                    <a:pt x="192" y="0"/>
                  </a:moveTo>
                  <a:cubicBezTo>
                    <a:pt x="129" y="97"/>
                    <a:pt x="65" y="191"/>
                    <a:pt x="0" y="283"/>
                  </a:cubicBezTo>
                  <a:cubicBezTo>
                    <a:pt x="6" y="286"/>
                    <a:pt x="12" y="284"/>
                    <a:pt x="19" y="287"/>
                  </a:cubicBezTo>
                  <a:cubicBezTo>
                    <a:pt x="211" y="351"/>
                    <a:pt x="400" y="431"/>
                    <a:pt x="591" y="507"/>
                  </a:cubicBezTo>
                  <a:cubicBezTo>
                    <a:pt x="444" y="349"/>
                    <a:pt x="309" y="183"/>
                    <a:pt x="1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536" name="Google Shape;536;p42"/>
            <p:cNvSpPr/>
            <p:nvPr/>
          </p:nvSpPr>
          <p:spPr>
            <a:xfrm>
              <a:off x="8168003" y="147851"/>
              <a:ext cx="393640" cy="264573"/>
            </a:xfrm>
            <a:custGeom>
              <a:avLst/>
              <a:gdLst/>
              <a:ahLst/>
              <a:cxnLst/>
              <a:rect l="l" t="t" r="r" b="b"/>
              <a:pathLst>
                <a:path w="8378" h="5631" extrusionOk="0">
                  <a:moveTo>
                    <a:pt x="1" y="0"/>
                  </a:moveTo>
                  <a:lnTo>
                    <a:pt x="1" y="0"/>
                  </a:lnTo>
                  <a:cubicBezTo>
                    <a:pt x="2429" y="1735"/>
                    <a:pt x="4892" y="3554"/>
                    <a:pt x="7023" y="5631"/>
                  </a:cubicBezTo>
                  <a:cubicBezTo>
                    <a:pt x="7501" y="5071"/>
                    <a:pt x="7974" y="4527"/>
                    <a:pt x="8378" y="3910"/>
                  </a:cubicBezTo>
                  <a:cubicBezTo>
                    <a:pt x="5586" y="2626"/>
                    <a:pt x="2746" y="1390"/>
                    <a:pt x="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</p:grpSp>
    </p:spTree>
    <p:extLst>
      <p:ext uri="{BB962C8B-B14F-4D97-AF65-F5344CB8AC3E}">
        <p14:creationId xmlns:p14="http://schemas.microsoft.com/office/powerpoint/2010/main" val="28891068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spTree>
      <p:nvGrpSpPr>
        <p:cNvPr id="1" name="Shape 5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8" name="Google Shape;538;p43"/>
          <p:cNvPicPr preferRelativeResize="0"/>
          <p:nvPr/>
        </p:nvPicPr>
        <p:blipFill rotWithShape="1">
          <a:blip r:embed="rId2">
            <a:alphaModFix amt="32000"/>
          </a:blip>
          <a:srcRect t="21875" b="21875"/>
          <a:stretch/>
        </p:blipFill>
        <p:spPr>
          <a:xfrm>
            <a:off x="0" y="0"/>
            <a:ext cx="18288004" cy="10287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39" name="Google Shape;539;p43"/>
          <p:cNvGrpSpPr/>
          <p:nvPr/>
        </p:nvGrpSpPr>
        <p:grpSpPr>
          <a:xfrm rot="-3252464">
            <a:off x="165489" y="7066635"/>
            <a:ext cx="1014834" cy="1054826"/>
            <a:chOff x="135950" y="4225850"/>
            <a:chExt cx="550988" cy="572700"/>
          </a:xfrm>
        </p:grpSpPr>
        <p:sp>
          <p:nvSpPr>
            <p:cNvPr id="540" name="Google Shape;540;p43"/>
            <p:cNvSpPr/>
            <p:nvPr/>
          </p:nvSpPr>
          <p:spPr>
            <a:xfrm>
              <a:off x="264934" y="4462106"/>
              <a:ext cx="422004" cy="336444"/>
            </a:xfrm>
            <a:custGeom>
              <a:avLst/>
              <a:gdLst/>
              <a:ahLst/>
              <a:cxnLst/>
              <a:rect l="l" t="t" r="r" b="b"/>
              <a:pathLst>
                <a:path w="9174" h="7314" extrusionOk="0">
                  <a:moveTo>
                    <a:pt x="9054" y="1"/>
                  </a:moveTo>
                  <a:cubicBezTo>
                    <a:pt x="9019" y="1"/>
                    <a:pt x="8985" y="18"/>
                    <a:pt x="8970" y="56"/>
                  </a:cubicBezTo>
                  <a:cubicBezTo>
                    <a:pt x="8968" y="67"/>
                    <a:pt x="8964" y="77"/>
                    <a:pt x="8960" y="88"/>
                  </a:cubicBezTo>
                  <a:cubicBezTo>
                    <a:pt x="8933" y="76"/>
                    <a:pt x="8907" y="66"/>
                    <a:pt x="8879" y="54"/>
                  </a:cubicBezTo>
                  <a:lnTo>
                    <a:pt x="8836" y="142"/>
                  </a:lnTo>
                  <a:cubicBezTo>
                    <a:pt x="8865" y="158"/>
                    <a:pt x="8896" y="172"/>
                    <a:pt x="8925" y="186"/>
                  </a:cubicBezTo>
                  <a:cubicBezTo>
                    <a:pt x="8701" y="800"/>
                    <a:pt x="8511" y="1441"/>
                    <a:pt x="8353" y="2076"/>
                  </a:cubicBezTo>
                  <a:cubicBezTo>
                    <a:pt x="7875" y="1404"/>
                    <a:pt x="7259" y="671"/>
                    <a:pt x="6385" y="620"/>
                  </a:cubicBezTo>
                  <a:cubicBezTo>
                    <a:pt x="6357" y="618"/>
                    <a:pt x="6329" y="618"/>
                    <a:pt x="6300" y="618"/>
                  </a:cubicBezTo>
                  <a:cubicBezTo>
                    <a:pt x="5626" y="618"/>
                    <a:pt x="5011" y="1085"/>
                    <a:pt x="4781" y="1717"/>
                  </a:cubicBezTo>
                  <a:cubicBezTo>
                    <a:pt x="4273" y="3119"/>
                    <a:pt x="5551" y="4229"/>
                    <a:pt x="6837" y="4229"/>
                  </a:cubicBezTo>
                  <a:cubicBezTo>
                    <a:pt x="6962" y="4229"/>
                    <a:pt x="7087" y="4218"/>
                    <a:pt x="7210" y="4197"/>
                  </a:cubicBezTo>
                  <a:lnTo>
                    <a:pt x="7210" y="4197"/>
                  </a:lnTo>
                  <a:cubicBezTo>
                    <a:pt x="7203" y="4219"/>
                    <a:pt x="7202" y="4243"/>
                    <a:pt x="7210" y="4264"/>
                  </a:cubicBezTo>
                  <a:lnTo>
                    <a:pt x="7227" y="4307"/>
                  </a:lnTo>
                  <a:cubicBezTo>
                    <a:pt x="7231" y="4318"/>
                    <a:pt x="7238" y="4326"/>
                    <a:pt x="7246" y="4336"/>
                  </a:cubicBezTo>
                  <a:cubicBezTo>
                    <a:pt x="7197" y="4381"/>
                    <a:pt x="7166" y="4444"/>
                    <a:pt x="7152" y="4529"/>
                  </a:cubicBezTo>
                  <a:cubicBezTo>
                    <a:pt x="7083" y="4668"/>
                    <a:pt x="7015" y="4808"/>
                    <a:pt x="6951" y="4950"/>
                  </a:cubicBezTo>
                  <a:cubicBezTo>
                    <a:pt x="6837" y="5197"/>
                    <a:pt x="6735" y="5450"/>
                    <a:pt x="6641" y="5707"/>
                  </a:cubicBezTo>
                  <a:cubicBezTo>
                    <a:pt x="6478" y="6147"/>
                    <a:pt x="6348" y="6598"/>
                    <a:pt x="6239" y="7056"/>
                  </a:cubicBezTo>
                  <a:cubicBezTo>
                    <a:pt x="5185" y="6608"/>
                    <a:pt x="4118" y="6063"/>
                    <a:pt x="3021" y="5741"/>
                  </a:cubicBezTo>
                  <a:cubicBezTo>
                    <a:pt x="4636" y="5174"/>
                    <a:pt x="4190" y="2976"/>
                    <a:pt x="2855" y="2345"/>
                  </a:cubicBezTo>
                  <a:cubicBezTo>
                    <a:pt x="2601" y="2224"/>
                    <a:pt x="2342" y="2169"/>
                    <a:pt x="2091" y="2169"/>
                  </a:cubicBezTo>
                  <a:cubicBezTo>
                    <a:pt x="961" y="2169"/>
                    <a:pt x="0" y="3278"/>
                    <a:pt x="364" y="4482"/>
                  </a:cubicBezTo>
                  <a:lnTo>
                    <a:pt x="454" y="4534"/>
                  </a:lnTo>
                  <a:cubicBezTo>
                    <a:pt x="485" y="4525"/>
                    <a:pt x="510" y="4499"/>
                    <a:pt x="505" y="4462"/>
                  </a:cubicBezTo>
                  <a:cubicBezTo>
                    <a:pt x="321" y="3411"/>
                    <a:pt x="1027" y="2384"/>
                    <a:pt x="2044" y="2384"/>
                  </a:cubicBezTo>
                  <a:cubicBezTo>
                    <a:pt x="2227" y="2384"/>
                    <a:pt x="2420" y="2417"/>
                    <a:pt x="2619" y="2489"/>
                  </a:cubicBezTo>
                  <a:cubicBezTo>
                    <a:pt x="3998" y="2986"/>
                    <a:pt x="4328" y="4901"/>
                    <a:pt x="2927" y="5564"/>
                  </a:cubicBezTo>
                  <a:cubicBezTo>
                    <a:pt x="2868" y="5593"/>
                    <a:pt x="2856" y="5652"/>
                    <a:pt x="2876" y="5698"/>
                  </a:cubicBezTo>
                  <a:cubicBezTo>
                    <a:pt x="2873" y="5698"/>
                    <a:pt x="2870" y="5698"/>
                    <a:pt x="2867" y="5698"/>
                  </a:cubicBezTo>
                  <a:cubicBezTo>
                    <a:pt x="2809" y="5698"/>
                    <a:pt x="2797" y="5787"/>
                    <a:pt x="2849" y="5820"/>
                  </a:cubicBezTo>
                  <a:cubicBezTo>
                    <a:pt x="3905" y="6436"/>
                    <a:pt x="5142" y="6832"/>
                    <a:pt x="6269" y="7305"/>
                  </a:cubicBezTo>
                  <a:cubicBezTo>
                    <a:pt x="6284" y="7311"/>
                    <a:pt x="6298" y="7313"/>
                    <a:pt x="6313" y="7313"/>
                  </a:cubicBezTo>
                  <a:cubicBezTo>
                    <a:pt x="6364" y="7313"/>
                    <a:pt x="6409" y="7276"/>
                    <a:pt x="6421" y="7222"/>
                  </a:cubicBezTo>
                  <a:cubicBezTo>
                    <a:pt x="6588" y="6510"/>
                    <a:pt x="6809" y="5815"/>
                    <a:pt x="7102" y="5146"/>
                  </a:cubicBezTo>
                  <a:cubicBezTo>
                    <a:pt x="7224" y="4865"/>
                    <a:pt x="7557" y="4488"/>
                    <a:pt x="7472" y="4170"/>
                  </a:cubicBezTo>
                  <a:cubicBezTo>
                    <a:pt x="7469" y="4156"/>
                    <a:pt x="7461" y="4144"/>
                    <a:pt x="7451" y="4134"/>
                  </a:cubicBezTo>
                  <a:cubicBezTo>
                    <a:pt x="7488" y="4104"/>
                    <a:pt x="7467" y="4029"/>
                    <a:pt x="7415" y="4029"/>
                  </a:cubicBezTo>
                  <a:cubicBezTo>
                    <a:pt x="7412" y="4029"/>
                    <a:pt x="7409" y="4030"/>
                    <a:pt x="7406" y="4030"/>
                  </a:cubicBezTo>
                  <a:cubicBezTo>
                    <a:pt x="7251" y="4052"/>
                    <a:pt x="7091" y="4065"/>
                    <a:pt x="6931" y="4065"/>
                  </a:cubicBezTo>
                  <a:cubicBezTo>
                    <a:pt x="6443" y="4065"/>
                    <a:pt x="5950" y="3949"/>
                    <a:pt x="5566" y="3636"/>
                  </a:cubicBezTo>
                  <a:cubicBezTo>
                    <a:pt x="5039" y="3209"/>
                    <a:pt x="4749" y="2453"/>
                    <a:pt x="4993" y="1798"/>
                  </a:cubicBezTo>
                  <a:cubicBezTo>
                    <a:pt x="5208" y="1218"/>
                    <a:pt x="5739" y="845"/>
                    <a:pt x="6318" y="845"/>
                  </a:cubicBezTo>
                  <a:cubicBezTo>
                    <a:pt x="6499" y="845"/>
                    <a:pt x="6685" y="882"/>
                    <a:pt x="6867" y="959"/>
                  </a:cubicBezTo>
                  <a:cubicBezTo>
                    <a:pt x="7486" y="1224"/>
                    <a:pt x="7912" y="1821"/>
                    <a:pt x="8282" y="2356"/>
                  </a:cubicBezTo>
                  <a:cubicBezTo>
                    <a:pt x="8305" y="2389"/>
                    <a:pt x="8335" y="2402"/>
                    <a:pt x="8365" y="2402"/>
                  </a:cubicBezTo>
                  <a:cubicBezTo>
                    <a:pt x="8442" y="2402"/>
                    <a:pt x="8517" y="2313"/>
                    <a:pt x="8460" y="2231"/>
                  </a:cubicBezTo>
                  <a:cubicBezTo>
                    <a:pt x="8456" y="2226"/>
                    <a:pt x="8452" y="2220"/>
                    <a:pt x="8450" y="2215"/>
                  </a:cubicBezTo>
                  <a:cubicBezTo>
                    <a:pt x="8724" y="1533"/>
                    <a:pt x="8966" y="822"/>
                    <a:pt x="9157" y="112"/>
                  </a:cubicBezTo>
                  <a:cubicBezTo>
                    <a:pt x="9173" y="46"/>
                    <a:pt x="9112" y="1"/>
                    <a:pt x="905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541" name="Google Shape;541;p43"/>
            <p:cNvSpPr/>
            <p:nvPr/>
          </p:nvSpPr>
          <p:spPr>
            <a:xfrm>
              <a:off x="144322" y="4235234"/>
              <a:ext cx="531300" cy="551356"/>
            </a:xfrm>
            <a:custGeom>
              <a:avLst/>
              <a:gdLst/>
              <a:ahLst/>
              <a:cxnLst/>
              <a:rect l="l" t="t" r="r" b="b"/>
              <a:pathLst>
                <a:path w="11550" h="11986" extrusionOk="0">
                  <a:moveTo>
                    <a:pt x="7587" y="0"/>
                  </a:moveTo>
                  <a:cubicBezTo>
                    <a:pt x="7077" y="0"/>
                    <a:pt x="6565" y="217"/>
                    <a:pt x="6235" y="607"/>
                  </a:cubicBezTo>
                  <a:cubicBezTo>
                    <a:pt x="5782" y="1148"/>
                    <a:pt x="5797" y="1842"/>
                    <a:pt x="6063" y="2458"/>
                  </a:cubicBezTo>
                  <a:cubicBezTo>
                    <a:pt x="6069" y="2472"/>
                    <a:pt x="6069" y="2487"/>
                    <a:pt x="6065" y="2500"/>
                  </a:cubicBezTo>
                  <a:cubicBezTo>
                    <a:pt x="6102" y="2560"/>
                    <a:pt x="6059" y="2650"/>
                    <a:pt x="5988" y="2650"/>
                  </a:cubicBezTo>
                  <a:cubicBezTo>
                    <a:pt x="5974" y="2650"/>
                    <a:pt x="5960" y="2646"/>
                    <a:pt x="5945" y="2640"/>
                  </a:cubicBezTo>
                  <a:cubicBezTo>
                    <a:pt x="4917" y="2165"/>
                    <a:pt x="3795" y="1721"/>
                    <a:pt x="2834" y="1110"/>
                  </a:cubicBezTo>
                  <a:lnTo>
                    <a:pt x="2834" y="1110"/>
                  </a:lnTo>
                  <a:cubicBezTo>
                    <a:pt x="2837" y="1123"/>
                    <a:pt x="2837" y="1135"/>
                    <a:pt x="2833" y="1148"/>
                  </a:cubicBezTo>
                  <a:cubicBezTo>
                    <a:pt x="2614" y="1873"/>
                    <a:pt x="2360" y="2590"/>
                    <a:pt x="2115" y="3307"/>
                  </a:cubicBezTo>
                  <a:cubicBezTo>
                    <a:pt x="2301" y="3238"/>
                    <a:pt x="2504" y="3206"/>
                    <a:pt x="2713" y="3206"/>
                  </a:cubicBezTo>
                  <a:cubicBezTo>
                    <a:pt x="3814" y="3206"/>
                    <a:pt x="5059" y="4105"/>
                    <a:pt x="4808" y="5240"/>
                  </a:cubicBezTo>
                  <a:cubicBezTo>
                    <a:pt x="4654" y="5941"/>
                    <a:pt x="4032" y="6404"/>
                    <a:pt x="3335" y="6485"/>
                  </a:cubicBezTo>
                  <a:cubicBezTo>
                    <a:pt x="3258" y="6494"/>
                    <a:pt x="3181" y="6498"/>
                    <a:pt x="3105" y="6498"/>
                  </a:cubicBezTo>
                  <a:cubicBezTo>
                    <a:pt x="2389" y="6498"/>
                    <a:pt x="1750" y="6103"/>
                    <a:pt x="1268" y="5581"/>
                  </a:cubicBezTo>
                  <a:cubicBezTo>
                    <a:pt x="1054" y="6066"/>
                    <a:pt x="805" y="6536"/>
                    <a:pt x="582" y="7017"/>
                  </a:cubicBezTo>
                  <a:cubicBezTo>
                    <a:pt x="444" y="7314"/>
                    <a:pt x="0" y="7936"/>
                    <a:pt x="197" y="8238"/>
                  </a:cubicBezTo>
                  <a:cubicBezTo>
                    <a:pt x="276" y="8360"/>
                    <a:pt x="699" y="8449"/>
                    <a:pt x="852" y="8514"/>
                  </a:cubicBezTo>
                  <a:cubicBezTo>
                    <a:pt x="1107" y="8620"/>
                    <a:pt x="1361" y="8726"/>
                    <a:pt x="1616" y="8834"/>
                  </a:cubicBezTo>
                  <a:cubicBezTo>
                    <a:pt x="2073" y="9026"/>
                    <a:pt x="2530" y="9219"/>
                    <a:pt x="2988" y="9411"/>
                  </a:cubicBezTo>
                  <a:cubicBezTo>
                    <a:pt x="2623" y="8207"/>
                    <a:pt x="3583" y="7099"/>
                    <a:pt x="4713" y="7099"/>
                  </a:cubicBezTo>
                  <a:cubicBezTo>
                    <a:pt x="4964" y="7099"/>
                    <a:pt x="5223" y="7154"/>
                    <a:pt x="5478" y="7275"/>
                  </a:cubicBezTo>
                  <a:cubicBezTo>
                    <a:pt x="6814" y="7905"/>
                    <a:pt x="7259" y="10103"/>
                    <a:pt x="5644" y="10670"/>
                  </a:cubicBezTo>
                  <a:cubicBezTo>
                    <a:pt x="6742" y="10993"/>
                    <a:pt x="7809" y="11538"/>
                    <a:pt x="8862" y="11986"/>
                  </a:cubicBezTo>
                  <a:cubicBezTo>
                    <a:pt x="8971" y="11529"/>
                    <a:pt x="9101" y="11078"/>
                    <a:pt x="9264" y="10635"/>
                  </a:cubicBezTo>
                  <a:cubicBezTo>
                    <a:pt x="9358" y="10380"/>
                    <a:pt x="9460" y="10126"/>
                    <a:pt x="9574" y="9876"/>
                  </a:cubicBezTo>
                  <a:cubicBezTo>
                    <a:pt x="9638" y="9735"/>
                    <a:pt x="9705" y="9595"/>
                    <a:pt x="9776" y="9456"/>
                  </a:cubicBezTo>
                  <a:cubicBezTo>
                    <a:pt x="9789" y="9370"/>
                    <a:pt x="9819" y="9308"/>
                    <a:pt x="9869" y="9263"/>
                  </a:cubicBezTo>
                  <a:cubicBezTo>
                    <a:pt x="9861" y="9254"/>
                    <a:pt x="9854" y="9245"/>
                    <a:pt x="9850" y="9234"/>
                  </a:cubicBezTo>
                  <a:lnTo>
                    <a:pt x="9833" y="9191"/>
                  </a:lnTo>
                  <a:cubicBezTo>
                    <a:pt x="9825" y="9170"/>
                    <a:pt x="9828" y="9146"/>
                    <a:pt x="9833" y="9124"/>
                  </a:cubicBezTo>
                  <a:lnTo>
                    <a:pt x="9833" y="9124"/>
                  </a:lnTo>
                  <a:cubicBezTo>
                    <a:pt x="9710" y="9145"/>
                    <a:pt x="9585" y="9156"/>
                    <a:pt x="9460" y="9156"/>
                  </a:cubicBezTo>
                  <a:cubicBezTo>
                    <a:pt x="8174" y="9156"/>
                    <a:pt x="6896" y="8046"/>
                    <a:pt x="7405" y="6644"/>
                  </a:cubicBezTo>
                  <a:cubicBezTo>
                    <a:pt x="7634" y="6012"/>
                    <a:pt x="8251" y="5545"/>
                    <a:pt x="8926" y="5545"/>
                  </a:cubicBezTo>
                  <a:cubicBezTo>
                    <a:pt x="8954" y="5545"/>
                    <a:pt x="8981" y="5545"/>
                    <a:pt x="9009" y="5547"/>
                  </a:cubicBezTo>
                  <a:cubicBezTo>
                    <a:pt x="9883" y="5596"/>
                    <a:pt x="10498" y="6331"/>
                    <a:pt x="10976" y="7003"/>
                  </a:cubicBezTo>
                  <a:cubicBezTo>
                    <a:pt x="11134" y="6368"/>
                    <a:pt x="11325" y="5728"/>
                    <a:pt x="11549" y="5113"/>
                  </a:cubicBezTo>
                  <a:cubicBezTo>
                    <a:pt x="11519" y="5097"/>
                    <a:pt x="11487" y="5084"/>
                    <a:pt x="11459" y="5069"/>
                  </a:cubicBezTo>
                  <a:cubicBezTo>
                    <a:pt x="11356" y="5018"/>
                    <a:pt x="11257" y="4968"/>
                    <a:pt x="11155" y="4916"/>
                  </a:cubicBezTo>
                  <a:cubicBezTo>
                    <a:pt x="11151" y="4915"/>
                    <a:pt x="11151" y="4912"/>
                    <a:pt x="11150" y="4910"/>
                  </a:cubicBezTo>
                  <a:cubicBezTo>
                    <a:pt x="10226" y="4473"/>
                    <a:pt x="9292" y="4073"/>
                    <a:pt x="8353" y="3667"/>
                  </a:cubicBezTo>
                  <a:cubicBezTo>
                    <a:pt x="8329" y="3666"/>
                    <a:pt x="8309" y="3656"/>
                    <a:pt x="8292" y="3641"/>
                  </a:cubicBezTo>
                  <a:cubicBezTo>
                    <a:pt x="8281" y="3636"/>
                    <a:pt x="8272" y="3632"/>
                    <a:pt x="8260" y="3627"/>
                  </a:cubicBezTo>
                  <a:cubicBezTo>
                    <a:pt x="8157" y="3584"/>
                    <a:pt x="8210" y="3446"/>
                    <a:pt x="8306" y="3446"/>
                  </a:cubicBezTo>
                  <a:cubicBezTo>
                    <a:pt x="8317" y="3446"/>
                    <a:pt x="8328" y="3448"/>
                    <a:pt x="8341" y="3452"/>
                  </a:cubicBezTo>
                  <a:cubicBezTo>
                    <a:pt x="8346" y="3454"/>
                    <a:pt x="8349" y="3454"/>
                    <a:pt x="8353" y="3456"/>
                  </a:cubicBezTo>
                  <a:cubicBezTo>
                    <a:pt x="10034" y="2951"/>
                    <a:pt x="9649" y="655"/>
                    <a:pt x="8184" y="107"/>
                  </a:cubicBezTo>
                  <a:cubicBezTo>
                    <a:pt x="7993" y="35"/>
                    <a:pt x="7790" y="0"/>
                    <a:pt x="75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542" name="Google Shape;542;p43"/>
            <p:cNvSpPr/>
            <p:nvPr/>
          </p:nvSpPr>
          <p:spPr>
            <a:xfrm>
              <a:off x="135950" y="4225850"/>
              <a:ext cx="539028" cy="452686"/>
            </a:xfrm>
            <a:custGeom>
              <a:avLst/>
              <a:gdLst/>
              <a:ahLst/>
              <a:cxnLst/>
              <a:rect l="l" t="t" r="r" b="b"/>
              <a:pathLst>
                <a:path w="11718" h="9841" extrusionOk="0">
                  <a:moveTo>
                    <a:pt x="7801" y="0"/>
                  </a:moveTo>
                  <a:cubicBezTo>
                    <a:pt x="6520" y="0"/>
                    <a:pt x="5366" y="1310"/>
                    <a:pt x="5998" y="2561"/>
                  </a:cubicBezTo>
                  <a:cubicBezTo>
                    <a:pt x="5022" y="2063"/>
                    <a:pt x="4003" y="1497"/>
                    <a:pt x="2971" y="1161"/>
                  </a:cubicBezTo>
                  <a:cubicBezTo>
                    <a:pt x="2965" y="1159"/>
                    <a:pt x="2959" y="1158"/>
                    <a:pt x="2953" y="1158"/>
                  </a:cubicBezTo>
                  <a:cubicBezTo>
                    <a:pt x="2907" y="1158"/>
                    <a:pt x="2864" y="1218"/>
                    <a:pt x="2911" y="1251"/>
                  </a:cubicBezTo>
                  <a:cubicBezTo>
                    <a:pt x="2880" y="1255"/>
                    <a:pt x="2852" y="1270"/>
                    <a:pt x="2838" y="1302"/>
                  </a:cubicBezTo>
                  <a:cubicBezTo>
                    <a:pt x="2539" y="2086"/>
                    <a:pt x="2282" y="2885"/>
                    <a:pt x="2013" y="3677"/>
                  </a:cubicBezTo>
                  <a:cubicBezTo>
                    <a:pt x="1985" y="3757"/>
                    <a:pt x="2040" y="3828"/>
                    <a:pt x="2112" y="3828"/>
                  </a:cubicBezTo>
                  <a:cubicBezTo>
                    <a:pt x="2132" y="3828"/>
                    <a:pt x="2153" y="3823"/>
                    <a:pt x="2174" y="3810"/>
                  </a:cubicBezTo>
                  <a:cubicBezTo>
                    <a:pt x="2384" y="3683"/>
                    <a:pt x="2633" y="3626"/>
                    <a:pt x="2892" y="3626"/>
                  </a:cubicBezTo>
                  <a:cubicBezTo>
                    <a:pt x="3932" y="3626"/>
                    <a:pt x="5143" y="4551"/>
                    <a:pt x="4715" y="5611"/>
                  </a:cubicBezTo>
                  <a:cubicBezTo>
                    <a:pt x="4463" y="6235"/>
                    <a:pt x="3978" y="6473"/>
                    <a:pt x="3447" y="6473"/>
                  </a:cubicBezTo>
                  <a:cubicBezTo>
                    <a:pt x="2776" y="6473"/>
                    <a:pt x="2033" y="6092"/>
                    <a:pt x="1596" y="5628"/>
                  </a:cubicBezTo>
                  <a:cubicBezTo>
                    <a:pt x="1578" y="5609"/>
                    <a:pt x="1556" y="5601"/>
                    <a:pt x="1534" y="5601"/>
                  </a:cubicBezTo>
                  <a:cubicBezTo>
                    <a:pt x="1491" y="5601"/>
                    <a:pt x="1446" y="5634"/>
                    <a:pt x="1427" y="5675"/>
                  </a:cubicBezTo>
                  <a:cubicBezTo>
                    <a:pt x="1415" y="5667"/>
                    <a:pt x="1402" y="5663"/>
                    <a:pt x="1390" y="5663"/>
                  </a:cubicBezTo>
                  <a:cubicBezTo>
                    <a:pt x="1373" y="5663"/>
                    <a:pt x="1356" y="5671"/>
                    <a:pt x="1344" y="5691"/>
                  </a:cubicBezTo>
                  <a:cubicBezTo>
                    <a:pt x="806" y="6540"/>
                    <a:pt x="404" y="7480"/>
                    <a:pt x="21" y="8405"/>
                  </a:cubicBezTo>
                  <a:cubicBezTo>
                    <a:pt x="0" y="8457"/>
                    <a:pt x="20" y="8521"/>
                    <a:pt x="74" y="8545"/>
                  </a:cubicBezTo>
                  <a:cubicBezTo>
                    <a:pt x="1092" y="8974"/>
                    <a:pt x="2111" y="9404"/>
                    <a:pt x="3131" y="9832"/>
                  </a:cubicBezTo>
                  <a:cubicBezTo>
                    <a:pt x="3146" y="9838"/>
                    <a:pt x="3160" y="9841"/>
                    <a:pt x="3174" y="9841"/>
                  </a:cubicBezTo>
                  <a:cubicBezTo>
                    <a:pt x="3258" y="9841"/>
                    <a:pt x="3311" y="9733"/>
                    <a:pt x="3260" y="9668"/>
                  </a:cubicBezTo>
                  <a:lnTo>
                    <a:pt x="3171" y="9616"/>
                  </a:lnTo>
                  <a:cubicBezTo>
                    <a:pt x="2713" y="9423"/>
                    <a:pt x="2256" y="9230"/>
                    <a:pt x="1799" y="9039"/>
                  </a:cubicBezTo>
                  <a:cubicBezTo>
                    <a:pt x="1545" y="8932"/>
                    <a:pt x="1291" y="8825"/>
                    <a:pt x="1036" y="8719"/>
                  </a:cubicBezTo>
                  <a:cubicBezTo>
                    <a:pt x="883" y="8654"/>
                    <a:pt x="458" y="8565"/>
                    <a:pt x="380" y="8443"/>
                  </a:cubicBezTo>
                  <a:cubicBezTo>
                    <a:pt x="183" y="8141"/>
                    <a:pt x="627" y="7519"/>
                    <a:pt x="765" y="7223"/>
                  </a:cubicBezTo>
                  <a:cubicBezTo>
                    <a:pt x="989" y="6741"/>
                    <a:pt x="1237" y="6271"/>
                    <a:pt x="1452" y="5786"/>
                  </a:cubicBezTo>
                  <a:cubicBezTo>
                    <a:pt x="1933" y="6307"/>
                    <a:pt x="2573" y="6703"/>
                    <a:pt x="3290" y="6703"/>
                  </a:cubicBezTo>
                  <a:cubicBezTo>
                    <a:pt x="3366" y="6703"/>
                    <a:pt x="3442" y="6699"/>
                    <a:pt x="3519" y="6690"/>
                  </a:cubicBezTo>
                  <a:cubicBezTo>
                    <a:pt x="4215" y="6609"/>
                    <a:pt x="4837" y="6146"/>
                    <a:pt x="4991" y="5445"/>
                  </a:cubicBezTo>
                  <a:cubicBezTo>
                    <a:pt x="5242" y="4311"/>
                    <a:pt x="3998" y="3411"/>
                    <a:pt x="2896" y="3411"/>
                  </a:cubicBezTo>
                  <a:cubicBezTo>
                    <a:pt x="2688" y="3411"/>
                    <a:pt x="2485" y="3443"/>
                    <a:pt x="2298" y="3512"/>
                  </a:cubicBezTo>
                  <a:cubicBezTo>
                    <a:pt x="2543" y="2793"/>
                    <a:pt x="2797" y="2078"/>
                    <a:pt x="3016" y="1353"/>
                  </a:cubicBezTo>
                  <a:cubicBezTo>
                    <a:pt x="3021" y="1340"/>
                    <a:pt x="3021" y="1327"/>
                    <a:pt x="3017" y="1315"/>
                  </a:cubicBezTo>
                  <a:lnTo>
                    <a:pt x="3017" y="1315"/>
                  </a:lnTo>
                  <a:cubicBezTo>
                    <a:pt x="3978" y="1926"/>
                    <a:pt x="5100" y="2370"/>
                    <a:pt x="6128" y="2845"/>
                  </a:cubicBezTo>
                  <a:cubicBezTo>
                    <a:pt x="6143" y="2852"/>
                    <a:pt x="6158" y="2855"/>
                    <a:pt x="6171" y="2855"/>
                  </a:cubicBezTo>
                  <a:cubicBezTo>
                    <a:pt x="6243" y="2855"/>
                    <a:pt x="6285" y="2765"/>
                    <a:pt x="6248" y="2705"/>
                  </a:cubicBezTo>
                  <a:cubicBezTo>
                    <a:pt x="6252" y="2692"/>
                    <a:pt x="6252" y="2678"/>
                    <a:pt x="6246" y="2663"/>
                  </a:cubicBezTo>
                  <a:cubicBezTo>
                    <a:pt x="5980" y="2047"/>
                    <a:pt x="5965" y="1352"/>
                    <a:pt x="6419" y="812"/>
                  </a:cubicBezTo>
                  <a:cubicBezTo>
                    <a:pt x="6748" y="422"/>
                    <a:pt x="7261" y="205"/>
                    <a:pt x="7770" y="205"/>
                  </a:cubicBezTo>
                  <a:cubicBezTo>
                    <a:pt x="7974" y="205"/>
                    <a:pt x="8177" y="240"/>
                    <a:pt x="8368" y="312"/>
                  </a:cubicBezTo>
                  <a:cubicBezTo>
                    <a:pt x="9834" y="860"/>
                    <a:pt x="10217" y="3156"/>
                    <a:pt x="8536" y="3661"/>
                  </a:cubicBezTo>
                  <a:cubicBezTo>
                    <a:pt x="8531" y="3660"/>
                    <a:pt x="8528" y="3660"/>
                    <a:pt x="8524" y="3657"/>
                  </a:cubicBezTo>
                  <a:cubicBezTo>
                    <a:pt x="8511" y="3653"/>
                    <a:pt x="8499" y="3651"/>
                    <a:pt x="8487" y="3651"/>
                  </a:cubicBezTo>
                  <a:cubicBezTo>
                    <a:pt x="8393" y="3651"/>
                    <a:pt x="8341" y="3788"/>
                    <a:pt x="8443" y="3832"/>
                  </a:cubicBezTo>
                  <a:cubicBezTo>
                    <a:pt x="8454" y="3837"/>
                    <a:pt x="8464" y="3842"/>
                    <a:pt x="8476" y="3846"/>
                  </a:cubicBezTo>
                  <a:cubicBezTo>
                    <a:pt x="8493" y="3861"/>
                    <a:pt x="8513" y="3871"/>
                    <a:pt x="8536" y="3872"/>
                  </a:cubicBezTo>
                  <a:cubicBezTo>
                    <a:pt x="9474" y="4278"/>
                    <a:pt x="10410" y="4679"/>
                    <a:pt x="11333" y="5115"/>
                  </a:cubicBezTo>
                  <a:cubicBezTo>
                    <a:pt x="11335" y="5118"/>
                    <a:pt x="11335" y="5120"/>
                    <a:pt x="11338" y="5121"/>
                  </a:cubicBezTo>
                  <a:cubicBezTo>
                    <a:pt x="11440" y="5173"/>
                    <a:pt x="11541" y="5224"/>
                    <a:pt x="11642" y="5274"/>
                  </a:cubicBezTo>
                  <a:lnTo>
                    <a:pt x="11686" y="5186"/>
                  </a:lnTo>
                  <a:cubicBezTo>
                    <a:pt x="11718" y="5137"/>
                    <a:pt x="11716" y="5063"/>
                    <a:pt x="11647" y="5028"/>
                  </a:cubicBezTo>
                  <a:cubicBezTo>
                    <a:pt x="10745" y="4569"/>
                    <a:pt x="9811" y="4133"/>
                    <a:pt x="8860" y="3782"/>
                  </a:cubicBezTo>
                  <a:cubicBezTo>
                    <a:pt x="10513" y="3120"/>
                    <a:pt x="9958" y="603"/>
                    <a:pt x="8371" y="90"/>
                  </a:cubicBezTo>
                  <a:cubicBezTo>
                    <a:pt x="8182" y="29"/>
                    <a:pt x="7990" y="0"/>
                    <a:pt x="780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</p:grpSp>
      <p:grpSp>
        <p:nvGrpSpPr>
          <p:cNvPr id="543" name="Google Shape;543;p43"/>
          <p:cNvGrpSpPr/>
          <p:nvPr/>
        </p:nvGrpSpPr>
        <p:grpSpPr>
          <a:xfrm>
            <a:off x="17233217" y="786028"/>
            <a:ext cx="801282" cy="1035252"/>
            <a:chOff x="8489040" y="1196592"/>
            <a:chExt cx="572099" cy="739149"/>
          </a:xfrm>
        </p:grpSpPr>
        <p:sp>
          <p:nvSpPr>
            <p:cNvPr id="544" name="Google Shape;544;p43"/>
            <p:cNvSpPr/>
            <p:nvPr/>
          </p:nvSpPr>
          <p:spPr>
            <a:xfrm rot="-1005998">
              <a:off x="8551656" y="1250419"/>
              <a:ext cx="446867" cy="499974"/>
            </a:xfrm>
            <a:custGeom>
              <a:avLst/>
              <a:gdLst/>
              <a:ahLst/>
              <a:cxnLst/>
              <a:rect l="l" t="t" r="r" b="b"/>
              <a:pathLst>
                <a:path w="7127" h="7974" extrusionOk="0">
                  <a:moveTo>
                    <a:pt x="3556" y="0"/>
                  </a:moveTo>
                  <a:cubicBezTo>
                    <a:pt x="3488" y="0"/>
                    <a:pt x="3420" y="3"/>
                    <a:pt x="3352" y="7"/>
                  </a:cubicBezTo>
                  <a:cubicBezTo>
                    <a:pt x="2064" y="101"/>
                    <a:pt x="732" y="1375"/>
                    <a:pt x="1073" y="2747"/>
                  </a:cubicBezTo>
                  <a:cubicBezTo>
                    <a:pt x="1081" y="2781"/>
                    <a:pt x="1115" y="2800"/>
                    <a:pt x="1145" y="2800"/>
                  </a:cubicBezTo>
                  <a:cubicBezTo>
                    <a:pt x="1164" y="2800"/>
                    <a:pt x="1182" y="2793"/>
                    <a:pt x="1193" y="2777"/>
                  </a:cubicBezTo>
                  <a:cubicBezTo>
                    <a:pt x="1209" y="2794"/>
                    <a:pt x="1230" y="2808"/>
                    <a:pt x="1259" y="2808"/>
                  </a:cubicBezTo>
                  <a:cubicBezTo>
                    <a:pt x="1260" y="2808"/>
                    <a:pt x="1261" y="2808"/>
                    <a:pt x="1263" y="2808"/>
                  </a:cubicBezTo>
                  <a:cubicBezTo>
                    <a:pt x="1475" y="2801"/>
                    <a:pt x="1687" y="2799"/>
                    <a:pt x="1899" y="2799"/>
                  </a:cubicBezTo>
                  <a:cubicBezTo>
                    <a:pt x="2180" y="2799"/>
                    <a:pt x="2460" y="2803"/>
                    <a:pt x="2741" y="2803"/>
                  </a:cubicBezTo>
                  <a:cubicBezTo>
                    <a:pt x="2858" y="2803"/>
                    <a:pt x="2975" y="2802"/>
                    <a:pt x="3092" y="2800"/>
                  </a:cubicBezTo>
                  <a:cubicBezTo>
                    <a:pt x="3161" y="2799"/>
                    <a:pt x="3195" y="2741"/>
                    <a:pt x="3188" y="2689"/>
                  </a:cubicBezTo>
                  <a:lnTo>
                    <a:pt x="3152" y="2634"/>
                  </a:lnTo>
                  <a:cubicBezTo>
                    <a:pt x="3140" y="2626"/>
                    <a:pt x="3126" y="2621"/>
                    <a:pt x="3110" y="2619"/>
                  </a:cubicBezTo>
                  <a:cubicBezTo>
                    <a:pt x="2866" y="2594"/>
                    <a:pt x="2617" y="2583"/>
                    <a:pt x="2367" y="2583"/>
                  </a:cubicBezTo>
                  <a:cubicBezTo>
                    <a:pt x="1987" y="2583"/>
                    <a:pt x="1605" y="2608"/>
                    <a:pt x="1236" y="2644"/>
                  </a:cubicBezTo>
                  <a:cubicBezTo>
                    <a:pt x="1222" y="2645"/>
                    <a:pt x="1212" y="2649"/>
                    <a:pt x="1205" y="2654"/>
                  </a:cubicBezTo>
                  <a:cubicBezTo>
                    <a:pt x="1231" y="1533"/>
                    <a:pt x="1889" y="515"/>
                    <a:pt x="3047" y="271"/>
                  </a:cubicBezTo>
                  <a:cubicBezTo>
                    <a:pt x="3217" y="235"/>
                    <a:pt x="3388" y="218"/>
                    <a:pt x="3559" y="218"/>
                  </a:cubicBezTo>
                  <a:cubicBezTo>
                    <a:pt x="4624" y="218"/>
                    <a:pt x="5666" y="880"/>
                    <a:pt x="6195" y="1790"/>
                  </a:cubicBezTo>
                  <a:cubicBezTo>
                    <a:pt x="6760" y="2763"/>
                    <a:pt x="6840" y="4075"/>
                    <a:pt x="6163" y="5016"/>
                  </a:cubicBezTo>
                  <a:cubicBezTo>
                    <a:pt x="5713" y="5644"/>
                    <a:pt x="4952" y="6002"/>
                    <a:pt x="4197" y="6002"/>
                  </a:cubicBezTo>
                  <a:cubicBezTo>
                    <a:pt x="3787" y="6002"/>
                    <a:pt x="3378" y="5896"/>
                    <a:pt x="3021" y="5670"/>
                  </a:cubicBezTo>
                  <a:cubicBezTo>
                    <a:pt x="3001" y="5657"/>
                    <a:pt x="2978" y="5650"/>
                    <a:pt x="2955" y="5650"/>
                  </a:cubicBezTo>
                  <a:cubicBezTo>
                    <a:pt x="2922" y="5650"/>
                    <a:pt x="2889" y="5664"/>
                    <a:pt x="2870" y="5695"/>
                  </a:cubicBezTo>
                  <a:cubicBezTo>
                    <a:pt x="2409" y="6398"/>
                    <a:pt x="1904" y="7056"/>
                    <a:pt x="1346" y="7683"/>
                  </a:cubicBezTo>
                  <a:cubicBezTo>
                    <a:pt x="1051" y="7442"/>
                    <a:pt x="666" y="7196"/>
                    <a:pt x="461" y="6908"/>
                  </a:cubicBezTo>
                  <a:cubicBezTo>
                    <a:pt x="217" y="6561"/>
                    <a:pt x="666" y="6201"/>
                    <a:pt x="891" y="5895"/>
                  </a:cubicBezTo>
                  <a:cubicBezTo>
                    <a:pt x="1390" y="5217"/>
                    <a:pt x="1896" y="4547"/>
                    <a:pt x="2363" y="3846"/>
                  </a:cubicBezTo>
                  <a:cubicBezTo>
                    <a:pt x="2368" y="3838"/>
                    <a:pt x="2373" y="3831"/>
                    <a:pt x="2374" y="3823"/>
                  </a:cubicBezTo>
                  <a:cubicBezTo>
                    <a:pt x="2388" y="3776"/>
                    <a:pt x="2348" y="3735"/>
                    <a:pt x="2304" y="3735"/>
                  </a:cubicBezTo>
                  <a:cubicBezTo>
                    <a:pt x="2285" y="3735"/>
                    <a:pt x="2264" y="3744"/>
                    <a:pt x="2248" y="3764"/>
                  </a:cubicBezTo>
                  <a:cubicBezTo>
                    <a:pt x="1472" y="4710"/>
                    <a:pt x="763" y="5711"/>
                    <a:pt x="37" y="6695"/>
                  </a:cubicBezTo>
                  <a:cubicBezTo>
                    <a:pt x="1" y="6744"/>
                    <a:pt x="19" y="6807"/>
                    <a:pt x="62" y="6844"/>
                  </a:cubicBezTo>
                  <a:cubicBezTo>
                    <a:pt x="490" y="7214"/>
                    <a:pt x="916" y="7591"/>
                    <a:pt x="1354" y="7951"/>
                  </a:cubicBezTo>
                  <a:cubicBezTo>
                    <a:pt x="1373" y="7967"/>
                    <a:pt x="1393" y="7974"/>
                    <a:pt x="1411" y="7974"/>
                  </a:cubicBezTo>
                  <a:cubicBezTo>
                    <a:pt x="1470" y="7974"/>
                    <a:pt x="1515" y="7902"/>
                    <a:pt x="1498" y="7839"/>
                  </a:cubicBezTo>
                  <a:cubicBezTo>
                    <a:pt x="1908" y="7380"/>
                    <a:pt x="2296" y="6906"/>
                    <a:pt x="2652" y="6404"/>
                  </a:cubicBezTo>
                  <a:cubicBezTo>
                    <a:pt x="2743" y="6274"/>
                    <a:pt x="2883" y="5955"/>
                    <a:pt x="3050" y="5944"/>
                  </a:cubicBezTo>
                  <a:cubicBezTo>
                    <a:pt x="3052" y="5944"/>
                    <a:pt x="3054" y="5944"/>
                    <a:pt x="3057" y="5944"/>
                  </a:cubicBezTo>
                  <a:cubicBezTo>
                    <a:pt x="3157" y="5944"/>
                    <a:pt x="3357" y="6091"/>
                    <a:pt x="3467" y="6125"/>
                  </a:cubicBezTo>
                  <a:cubicBezTo>
                    <a:pt x="3694" y="6197"/>
                    <a:pt x="3930" y="6230"/>
                    <a:pt x="4167" y="6230"/>
                  </a:cubicBezTo>
                  <a:cubicBezTo>
                    <a:pt x="4573" y="6230"/>
                    <a:pt x="4981" y="6132"/>
                    <a:pt x="5344" y="5959"/>
                  </a:cubicBezTo>
                  <a:cubicBezTo>
                    <a:pt x="6685" y="5316"/>
                    <a:pt x="7126" y="3761"/>
                    <a:pt x="6698" y="2400"/>
                  </a:cubicBezTo>
                  <a:cubicBezTo>
                    <a:pt x="6272" y="1053"/>
                    <a:pt x="4984" y="0"/>
                    <a:pt x="355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545" name="Google Shape;545;p43"/>
            <p:cNvSpPr/>
            <p:nvPr/>
          </p:nvSpPr>
          <p:spPr>
            <a:xfrm rot="-1005998">
              <a:off x="8564531" y="1264923"/>
              <a:ext cx="415328" cy="468060"/>
            </a:xfrm>
            <a:custGeom>
              <a:avLst/>
              <a:gdLst/>
              <a:ahLst/>
              <a:cxnLst/>
              <a:rect l="l" t="t" r="r" b="b"/>
              <a:pathLst>
                <a:path w="6624" h="7465" extrusionOk="0">
                  <a:moveTo>
                    <a:pt x="3348" y="0"/>
                  </a:moveTo>
                  <a:cubicBezTo>
                    <a:pt x="3176" y="0"/>
                    <a:pt x="3004" y="18"/>
                    <a:pt x="2834" y="54"/>
                  </a:cubicBezTo>
                  <a:cubicBezTo>
                    <a:pt x="1676" y="297"/>
                    <a:pt x="1017" y="1316"/>
                    <a:pt x="992" y="2436"/>
                  </a:cubicBezTo>
                  <a:cubicBezTo>
                    <a:pt x="1000" y="2431"/>
                    <a:pt x="1010" y="2428"/>
                    <a:pt x="1023" y="2426"/>
                  </a:cubicBezTo>
                  <a:cubicBezTo>
                    <a:pt x="1390" y="2390"/>
                    <a:pt x="1772" y="2366"/>
                    <a:pt x="2150" y="2366"/>
                  </a:cubicBezTo>
                  <a:cubicBezTo>
                    <a:pt x="2402" y="2366"/>
                    <a:pt x="2653" y="2377"/>
                    <a:pt x="2898" y="2403"/>
                  </a:cubicBezTo>
                  <a:cubicBezTo>
                    <a:pt x="2915" y="2404"/>
                    <a:pt x="2928" y="2409"/>
                    <a:pt x="2940" y="2416"/>
                  </a:cubicBezTo>
                  <a:cubicBezTo>
                    <a:pt x="2977" y="2343"/>
                    <a:pt x="3012" y="2270"/>
                    <a:pt x="3050" y="2198"/>
                  </a:cubicBezTo>
                  <a:cubicBezTo>
                    <a:pt x="3130" y="1869"/>
                    <a:pt x="3423" y="1621"/>
                    <a:pt x="3792" y="1614"/>
                  </a:cubicBezTo>
                  <a:cubicBezTo>
                    <a:pt x="3797" y="1614"/>
                    <a:pt x="3803" y="1614"/>
                    <a:pt x="3808" y="1614"/>
                  </a:cubicBezTo>
                  <a:cubicBezTo>
                    <a:pt x="4389" y="1614"/>
                    <a:pt x="4805" y="2191"/>
                    <a:pt x="4827" y="2732"/>
                  </a:cubicBezTo>
                  <a:cubicBezTo>
                    <a:pt x="4864" y="3660"/>
                    <a:pt x="4119" y="4203"/>
                    <a:pt x="3342" y="4203"/>
                  </a:cubicBezTo>
                  <a:cubicBezTo>
                    <a:pt x="2954" y="4203"/>
                    <a:pt x="2558" y="4068"/>
                    <a:pt x="2247" y="3779"/>
                  </a:cubicBezTo>
                  <a:cubicBezTo>
                    <a:pt x="2210" y="3747"/>
                    <a:pt x="2204" y="3700"/>
                    <a:pt x="2217" y="3663"/>
                  </a:cubicBezTo>
                  <a:lnTo>
                    <a:pt x="2159" y="3604"/>
                  </a:lnTo>
                  <a:cubicBezTo>
                    <a:pt x="2157" y="3612"/>
                    <a:pt x="2153" y="3619"/>
                    <a:pt x="2148" y="3627"/>
                  </a:cubicBezTo>
                  <a:cubicBezTo>
                    <a:pt x="1681" y="4328"/>
                    <a:pt x="1175" y="4999"/>
                    <a:pt x="676" y="5676"/>
                  </a:cubicBezTo>
                  <a:cubicBezTo>
                    <a:pt x="451" y="5982"/>
                    <a:pt x="1" y="6342"/>
                    <a:pt x="246" y="6689"/>
                  </a:cubicBezTo>
                  <a:cubicBezTo>
                    <a:pt x="450" y="6977"/>
                    <a:pt x="836" y="7223"/>
                    <a:pt x="1131" y="7464"/>
                  </a:cubicBezTo>
                  <a:cubicBezTo>
                    <a:pt x="1687" y="6837"/>
                    <a:pt x="2194" y="6179"/>
                    <a:pt x="2654" y="5477"/>
                  </a:cubicBezTo>
                  <a:cubicBezTo>
                    <a:pt x="2674" y="5447"/>
                    <a:pt x="2707" y="5433"/>
                    <a:pt x="2741" y="5433"/>
                  </a:cubicBezTo>
                  <a:cubicBezTo>
                    <a:pt x="2764" y="5433"/>
                    <a:pt x="2787" y="5440"/>
                    <a:pt x="2806" y="5452"/>
                  </a:cubicBezTo>
                  <a:cubicBezTo>
                    <a:pt x="3162" y="5677"/>
                    <a:pt x="3571" y="5783"/>
                    <a:pt x="3981" y="5783"/>
                  </a:cubicBezTo>
                  <a:cubicBezTo>
                    <a:pt x="4737" y="5783"/>
                    <a:pt x="5497" y="5425"/>
                    <a:pt x="5948" y="4797"/>
                  </a:cubicBezTo>
                  <a:cubicBezTo>
                    <a:pt x="6624" y="3856"/>
                    <a:pt x="6544" y="2544"/>
                    <a:pt x="5983" y="1572"/>
                  </a:cubicBezTo>
                  <a:cubicBezTo>
                    <a:pt x="5453" y="663"/>
                    <a:pt x="4411" y="0"/>
                    <a:pt x="334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546" name="Google Shape;546;p43"/>
            <p:cNvSpPr/>
            <p:nvPr/>
          </p:nvSpPr>
          <p:spPr>
            <a:xfrm rot="-1005998">
              <a:off x="8553760" y="1780583"/>
              <a:ext cx="153303" cy="135935"/>
            </a:xfrm>
            <a:custGeom>
              <a:avLst/>
              <a:gdLst/>
              <a:ahLst/>
              <a:cxnLst/>
              <a:rect l="l" t="t" r="r" b="b"/>
              <a:pathLst>
                <a:path w="2445" h="2168" extrusionOk="0">
                  <a:moveTo>
                    <a:pt x="1146" y="179"/>
                  </a:moveTo>
                  <a:cubicBezTo>
                    <a:pt x="1397" y="179"/>
                    <a:pt x="1644" y="300"/>
                    <a:pt x="1810" y="505"/>
                  </a:cubicBezTo>
                  <a:cubicBezTo>
                    <a:pt x="1806" y="529"/>
                    <a:pt x="1812" y="555"/>
                    <a:pt x="1839" y="576"/>
                  </a:cubicBezTo>
                  <a:cubicBezTo>
                    <a:pt x="1856" y="587"/>
                    <a:pt x="1870" y="600"/>
                    <a:pt x="1884" y="614"/>
                  </a:cubicBezTo>
                  <a:cubicBezTo>
                    <a:pt x="1895" y="634"/>
                    <a:pt x="1908" y="654"/>
                    <a:pt x="1918" y="674"/>
                  </a:cubicBezTo>
                  <a:cubicBezTo>
                    <a:pt x="1928" y="697"/>
                    <a:pt x="1945" y="705"/>
                    <a:pt x="1961" y="705"/>
                  </a:cubicBezTo>
                  <a:cubicBezTo>
                    <a:pt x="1963" y="705"/>
                    <a:pt x="1964" y="704"/>
                    <a:pt x="1966" y="704"/>
                  </a:cubicBezTo>
                  <a:lnTo>
                    <a:pt x="1966" y="704"/>
                  </a:lnTo>
                  <a:cubicBezTo>
                    <a:pt x="2202" y="1005"/>
                    <a:pt x="2177" y="1454"/>
                    <a:pt x="1890" y="1738"/>
                  </a:cubicBezTo>
                  <a:cubicBezTo>
                    <a:pt x="1721" y="1905"/>
                    <a:pt x="1495" y="1985"/>
                    <a:pt x="1268" y="1985"/>
                  </a:cubicBezTo>
                  <a:cubicBezTo>
                    <a:pt x="999" y="1985"/>
                    <a:pt x="729" y="1872"/>
                    <a:pt x="551" y="1660"/>
                  </a:cubicBezTo>
                  <a:cubicBezTo>
                    <a:pt x="228" y="1277"/>
                    <a:pt x="257" y="690"/>
                    <a:pt x="649" y="364"/>
                  </a:cubicBezTo>
                  <a:cubicBezTo>
                    <a:pt x="799" y="237"/>
                    <a:pt x="973" y="179"/>
                    <a:pt x="1146" y="179"/>
                  </a:cubicBezTo>
                  <a:close/>
                  <a:moveTo>
                    <a:pt x="1135" y="0"/>
                  </a:moveTo>
                  <a:cubicBezTo>
                    <a:pt x="960" y="0"/>
                    <a:pt x="782" y="50"/>
                    <a:pt x="623" y="156"/>
                  </a:cubicBezTo>
                  <a:cubicBezTo>
                    <a:pt x="78" y="519"/>
                    <a:pt x="0" y="1281"/>
                    <a:pt x="411" y="1774"/>
                  </a:cubicBezTo>
                  <a:cubicBezTo>
                    <a:pt x="625" y="2030"/>
                    <a:pt x="953" y="2168"/>
                    <a:pt x="1278" y="2168"/>
                  </a:cubicBezTo>
                  <a:cubicBezTo>
                    <a:pt x="1549" y="2168"/>
                    <a:pt x="1817" y="2073"/>
                    <a:pt x="2019" y="1874"/>
                  </a:cubicBezTo>
                  <a:cubicBezTo>
                    <a:pt x="2400" y="1497"/>
                    <a:pt x="2445" y="727"/>
                    <a:pt x="1928" y="448"/>
                  </a:cubicBezTo>
                  <a:cubicBezTo>
                    <a:pt x="1927" y="448"/>
                    <a:pt x="1927" y="448"/>
                    <a:pt x="1926" y="448"/>
                  </a:cubicBezTo>
                  <a:cubicBezTo>
                    <a:pt x="1926" y="448"/>
                    <a:pt x="1926" y="448"/>
                    <a:pt x="1925" y="447"/>
                  </a:cubicBezTo>
                  <a:cubicBezTo>
                    <a:pt x="1759" y="163"/>
                    <a:pt x="1452" y="0"/>
                    <a:pt x="113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547" name="Google Shape;547;p43"/>
            <p:cNvSpPr/>
            <p:nvPr/>
          </p:nvSpPr>
          <p:spPr>
            <a:xfrm rot="-1005998">
              <a:off x="8568032" y="1791833"/>
              <a:ext cx="123708" cy="113425"/>
            </a:xfrm>
            <a:custGeom>
              <a:avLst/>
              <a:gdLst/>
              <a:ahLst/>
              <a:cxnLst/>
              <a:rect l="l" t="t" r="r" b="b"/>
              <a:pathLst>
                <a:path w="1973" h="1809" extrusionOk="0">
                  <a:moveTo>
                    <a:pt x="916" y="1"/>
                  </a:moveTo>
                  <a:cubicBezTo>
                    <a:pt x="743" y="1"/>
                    <a:pt x="568" y="58"/>
                    <a:pt x="418" y="185"/>
                  </a:cubicBezTo>
                  <a:cubicBezTo>
                    <a:pt x="29" y="513"/>
                    <a:pt x="0" y="1100"/>
                    <a:pt x="321" y="1483"/>
                  </a:cubicBezTo>
                  <a:cubicBezTo>
                    <a:pt x="500" y="1696"/>
                    <a:pt x="771" y="1808"/>
                    <a:pt x="1040" y="1808"/>
                  </a:cubicBezTo>
                  <a:cubicBezTo>
                    <a:pt x="1267" y="1808"/>
                    <a:pt x="1492" y="1728"/>
                    <a:pt x="1661" y="1561"/>
                  </a:cubicBezTo>
                  <a:cubicBezTo>
                    <a:pt x="1948" y="1275"/>
                    <a:pt x="1973" y="828"/>
                    <a:pt x="1735" y="526"/>
                  </a:cubicBezTo>
                  <a:lnTo>
                    <a:pt x="1735" y="526"/>
                  </a:lnTo>
                  <a:cubicBezTo>
                    <a:pt x="1734" y="526"/>
                    <a:pt x="1732" y="527"/>
                    <a:pt x="1730" y="527"/>
                  </a:cubicBezTo>
                  <a:cubicBezTo>
                    <a:pt x="1714" y="527"/>
                    <a:pt x="1697" y="517"/>
                    <a:pt x="1687" y="496"/>
                  </a:cubicBezTo>
                  <a:cubicBezTo>
                    <a:pt x="1677" y="476"/>
                    <a:pt x="1665" y="456"/>
                    <a:pt x="1653" y="436"/>
                  </a:cubicBezTo>
                  <a:cubicBezTo>
                    <a:pt x="1640" y="423"/>
                    <a:pt x="1625" y="409"/>
                    <a:pt x="1609" y="398"/>
                  </a:cubicBezTo>
                  <a:cubicBezTo>
                    <a:pt x="1581" y="377"/>
                    <a:pt x="1575" y="351"/>
                    <a:pt x="1579" y="327"/>
                  </a:cubicBezTo>
                  <a:cubicBezTo>
                    <a:pt x="1413" y="121"/>
                    <a:pt x="1166" y="1"/>
                    <a:pt x="91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548" name="Google Shape;548;p43"/>
            <p:cNvSpPr/>
            <p:nvPr/>
          </p:nvSpPr>
          <p:spPr>
            <a:xfrm rot="-1005998">
              <a:off x="8687165" y="1364278"/>
              <a:ext cx="166658" cy="162457"/>
            </a:xfrm>
            <a:custGeom>
              <a:avLst/>
              <a:gdLst/>
              <a:ahLst/>
              <a:cxnLst/>
              <a:rect l="l" t="t" r="r" b="b"/>
              <a:pathLst>
                <a:path w="2658" h="2591" extrusionOk="0">
                  <a:moveTo>
                    <a:pt x="1602" y="1"/>
                  </a:moveTo>
                  <a:cubicBezTo>
                    <a:pt x="1596" y="1"/>
                    <a:pt x="1591" y="1"/>
                    <a:pt x="1586" y="1"/>
                  </a:cubicBezTo>
                  <a:cubicBezTo>
                    <a:pt x="1217" y="6"/>
                    <a:pt x="924" y="256"/>
                    <a:pt x="845" y="585"/>
                  </a:cubicBezTo>
                  <a:cubicBezTo>
                    <a:pt x="808" y="658"/>
                    <a:pt x="773" y="731"/>
                    <a:pt x="734" y="803"/>
                  </a:cubicBezTo>
                  <a:lnTo>
                    <a:pt x="770" y="858"/>
                  </a:lnTo>
                  <a:cubicBezTo>
                    <a:pt x="777" y="857"/>
                    <a:pt x="782" y="854"/>
                    <a:pt x="787" y="847"/>
                  </a:cubicBezTo>
                  <a:cubicBezTo>
                    <a:pt x="799" y="831"/>
                    <a:pt x="813" y="811"/>
                    <a:pt x="825" y="795"/>
                  </a:cubicBezTo>
                  <a:lnTo>
                    <a:pt x="825" y="795"/>
                  </a:lnTo>
                  <a:cubicBezTo>
                    <a:pt x="824" y="808"/>
                    <a:pt x="825" y="822"/>
                    <a:pt x="826" y="838"/>
                  </a:cubicBezTo>
                  <a:cubicBezTo>
                    <a:pt x="831" y="883"/>
                    <a:pt x="871" y="906"/>
                    <a:pt x="910" y="906"/>
                  </a:cubicBezTo>
                  <a:cubicBezTo>
                    <a:pt x="951" y="906"/>
                    <a:pt x="992" y="881"/>
                    <a:pt x="991" y="833"/>
                  </a:cubicBezTo>
                  <a:cubicBezTo>
                    <a:pt x="992" y="427"/>
                    <a:pt x="1279" y="229"/>
                    <a:pt x="1593" y="229"/>
                  </a:cubicBezTo>
                  <a:cubicBezTo>
                    <a:pt x="1820" y="229"/>
                    <a:pt x="2060" y="332"/>
                    <a:pt x="2217" y="533"/>
                  </a:cubicBezTo>
                  <a:cubicBezTo>
                    <a:pt x="2497" y="893"/>
                    <a:pt x="2474" y="1397"/>
                    <a:pt x="2259" y="1779"/>
                  </a:cubicBezTo>
                  <a:cubicBezTo>
                    <a:pt x="2016" y="2209"/>
                    <a:pt x="1618" y="2395"/>
                    <a:pt x="1202" y="2395"/>
                  </a:cubicBezTo>
                  <a:cubicBezTo>
                    <a:pt x="837" y="2395"/>
                    <a:pt x="458" y="2252"/>
                    <a:pt x="156" y="2004"/>
                  </a:cubicBezTo>
                  <a:cubicBezTo>
                    <a:pt x="136" y="1988"/>
                    <a:pt x="117" y="1982"/>
                    <a:pt x="98" y="1982"/>
                  </a:cubicBezTo>
                  <a:cubicBezTo>
                    <a:pt x="59" y="1982"/>
                    <a:pt x="26" y="2012"/>
                    <a:pt x="12" y="2050"/>
                  </a:cubicBezTo>
                  <a:cubicBezTo>
                    <a:pt x="0" y="2086"/>
                    <a:pt x="6" y="2133"/>
                    <a:pt x="42" y="2166"/>
                  </a:cubicBezTo>
                  <a:cubicBezTo>
                    <a:pt x="352" y="2455"/>
                    <a:pt x="748" y="2590"/>
                    <a:pt x="1135" y="2590"/>
                  </a:cubicBezTo>
                  <a:cubicBezTo>
                    <a:pt x="1913" y="2590"/>
                    <a:pt x="2658" y="2047"/>
                    <a:pt x="2621" y="1119"/>
                  </a:cubicBezTo>
                  <a:cubicBezTo>
                    <a:pt x="2599" y="578"/>
                    <a:pt x="2184" y="1"/>
                    <a:pt x="160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</p:grpSp>
    </p:spTree>
    <p:extLst>
      <p:ext uri="{BB962C8B-B14F-4D97-AF65-F5344CB8AC3E}">
        <p14:creationId xmlns:p14="http://schemas.microsoft.com/office/powerpoint/2010/main" val="15762235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3"/>
            <a:ext cx="2133600" cy="365126"/>
          </a:xfrm>
          <a:prstGeom prst="rect">
            <a:avLst/>
          </a:prstGeom>
        </p:spPr>
        <p:txBody>
          <a:bodyPr/>
          <a:lstStyle/>
          <a:p>
            <a:fld id="{A4970AA4-0587-5F47-B94B-FE01103EBF04}" type="datetime1">
              <a:rPr lang="en-US" smtClean="0"/>
              <a:t>6/10/24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3"/>
            <a:ext cx="2895600" cy="365126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5621000" y="9563103"/>
            <a:ext cx="2133600" cy="365126"/>
          </a:xfrm>
        </p:spPr>
        <p:txBody>
          <a:bodyPr/>
          <a:lstStyle>
            <a:lvl1pPr>
              <a:defRPr sz="1800"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55577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1426450" y="890050"/>
            <a:ext cx="15435000" cy="114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Instrument Sans"/>
              <a:buNone/>
              <a:defRPr sz="3500" b="1">
                <a:solidFill>
                  <a:schemeClr val="lt1"/>
                </a:solidFill>
                <a:latin typeface="Instrument Sans"/>
                <a:ea typeface="Instrument Sans"/>
                <a:cs typeface="Instrument Sans"/>
                <a:sym typeface="Instrument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Instrument Sans"/>
              <a:buNone/>
              <a:defRPr sz="3500" b="1">
                <a:solidFill>
                  <a:schemeClr val="lt1"/>
                </a:solidFill>
                <a:latin typeface="Instrument Sans"/>
                <a:ea typeface="Instrument Sans"/>
                <a:cs typeface="Instrument Sans"/>
                <a:sym typeface="Instrument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Instrument Sans"/>
              <a:buNone/>
              <a:defRPr sz="3500" b="1">
                <a:solidFill>
                  <a:schemeClr val="lt1"/>
                </a:solidFill>
                <a:latin typeface="Instrument Sans"/>
                <a:ea typeface="Instrument Sans"/>
                <a:cs typeface="Instrument Sans"/>
                <a:sym typeface="Instrument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Instrument Sans"/>
              <a:buNone/>
              <a:defRPr sz="3500" b="1">
                <a:solidFill>
                  <a:schemeClr val="lt1"/>
                </a:solidFill>
                <a:latin typeface="Instrument Sans"/>
                <a:ea typeface="Instrument Sans"/>
                <a:cs typeface="Instrument Sans"/>
                <a:sym typeface="Instrument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Instrument Sans"/>
              <a:buNone/>
              <a:defRPr sz="3500" b="1">
                <a:solidFill>
                  <a:schemeClr val="lt1"/>
                </a:solidFill>
                <a:latin typeface="Instrument Sans"/>
                <a:ea typeface="Instrument Sans"/>
                <a:cs typeface="Instrument Sans"/>
                <a:sym typeface="Instrument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Instrument Sans"/>
              <a:buNone/>
              <a:defRPr sz="3500" b="1">
                <a:solidFill>
                  <a:schemeClr val="lt1"/>
                </a:solidFill>
                <a:latin typeface="Instrument Sans"/>
                <a:ea typeface="Instrument Sans"/>
                <a:cs typeface="Instrument Sans"/>
                <a:sym typeface="Instrument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Instrument Sans"/>
              <a:buNone/>
              <a:defRPr sz="3500" b="1">
                <a:solidFill>
                  <a:schemeClr val="lt1"/>
                </a:solidFill>
                <a:latin typeface="Instrument Sans"/>
                <a:ea typeface="Instrument Sans"/>
                <a:cs typeface="Instrument Sans"/>
                <a:sym typeface="Instrument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Instrument Sans"/>
              <a:buNone/>
              <a:defRPr sz="3500" b="1">
                <a:solidFill>
                  <a:schemeClr val="lt1"/>
                </a:solidFill>
                <a:latin typeface="Instrument Sans"/>
                <a:ea typeface="Instrument Sans"/>
                <a:cs typeface="Instrument Sans"/>
                <a:sym typeface="Instrument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Instrument Sans"/>
              <a:buNone/>
              <a:defRPr sz="3500" b="1">
                <a:solidFill>
                  <a:schemeClr val="lt1"/>
                </a:solidFill>
                <a:latin typeface="Instrument Sans"/>
                <a:ea typeface="Instrument Sans"/>
                <a:cs typeface="Instrument Sans"/>
                <a:sym typeface="Instrument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1426450" y="2304950"/>
            <a:ext cx="15435000" cy="683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Gantari"/>
              <a:buChar char="●"/>
              <a:defRPr>
                <a:solidFill>
                  <a:schemeClr val="lt1"/>
                </a:solidFill>
                <a:latin typeface="Gantari"/>
                <a:ea typeface="Gantari"/>
                <a:cs typeface="Gantari"/>
                <a:sym typeface="Gantari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Gantari"/>
              <a:buChar char="○"/>
              <a:defRPr>
                <a:solidFill>
                  <a:schemeClr val="lt1"/>
                </a:solidFill>
                <a:latin typeface="Gantari"/>
                <a:ea typeface="Gantari"/>
                <a:cs typeface="Gantari"/>
                <a:sym typeface="Gantari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Gantari"/>
              <a:buChar char="■"/>
              <a:defRPr>
                <a:solidFill>
                  <a:schemeClr val="lt1"/>
                </a:solidFill>
                <a:latin typeface="Gantari"/>
                <a:ea typeface="Gantari"/>
                <a:cs typeface="Gantari"/>
                <a:sym typeface="Gantari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Gantari"/>
              <a:buChar char="●"/>
              <a:defRPr>
                <a:solidFill>
                  <a:schemeClr val="lt1"/>
                </a:solidFill>
                <a:latin typeface="Gantari"/>
                <a:ea typeface="Gantari"/>
                <a:cs typeface="Gantari"/>
                <a:sym typeface="Gantari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Gantari"/>
              <a:buChar char="○"/>
              <a:defRPr>
                <a:solidFill>
                  <a:schemeClr val="lt1"/>
                </a:solidFill>
                <a:latin typeface="Gantari"/>
                <a:ea typeface="Gantari"/>
                <a:cs typeface="Gantari"/>
                <a:sym typeface="Gantari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Gantari"/>
              <a:buChar char="■"/>
              <a:defRPr>
                <a:solidFill>
                  <a:schemeClr val="lt1"/>
                </a:solidFill>
                <a:latin typeface="Gantari"/>
                <a:ea typeface="Gantari"/>
                <a:cs typeface="Gantari"/>
                <a:sym typeface="Gantari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Gantari"/>
              <a:buChar char="●"/>
              <a:defRPr>
                <a:solidFill>
                  <a:schemeClr val="lt1"/>
                </a:solidFill>
                <a:latin typeface="Gantari"/>
                <a:ea typeface="Gantari"/>
                <a:cs typeface="Gantari"/>
                <a:sym typeface="Gantari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Gantari"/>
              <a:buChar char="○"/>
              <a:defRPr>
                <a:solidFill>
                  <a:schemeClr val="lt1"/>
                </a:solidFill>
                <a:latin typeface="Gantari"/>
                <a:ea typeface="Gantari"/>
                <a:cs typeface="Gantari"/>
                <a:sym typeface="Gantari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Gantari"/>
              <a:buChar char="■"/>
              <a:defRPr>
                <a:solidFill>
                  <a:schemeClr val="lt1"/>
                </a:solidFill>
                <a:latin typeface="Gantari"/>
                <a:ea typeface="Gantari"/>
                <a:cs typeface="Gantari"/>
                <a:sym typeface="Gantari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72928839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1.png"/><Relationship Id="rId3" Type="http://schemas.openxmlformats.org/officeDocument/2006/relationships/image" Target="../media/image292.png"/><Relationship Id="rId7" Type="http://schemas.openxmlformats.org/officeDocument/2006/relationships/image" Target="../media/image331.png"/><Relationship Id="rId2" Type="http://schemas.openxmlformats.org/officeDocument/2006/relationships/image" Target="../media/image28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1.png"/><Relationship Id="rId5" Type="http://schemas.openxmlformats.org/officeDocument/2006/relationships/image" Target="../media/image311.png"/><Relationship Id="rId4" Type="http://schemas.openxmlformats.org/officeDocument/2006/relationships/image" Target="../media/image30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1.png"/><Relationship Id="rId3" Type="http://schemas.openxmlformats.org/officeDocument/2006/relationships/image" Target="../media/image132.png"/><Relationship Id="rId7" Type="http://schemas.openxmlformats.org/officeDocument/2006/relationships/image" Target="../media/image350.png"/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0.png"/><Relationship Id="rId4" Type="http://schemas.openxmlformats.org/officeDocument/2006/relationships/image" Target="../media/image142.png"/><Relationship Id="rId9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132.png"/><Relationship Id="rId7" Type="http://schemas.openxmlformats.org/officeDocument/2006/relationships/image" Target="../media/image181.png"/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0.png"/><Relationship Id="rId10" Type="http://schemas.openxmlformats.org/officeDocument/2006/relationships/image" Target="../media/image14.png"/><Relationship Id="rId4" Type="http://schemas.openxmlformats.org/officeDocument/2006/relationships/image" Target="../media/image142.png"/><Relationship Id="rId9" Type="http://schemas.openxmlformats.org/officeDocument/2006/relationships/image" Target="../media/image23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132.png"/><Relationship Id="rId7" Type="http://schemas.openxmlformats.org/officeDocument/2006/relationships/image" Target="../media/image241.png"/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0.png"/><Relationship Id="rId11" Type="http://schemas.openxmlformats.org/officeDocument/2006/relationships/image" Target="../media/image14.png"/><Relationship Id="rId10" Type="http://schemas.openxmlformats.org/officeDocument/2006/relationships/image" Target="../media/image260.png"/><Relationship Id="rId4" Type="http://schemas.openxmlformats.org/officeDocument/2006/relationships/image" Target="../media/image142.png"/><Relationship Id="rId9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2.png"/><Relationship Id="rId3" Type="http://schemas.openxmlformats.org/officeDocument/2006/relationships/image" Target="../media/image132.png"/><Relationship Id="rId7" Type="http://schemas.openxmlformats.org/officeDocument/2006/relationships/image" Target="../media/image241.png"/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0.png"/><Relationship Id="rId10" Type="http://schemas.openxmlformats.org/officeDocument/2006/relationships/image" Target="../media/image14.png"/><Relationship Id="rId4" Type="http://schemas.openxmlformats.org/officeDocument/2006/relationships/image" Target="../media/image142.png"/><Relationship Id="rId9" Type="http://schemas.openxmlformats.org/officeDocument/2006/relationships/image" Target="../media/image19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0.png"/><Relationship Id="rId3" Type="http://schemas.openxmlformats.org/officeDocument/2006/relationships/image" Target="../media/image281.png"/><Relationship Id="rId7" Type="http://schemas.openxmlformats.org/officeDocument/2006/relationships/image" Target="../media/image38.png"/><Relationship Id="rId2" Type="http://schemas.openxmlformats.org/officeDocument/2006/relationships/image" Target="../media/image27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0.png"/><Relationship Id="rId5" Type="http://schemas.openxmlformats.org/officeDocument/2006/relationships/image" Target="../media/image301.png"/><Relationship Id="rId4" Type="http://schemas.openxmlformats.org/officeDocument/2006/relationships/image" Target="../media/image29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0.png"/><Relationship Id="rId13" Type="http://schemas.openxmlformats.org/officeDocument/2006/relationships/image" Target="../media/image302.png"/><Relationship Id="rId3" Type="http://schemas.openxmlformats.org/officeDocument/2006/relationships/image" Target="../media/image132.png"/><Relationship Id="rId7" Type="http://schemas.openxmlformats.org/officeDocument/2006/relationships/image" Target="../media/image241.png"/><Relationship Id="rId12" Type="http://schemas.openxmlformats.org/officeDocument/2006/relationships/image" Target="../media/image14.png"/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0.png"/><Relationship Id="rId11" Type="http://schemas.openxmlformats.org/officeDocument/2006/relationships/image" Target="../media/image290.png"/><Relationship Id="rId10" Type="http://schemas.openxmlformats.org/officeDocument/2006/relationships/image" Target="../media/image280.png"/><Relationship Id="rId9" Type="http://schemas.openxmlformats.org/officeDocument/2006/relationships/image" Target="../media/image19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0.png"/><Relationship Id="rId3" Type="http://schemas.openxmlformats.org/officeDocument/2006/relationships/image" Target="../media/image30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320.png"/><Relationship Id="rId4" Type="http://schemas.openxmlformats.org/officeDocument/2006/relationships/image" Target="../media/image50.png"/><Relationship Id="rId9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1.png"/><Relationship Id="rId3" Type="http://schemas.openxmlformats.org/officeDocument/2006/relationships/image" Target="../media/image300.png"/><Relationship Id="rId7" Type="http://schemas.openxmlformats.org/officeDocument/2006/relationships/image" Target="../media/image320.png"/><Relationship Id="rId12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png"/><Relationship Id="rId11" Type="http://schemas.openxmlformats.org/officeDocument/2006/relationships/image" Target="../media/image55.png"/><Relationship Id="rId5" Type="http://schemas.microsoft.com/office/2007/relationships/hdphoto" Target="../media/hdphoto1.wdp"/><Relationship Id="rId4" Type="http://schemas.openxmlformats.org/officeDocument/2006/relationships/image" Target="../media/image39.png"/><Relationship Id="rId9" Type="http://schemas.openxmlformats.org/officeDocument/2006/relationships/image" Target="../media/image34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0.png"/><Relationship Id="rId7" Type="http://schemas.openxmlformats.org/officeDocument/2006/relationships/image" Target="../media/image391.png"/><Relationship Id="rId2" Type="http://schemas.openxmlformats.org/officeDocument/2006/relationships/image" Target="../media/image37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390.png"/><Relationship Id="rId4" Type="http://schemas.openxmlformats.org/officeDocument/2006/relationships/image" Target="../media/image38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1.png"/><Relationship Id="rId18" Type="http://schemas.openxmlformats.org/officeDocument/2006/relationships/image" Target="../media/image43.emf"/><Relationship Id="rId26" Type="http://schemas.openxmlformats.org/officeDocument/2006/relationships/image" Target="../media/image560.png"/><Relationship Id="rId3" Type="http://schemas.openxmlformats.org/officeDocument/2006/relationships/image" Target="../media/image430.png"/><Relationship Id="rId21" Type="http://schemas.openxmlformats.org/officeDocument/2006/relationships/image" Target="../media/image370.png"/><Relationship Id="rId7" Type="http://schemas.openxmlformats.org/officeDocument/2006/relationships/image" Target="../media/image42.emf"/><Relationship Id="rId17" Type="http://schemas.openxmlformats.org/officeDocument/2006/relationships/image" Target="../media/image490.png"/><Relationship Id="rId25" Type="http://schemas.openxmlformats.org/officeDocument/2006/relationships/image" Target="../media/image550.png"/><Relationship Id="rId33" Type="http://schemas.openxmlformats.org/officeDocument/2006/relationships/image" Target="../media/image83.png"/><Relationship Id="rId2" Type="http://schemas.openxmlformats.org/officeDocument/2006/relationships/image" Target="../media/image420.png"/><Relationship Id="rId16" Type="http://schemas.openxmlformats.org/officeDocument/2006/relationships/image" Target="../media/image480.png"/><Relationship Id="rId20" Type="http://schemas.openxmlformats.org/officeDocument/2006/relationships/image" Target="../media/image43.png"/><Relationship Id="rId29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0.png"/><Relationship Id="rId24" Type="http://schemas.openxmlformats.org/officeDocument/2006/relationships/image" Target="../media/image40.png"/><Relationship Id="rId32" Type="http://schemas.openxmlformats.org/officeDocument/2006/relationships/image" Target="../media/image82.png"/><Relationship Id="rId5" Type="http://schemas.openxmlformats.org/officeDocument/2006/relationships/image" Target="../media/image450.png"/><Relationship Id="rId15" Type="http://schemas.openxmlformats.org/officeDocument/2006/relationships/image" Target="../media/image470.png"/><Relationship Id="rId23" Type="http://schemas.openxmlformats.org/officeDocument/2006/relationships/image" Target="../media/image390.png"/><Relationship Id="rId28" Type="http://schemas.openxmlformats.org/officeDocument/2006/relationships/image" Target="../media/image44.emf"/><Relationship Id="rId19" Type="http://schemas.openxmlformats.org/officeDocument/2006/relationships/image" Target="../media/image42.png"/><Relationship Id="rId31" Type="http://schemas.openxmlformats.org/officeDocument/2006/relationships/image" Target="../media/image81.png"/><Relationship Id="rId4" Type="http://schemas.openxmlformats.org/officeDocument/2006/relationships/image" Target="../media/image41.emf"/><Relationship Id="rId14" Type="http://schemas.openxmlformats.org/officeDocument/2006/relationships/image" Target="../media/image440.png"/><Relationship Id="rId22" Type="http://schemas.openxmlformats.org/officeDocument/2006/relationships/image" Target="../media/image381.png"/><Relationship Id="rId27" Type="http://schemas.openxmlformats.org/officeDocument/2006/relationships/image" Target="../media/image57.png"/><Relationship Id="rId30" Type="http://schemas.openxmlformats.org/officeDocument/2006/relationships/image" Target="../media/image46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650.png"/><Relationship Id="rId7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1.png"/><Relationship Id="rId5" Type="http://schemas.openxmlformats.org/officeDocument/2006/relationships/image" Target="../media/image48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58.png"/><Relationship Id="rId7" Type="http://schemas.openxmlformats.org/officeDocument/2006/relationships/image" Target="../media/image61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emf"/><Relationship Id="rId5" Type="http://schemas.openxmlformats.org/officeDocument/2006/relationships/image" Target="../media/image60.png"/><Relationship Id="rId4" Type="http://schemas.openxmlformats.org/officeDocument/2006/relationships/image" Target="../media/image59.png"/><Relationship Id="rId9" Type="http://schemas.openxmlformats.org/officeDocument/2006/relationships/image" Target="../media/image400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1.png"/><Relationship Id="rId18" Type="http://schemas.openxmlformats.org/officeDocument/2006/relationships/image" Target="../media/image43.emf"/><Relationship Id="rId26" Type="http://schemas.openxmlformats.org/officeDocument/2006/relationships/image" Target="../media/image560.png"/><Relationship Id="rId3" Type="http://schemas.openxmlformats.org/officeDocument/2006/relationships/image" Target="../media/image430.png"/><Relationship Id="rId21" Type="http://schemas.openxmlformats.org/officeDocument/2006/relationships/image" Target="../media/image370.png"/><Relationship Id="rId7" Type="http://schemas.openxmlformats.org/officeDocument/2006/relationships/image" Target="../media/image42.emf"/><Relationship Id="rId17" Type="http://schemas.openxmlformats.org/officeDocument/2006/relationships/image" Target="../media/image490.png"/><Relationship Id="rId25" Type="http://schemas.openxmlformats.org/officeDocument/2006/relationships/image" Target="../media/image550.png"/><Relationship Id="rId33" Type="http://schemas.openxmlformats.org/officeDocument/2006/relationships/image" Target="../media/image83.png"/><Relationship Id="rId2" Type="http://schemas.openxmlformats.org/officeDocument/2006/relationships/image" Target="../media/image420.png"/><Relationship Id="rId16" Type="http://schemas.openxmlformats.org/officeDocument/2006/relationships/image" Target="../media/image480.png"/><Relationship Id="rId20" Type="http://schemas.openxmlformats.org/officeDocument/2006/relationships/image" Target="../media/image43.png"/><Relationship Id="rId29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0.png"/><Relationship Id="rId24" Type="http://schemas.openxmlformats.org/officeDocument/2006/relationships/image" Target="../media/image40.png"/><Relationship Id="rId32" Type="http://schemas.openxmlformats.org/officeDocument/2006/relationships/image" Target="../media/image82.png"/><Relationship Id="rId5" Type="http://schemas.openxmlformats.org/officeDocument/2006/relationships/image" Target="../media/image450.png"/><Relationship Id="rId15" Type="http://schemas.openxmlformats.org/officeDocument/2006/relationships/image" Target="../media/image470.png"/><Relationship Id="rId23" Type="http://schemas.openxmlformats.org/officeDocument/2006/relationships/image" Target="../media/image390.png"/><Relationship Id="rId28" Type="http://schemas.openxmlformats.org/officeDocument/2006/relationships/image" Target="../media/image44.emf"/><Relationship Id="rId19" Type="http://schemas.openxmlformats.org/officeDocument/2006/relationships/image" Target="../media/image42.png"/><Relationship Id="rId31" Type="http://schemas.openxmlformats.org/officeDocument/2006/relationships/image" Target="../media/image81.png"/><Relationship Id="rId4" Type="http://schemas.openxmlformats.org/officeDocument/2006/relationships/image" Target="../media/image41.emf"/><Relationship Id="rId14" Type="http://schemas.openxmlformats.org/officeDocument/2006/relationships/image" Target="../media/image440.png"/><Relationship Id="rId22" Type="http://schemas.openxmlformats.org/officeDocument/2006/relationships/image" Target="../media/image381.png"/><Relationship Id="rId27" Type="http://schemas.openxmlformats.org/officeDocument/2006/relationships/image" Target="../media/image57.png"/><Relationship Id="rId30" Type="http://schemas.openxmlformats.org/officeDocument/2006/relationships/image" Target="../media/image46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0.png"/><Relationship Id="rId3" Type="http://schemas.openxmlformats.org/officeDocument/2006/relationships/image" Target="../media/image63.png"/><Relationship Id="rId7" Type="http://schemas.openxmlformats.org/officeDocument/2006/relationships/image" Target="../media/image710.png"/><Relationship Id="rId12" Type="http://schemas.openxmlformats.org/officeDocument/2006/relationships/image" Target="../media/image1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0.png"/><Relationship Id="rId11" Type="http://schemas.openxmlformats.org/officeDocument/2006/relationships/image" Target="../media/image110.png"/><Relationship Id="rId5" Type="http://schemas.openxmlformats.org/officeDocument/2006/relationships/image" Target="../media/image511.png"/><Relationship Id="rId10" Type="http://schemas.openxmlformats.org/officeDocument/2006/relationships/image" Target="../media/image100.png"/><Relationship Id="rId4" Type="http://schemas.openxmlformats.org/officeDocument/2006/relationships/image" Target="../media/image411.png"/><Relationship Id="rId9" Type="http://schemas.openxmlformats.org/officeDocument/2006/relationships/image" Target="../media/image9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png"/><Relationship Id="rId7" Type="http://schemas.openxmlformats.org/officeDocument/2006/relationships/image" Target="../media/image180.png"/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svg"/><Relationship Id="rId5" Type="http://schemas.openxmlformats.org/officeDocument/2006/relationships/image" Target="../media/image47.png"/><Relationship Id="rId4" Type="http://schemas.openxmlformats.org/officeDocument/2006/relationships/image" Target="../media/image15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png"/><Relationship Id="rId2" Type="http://schemas.openxmlformats.org/officeDocument/2006/relationships/image" Target="../media/image18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1.png"/><Relationship Id="rId11" Type="http://schemas.openxmlformats.org/officeDocument/2006/relationships/image" Target="../media/image210.png"/><Relationship Id="rId5" Type="http://schemas.openxmlformats.org/officeDocument/2006/relationships/image" Target="../media/image151.png"/><Relationship Id="rId10" Type="http://schemas.openxmlformats.org/officeDocument/2006/relationships/image" Target="../media/image201.png"/><Relationship Id="rId4" Type="http://schemas.openxmlformats.org/officeDocument/2006/relationships/image" Target="../media/image141.png"/><Relationship Id="rId9" Type="http://schemas.openxmlformats.org/officeDocument/2006/relationships/image" Target="../media/image380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0.png"/><Relationship Id="rId7" Type="http://schemas.openxmlformats.org/officeDocument/2006/relationships/image" Target="../media/image15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0.png"/><Relationship Id="rId5" Type="http://schemas.openxmlformats.org/officeDocument/2006/relationships/image" Target="../media/image130.png"/><Relationship Id="rId10" Type="http://schemas.openxmlformats.org/officeDocument/2006/relationships/image" Target="../media/image48.svg"/><Relationship Id="rId9" Type="http://schemas.openxmlformats.org/officeDocument/2006/relationships/image" Target="../media/image47.png"/><Relationship Id="rId4" Type="http://schemas.openxmlformats.org/officeDocument/2006/relationships/image" Target="../media/image18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0.png"/><Relationship Id="rId5" Type="http://schemas.openxmlformats.org/officeDocument/2006/relationships/image" Target="../media/image190.png"/><Relationship Id="rId4" Type="http://schemas.openxmlformats.org/officeDocument/2006/relationships/image" Target="../media/image15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69.png"/><Relationship Id="rId7" Type="http://schemas.openxmlformats.org/officeDocument/2006/relationships/image" Target="../media/image2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0.png"/><Relationship Id="rId4" Type="http://schemas.openxmlformats.org/officeDocument/2006/relationships/image" Target="../media/image23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7" Type="http://schemas.openxmlformats.org/officeDocument/2006/relationships/image" Target="../media/image74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0.png"/><Relationship Id="rId2" Type="http://schemas.openxmlformats.org/officeDocument/2006/relationships/image" Target="../media/image2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4.png"/><Relationship Id="rId4" Type="http://schemas.openxmlformats.org/officeDocument/2006/relationships/image" Target="../media/image471.png"/></Relationships>
</file>

<file path=ppt/slides/_rels/slide3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60.png"/><Relationship Id="rId18" Type="http://schemas.openxmlformats.org/officeDocument/2006/relationships/image" Target="../media/image43.emf"/><Relationship Id="rId26" Type="http://schemas.openxmlformats.org/officeDocument/2006/relationships/image" Target="../media/image57.png"/><Relationship Id="rId3" Type="http://schemas.openxmlformats.org/officeDocument/2006/relationships/image" Target="../media/image430.png"/><Relationship Id="rId21" Type="http://schemas.openxmlformats.org/officeDocument/2006/relationships/image" Target="../media/image381.png"/><Relationship Id="rId7" Type="http://schemas.openxmlformats.org/officeDocument/2006/relationships/image" Target="../media/image42.emf"/><Relationship Id="rId17" Type="http://schemas.openxmlformats.org/officeDocument/2006/relationships/image" Target="../media/image490.png"/><Relationship Id="rId25" Type="http://schemas.openxmlformats.org/officeDocument/2006/relationships/image" Target="../media/image560.png"/><Relationship Id="rId2" Type="http://schemas.openxmlformats.org/officeDocument/2006/relationships/image" Target="../media/image420.png"/><Relationship Id="rId16" Type="http://schemas.openxmlformats.org/officeDocument/2006/relationships/image" Target="../media/image480.png"/><Relationship Id="rId20" Type="http://schemas.openxmlformats.org/officeDocument/2006/relationships/image" Target="../media/image370.png"/><Relationship Id="rId29" Type="http://schemas.openxmlformats.org/officeDocument/2006/relationships/image" Target="../media/image5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0.png"/><Relationship Id="rId24" Type="http://schemas.openxmlformats.org/officeDocument/2006/relationships/image" Target="../media/image550.png"/><Relationship Id="rId32" Type="http://schemas.openxmlformats.org/officeDocument/2006/relationships/image" Target="../media/image83.png"/><Relationship Id="rId5" Type="http://schemas.openxmlformats.org/officeDocument/2006/relationships/image" Target="../media/image450.png"/><Relationship Id="rId15" Type="http://schemas.openxmlformats.org/officeDocument/2006/relationships/image" Target="../media/image470.png"/><Relationship Id="rId23" Type="http://schemas.openxmlformats.org/officeDocument/2006/relationships/image" Target="../media/image40.png"/><Relationship Id="rId28" Type="http://schemas.openxmlformats.org/officeDocument/2006/relationships/image" Target="../media/image521.png"/><Relationship Id="rId10" Type="http://schemas.openxmlformats.org/officeDocument/2006/relationships/image" Target="../media/image500.png"/><Relationship Id="rId19" Type="http://schemas.openxmlformats.org/officeDocument/2006/relationships/image" Target="../media/image510.png"/><Relationship Id="rId31" Type="http://schemas.openxmlformats.org/officeDocument/2006/relationships/image" Target="../media/image82.png"/><Relationship Id="rId4" Type="http://schemas.openxmlformats.org/officeDocument/2006/relationships/image" Target="../media/image41.emf"/><Relationship Id="rId14" Type="http://schemas.openxmlformats.org/officeDocument/2006/relationships/image" Target="../media/image440.png"/><Relationship Id="rId22" Type="http://schemas.openxmlformats.org/officeDocument/2006/relationships/image" Target="../media/image390.png"/><Relationship Id="rId27" Type="http://schemas.openxmlformats.org/officeDocument/2006/relationships/image" Target="../media/image44.emf"/><Relationship Id="rId30" Type="http://schemas.openxmlformats.org/officeDocument/2006/relationships/image" Target="../media/image81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13" Type="http://schemas.microsoft.com/office/2007/relationships/hdphoto" Target="../media/hdphoto3.wdp"/><Relationship Id="rId3" Type="http://schemas.openxmlformats.org/officeDocument/2006/relationships/image" Target="../media/image491.png"/><Relationship Id="rId7" Type="http://schemas.openxmlformats.org/officeDocument/2006/relationships/image" Target="../media/image44.emf"/><Relationship Id="rId12" Type="http://schemas.openxmlformats.org/officeDocument/2006/relationships/image" Target="../media/image6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0.png"/><Relationship Id="rId11" Type="http://schemas.microsoft.com/office/2007/relationships/hdphoto" Target="../media/hdphoto2.wdp"/><Relationship Id="rId5" Type="http://schemas.openxmlformats.org/officeDocument/2006/relationships/image" Target="../media/image43.emf"/><Relationship Id="rId15" Type="http://schemas.microsoft.com/office/2007/relationships/hdphoto" Target="../media/hdphoto4.wdp"/><Relationship Id="rId10" Type="http://schemas.openxmlformats.org/officeDocument/2006/relationships/image" Target="../media/image65.png"/><Relationship Id="rId4" Type="http://schemas.openxmlformats.org/officeDocument/2006/relationships/image" Target="../media/image512.png"/><Relationship Id="rId9" Type="http://schemas.openxmlformats.org/officeDocument/2006/relationships/image" Target="../media/image64.png"/><Relationship Id="rId14" Type="http://schemas.openxmlformats.org/officeDocument/2006/relationships/image" Target="../media/image7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7" Type="http://schemas.openxmlformats.org/officeDocument/2006/relationships/image" Target="../media/image74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0.png"/><Relationship Id="rId4" Type="http://schemas.openxmlformats.org/officeDocument/2006/relationships/image" Target="../media/image7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0.png"/><Relationship Id="rId2" Type="http://schemas.openxmlformats.org/officeDocument/2006/relationships/image" Target="../media/image59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31.png"/><Relationship Id="rId4" Type="http://schemas.openxmlformats.org/officeDocument/2006/relationships/image" Target="../media/image61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14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11" Type="http://schemas.openxmlformats.org/officeDocument/2006/relationships/image" Target="../media/image17.png"/><Relationship Id="rId10" Type="http://schemas.openxmlformats.org/officeDocument/2006/relationships/image" Target="../media/image6.png"/><Relationship Id="rId9" Type="http://schemas.openxmlformats.org/officeDocument/2006/relationships/image" Target="../media/image5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9.png"/><Relationship Id="rId7" Type="http://schemas.openxmlformats.org/officeDocument/2006/relationships/image" Target="../media/image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0.png"/><Relationship Id="rId11" Type="http://schemas.openxmlformats.org/officeDocument/2006/relationships/image" Target="../media/image8.png"/><Relationship Id="rId5" Type="http://schemas.openxmlformats.org/officeDocument/2006/relationships/image" Target="../media/image14.png"/><Relationship Id="rId10" Type="http://schemas.openxmlformats.org/officeDocument/2006/relationships/image" Target="../media/image17.png"/><Relationship Id="rId4" Type="http://schemas.openxmlformats.org/officeDocument/2006/relationships/image" Target="../media/image20.png"/><Relationship Id="rId9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3.png"/><Relationship Id="rId11" Type="http://schemas.openxmlformats.org/officeDocument/2006/relationships/image" Target="../media/image14.png"/><Relationship Id="rId5" Type="http://schemas.openxmlformats.org/officeDocument/2006/relationships/image" Target="../media/image133.png"/><Relationship Id="rId10" Type="http://schemas.openxmlformats.org/officeDocument/2006/relationships/image" Target="../media/image193.png"/><Relationship Id="rId4" Type="http://schemas.openxmlformats.org/officeDocument/2006/relationships/image" Target="../media/image122.png"/><Relationship Id="rId9" Type="http://schemas.openxmlformats.org/officeDocument/2006/relationships/image" Target="../media/image18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1.png"/><Relationship Id="rId3" Type="http://schemas.openxmlformats.org/officeDocument/2006/relationships/image" Target="../media/image132.png"/><Relationship Id="rId7" Type="http://schemas.openxmlformats.org/officeDocument/2006/relationships/image" Target="../media/image2.png"/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0.png"/><Relationship Id="rId4" Type="http://schemas.openxmlformats.org/officeDocument/2006/relationships/image" Target="../media/image142.png"/><Relationship Id="rId9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9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 flipV="1">
            <a:off x="1028706" y="4514765"/>
            <a:ext cx="16230594" cy="38509"/>
          </a:xfrm>
          <a:prstGeom prst="line">
            <a:avLst/>
          </a:prstGeom>
          <a:ln w="9525" cap="flat">
            <a:solidFill>
              <a:srgbClr val="2B2C3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TextBox 3"/>
          <p:cNvSpPr txBox="1"/>
          <p:nvPr/>
        </p:nvSpPr>
        <p:spPr>
          <a:xfrm>
            <a:off x="1016407" y="3546353"/>
            <a:ext cx="15976918" cy="8079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273"/>
              </a:lnSpc>
            </a:pPr>
            <a:r>
              <a:rPr lang="en-US" sz="6000" spc="34" dirty="0">
                <a:solidFill>
                  <a:srgbClr val="2B2C30"/>
                </a:solidFill>
                <a:latin typeface="Playfair Display"/>
              </a:rPr>
              <a:t>Join-The-Shortest-Queue with </a:t>
            </a:r>
            <a:r>
              <a:rPr lang="en-US" sz="6000" spc="34" dirty="0">
                <a:solidFill>
                  <a:schemeClr val="accent6">
                    <a:lumMod val="75000"/>
                  </a:schemeClr>
                </a:solidFill>
                <a:latin typeface="Playfair Display"/>
              </a:rPr>
              <a:t>Abandonment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028695" y="4750855"/>
            <a:ext cx="16745790" cy="3926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876"/>
              </a:lnSpc>
            </a:pPr>
            <a:r>
              <a:rPr lang="en-US" sz="3161" spc="15" dirty="0">
                <a:solidFill>
                  <a:srgbClr val="2B2C30"/>
                </a:solidFill>
                <a:latin typeface="Glacial Indifference"/>
              </a:rPr>
              <a:t>Critically Loaded and Heavily Overloaded Regime</a:t>
            </a:r>
            <a:endParaRPr lang="en-US" sz="3161" spc="15" dirty="0">
              <a:solidFill>
                <a:srgbClr val="FF914D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3">
            <a:extLst>
              <a:ext uri="{FF2B5EF4-FFF2-40B4-BE49-F238E27FC236}">
                <a16:creationId xmlns:a16="http://schemas.microsoft.com/office/drawing/2014/main" id="{2885A418-01C2-97D4-1908-D6BC472BD46A}"/>
              </a:ext>
            </a:extLst>
          </p:cNvPr>
          <p:cNvSpPr/>
          <p:nvPr/>
        </p:nvSpPr>
        <p:spPr>
          <a:xfrm>
            <a:off x="9594620" y="6154370"/>
            <a:ext cx="7855180" cy="3103930"/>
          </a:xfrm>
          <a:custGeom>
            <a:avLst/>
            <a:gdLst/>
            <a:ahLst/>
            <a:cxnLst/>
            <a:rect l="l" t="t" r="r" b="b"/>
            <a:pathLst>
              <a:path w="847631" h="310242">
                <a:moveTo>
                  <a:pt x="0" y="0"/>
                </a:moveTo>
                <a:lnTo>
                  <a:pt x="847631" y="0"/>
                </a:lnTo>
                <a:lnTo>
                  <a:pt x="847631" y="310242"/>
                </a:lnTo>
                <a:lnTo>
                  <a:pt x="0" y="310242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  <a:alpha val="30000"/>
            </a:schemeClr>
          </a:solidFill>
          <a:ln w="38100" cap="rnd">
            <a:solidFill>
              <a:schemeClr val="accent2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9" name="TextBox 12">
            <a:extLst>
              <a:ext uri="{FF2B5EF4-FFF2-40B4-BE49-F238E27FC236}">
                <a16:creationId xmlns:a16="http://schemas.microsoft.com/office/drawing/2014/main" id="{B9C951D4-E956-92A7-9A0F-35BDE45C80BB}"/>
              </a:ext>
            </a:extLst>
          </p:cNvPr>
          <p:cNvSpPr txBox="1"/>
          <p:nvPr/>
        </p:nvSpPr>
        <p:spPr>
          <a:xfrm>
            <a:off x="9483569" y="5929388"/>
            <a:ext cx="1796191" cy="3230763"/>
          </a:xfrm>
          <a:prstGeom prst="rect">
            <a:avLst/>
          </a:prstGeom>
        </p:spPr>
        <p:txBody>
          <a:bodyPr lIns="50800" tIns="50800" rIns="50800" bIns="50800" rtlCol="0" anchor="ctr"/>
          <a:lstStyle/>
          <a:p>
            <a:pPr algn="ctr">
              <a:lnSpc>
                <a:spcPts val="2659"/>
              </a:lnSpc>
              <a:spcBef>
                <a:spcPct val="0"/>
              </a:spcBef>
            </a:pPr>
            <a:endParaRPr/>
          </a:p>
        </p:txBody>
      </p:sp>
      <p:sp>
        <p:nvSpPr>
          <p:cNvPr id="21" name="TextBox 37">
            <a:extLst>
              <a:ext uri="{FF2B5EF4-FFF2-40B4-BE49-F238E27FC236}">
                <a16:creationId xmlns:a16="http://schemas.microsoft.com/office/drawing/2014/main" id="{D0EAD54E-83B9-F381-3DE2-FFCA0F3BB5E1}"/>
              </a:ext>
            </a:extLst>
          </p:cNvPr>
          <p:cNvSpPr txBox="1"/>
          <p:nvPr/>
        </p:nvSpPr>
        <p:spPr>
          <a:xfrm>
            <a:off x="9594620" y="5533174"/>
            <a:ext cx="6483578" cy="4349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640"/>
              </a:lnSpc>
            </a:pPr>
            <a:r>
              <a:rPr lang="en-US" sz="2800" b="1" dirty="0">
                <a:latin typeface="Montserrat SemiBold" pitchFamily="2" charset="77"/>
              </a:rPr>
              <a:t>THEOREM [</a:t>
            </a:r>
            <a:r>
              <a:rPr lang="en-US" sz="2800" b="1" dirty="0">
                <a:latin typeface="Montserrat ExtraBold" pitchFamily="2" charset="77"/>
              </a:rPr>
              <a:t>J</a:t>
            </a:r>
            <a:r>
              <a:rPr lang="en-US" sz="2800" b="1" dirty="0">
                <a:latin typeface="Montserrat SemiBold" pitchFamily="2" charset="77"/>
              </a:rPr>
              <a:t>ZM23] : Distribution</a:t>
            </a:r>
          </a:p>
        </p:txBody>
      </p:sp>
      <p:sp>
        <p:nvSpPr>
          <p:cNvPr id="25" name="TextBox 37">
            <a:extLst>
              <a:ext uri="{FF2B5EF4-FFF2-40B4-BE49-F238E27FC236}">
                <a16:creationId xmlns:a16="http://schemas.microsoft.com/office/drawing/2014/main" id="{BC3F93EA-0886-B237-FA1A-6FBCAE1119D5}"/>
              </a:ext>
            </a:extLst>
          </p:cNvPr>
          <p:cNvSpPr txBox="1"/>
          <p:nvPr/>
        </p:nvSpPr>
        <p:spPr>
          <a:xfrm>
            <a:off x="10077998" y="6778690"/>
            <a:ext cx="2228762" cy="4349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640"/>
              </a:lnSpc>
            </a:pPr>
            <a:r>
              <a:rPr lang="en-US" sz="2800" b="1" dirty="0">
                <a:latin typeface="Montserrat SemiBold" pitchFamily="2" charset="77"/>
              </a:rPr>
              <a:t>Critical-HT: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8F7FB57-AC60-1F64-F238-A40BCC737B43}"/>
                  </a:ext>
                </a:extLst>
              </p:cNvPr>
              <p:cNvSpPr txBox="1"/>
              <p:nvPr/>
            </p:nvSpPr>
            <p:spPr>
              <a:xfrm>
                <a:off x="11960607" y="6801673"/>
                <a:ext cx="4940236" cy="64376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ts val="434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𝜆</m:t>
                      </m:r>
                      <m:r>
                        <a:rPr lang="en-US" sz="36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=1</m:t>
                      </m:r>
                      <m:r>
                        <a:rPr lang="en-US" sz="36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36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𝜖</m:t>
                      </m:r>
                      <m:r>
                        <a:rPr lang="en-US" sz="36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,  </m:t>
                      </m:r>
                      <m:f>
                        <m:fPr>
                          <m:ctrlP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𝜖</m:t>
                          </m:r>
                        </m:num>
                        <m:den>
                          <m:rad>
                            <m:radPr>
                              <m:degHide m:val="on"/>
                              <m:ctrlPr>
                                <a:rPr lang="en-US" sz="3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3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𝛾</m:t>
                              </m:r>
                            </m:e>
                          </m:rad>
                        </m:den>
                      </m:f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𝐶</m:t>
                      </m:r>
                    </m:oMath>
                  </m:oMathPara>
                </a14:m>
                <a:endParaRPr lang="en-US" sz="3200" dirty="0">
                  <a:solidFill>
                    <a:srgbClr val="000000"/>
                  </a:solidFill>
                  <a:latin typeface="Public Sans"/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8F7FB57-AC60-1F64-F238-A40BCC737B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960607" y="6801673"/>
                <a:ext cx="4940236" cy="643766"/>
              </a:xfrm>
              <a:prstGeom prst="rect">
                <a:avLst/>
              </a:prstGeom>
              <a:blipFill>
                <a:blip r:embed="rId2"/>
                <a:stretch>
                  <a:fillRect t="-36538" b="-2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36" name="Group 135">
            <a:extLst>
              <a:ext uri="{FF2B5EF4-FFF2-40B4-BE49-F238E27FC236}">
                <a16:creationId xmlns:a16="http://schemas.microsoft.com/office/drawing/2014/main" id="{6F5B1EFE-5CEA-F22E-27FB-182C96C89965}"/>
              </a:ext>
            </a:extLst>
          </p:cNvPr>
          <p:cNvGrpSpPr/>
          <p:nvPr/>
        </p:nvGrpSpPr>
        <p:grpSpPr>
          <a:xfrm>
            <a:off x="1016396" y="5295900"/>
            <a:ext cx="8223684" cy="4094756"/>
            <a:chOff x="3819442" y="2760698"/>
            <a:chExt cx="8223684" cy="4094756"/>
          </a:xfrm>
        </p:grpSpPr>
        <p:sp>
          <p:nvSpPr>
            <p:cNvPr id="137" name="AutoShape 3">
              <a:extLst>
                <a:ext uri="{FF2B5EF4-FFF2-40B4-BE49-F238E27FC236}">
                  <a16:creationId xmlns:a16="http://schemas.microsoft.com/office/drawing/2014/main" id="{ECDE51F5-55BF-E098-A173-9581B22C4CBF}"/>
                </a:ext>
              </a:extLst>
            </p:cNvPr>
            <p:cNvSpPr/>
            <p:nvPr/>
          </p:nvSpPr>
          <p:spPr>
            <a:xfrm>
              <a:off x="3819442" y="5829300"/>
              <a:ext cx="8223684" cy="0"/>
            </a:xfrm>
            <a:prstGeom prst="line">
              <a:avLst/>
            </a:prstGeom>
            <a:ln w="38100" cap="flat">
              <a:solidFill>
                <a:srgbClr val="2B2C30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8" name="AutoShape 4">
              <a:extLst>
                <a:ext uri="{FF2B5EF4-FFF2-40B4-BE49-F238E27FC236}">
                  <a16:creationId xmlns:a16="http://schemas.microsoft.com/office/drawing/2014/main" id="{5D155476-3786-B3AC-17F9-824BC8E56B5A}"/>
                </a:ext>
              </a:extLst>
            </p:cNvPr>
            <p:cNvSpPr/>
            <p:nvPr/>
          </p:nvSpPr>
          <p:spPr>
            <a:xfrm>
              <a:off x="4196829" y="2760698"/>
              <a:ext cx="0" cy="4094756"/>
            </a:xfrm>
            <a:prstGeom prst="line">
              <a:avLst/>
            </a:prstGeom>
            <a:ln w="38100" cap="flat">
              <a:solidFill>
                <a:srgbClr val="2B2C30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 dirty="0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39" name="TextBox 138">
                <a:extLst>
                  <a:ext uri="{FF2B5EF4-FFF2-40B4-BE49-F238E27FC236}">
                    <a16:creationId xmlns:a16="http://schemas.microsoft.com/office/drawing/2014/main" id="{22D8E0C0-5FBA-4425-7450-A791D561FA8E}"/>
                  </a:ext>
                </a:extLst>
              </p:cNvPr>
              <p:cNvSpPr txBox="1"/>
              <p:nvPr/>
            </p:nvSpPr>
            <p:spPr>
              <a:xfrm>
                <a:off x="3205554" y="8505739"/>
                <a:ext cx="1752595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𝐶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139" name="TextBox 138">
                <a:extLst>
                  <a:ext uri="{FF2B5EF4-FFF2-40B4-BE49-F238E27FC236}">
                    <a16:creationId xmlns:a16="http://schemas.microsoft.com/office/drawing/2014/main" id="{22D8E0C0-5FBA-4425-7450-A791D561FA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5554" y="8505739"/>
                <a:ext cx="1752595" cy="58477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40" name="Straight Connector 139">
            <a:extLst>
              <a:ext uri="{FF2B5EF4-FFF2-40B4-BE49-F238E27FC236}">
                <a16:creationId xmlns:a16="http://schemas.microsoft.com/office/drawing/2014/main" id="{38F00633-CDF7-DFFA-F402-79DA99E415DE}"/>
              </a:ext>
            </a:extLst>
          </p:cNvPr>
          <p:cNvCxnSpPr>
            <a:cxnSpLocks/>
          </p:cNvCxnSpPr>
          <p:nvPr/>
        </p:nvCxnSpPr>
        <p:spPr>
          <a:xfrm>
            <a:off x="4038600" y="5295900"/>
            <a:ext cx="0" cy="3068602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41" name="TextBox 140">
                <a:extLst>
                  <a:ext uri="{FF2B5EF4-FFF2-40B4-BE49-F238E27FC236}">
                    <a16:creationId xmlns:a16="http://schemas.microsoft.com/office/drawing/2014/main" id="{46957398-C268-75CF-81D1-4B11E146FA75}"/>
                  </a:ext>
                </a:extLst>
              </p:cNvPr>
              <p:cNvSpPr txBox="1"/>
              <p:nvPr/>
            </p:nvSpPr>
            <p:spPr>
              <a:xfrm>
                <a:off x="3539651" y="9105900"/>
                <a:ext cx="1084399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𝜆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&gt;1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141" name="TextBox 140">
                <a:extLst>
                  <a:ext uri="{FF2B5EF4-FFF2-40B4-BE49-F238E27FC236}">
                    <a16:creationId xmlns:a16="http://schemas.microsoft.com/office/drawing/2014/main" id="{46957398-C268-75CF-81D1-4B11E146FA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39651" y="9105900"/>
                <a:ext cx="1084399" cy="492443"/>
              </a:xfrm>
              <a:prstGeom prst="rect">
                <a:avLst/>
              </a:prstGeom>
              <a:blipFill>
                <a:blip r:embed="rId4"/>
                <a:stretch>
                  <a:fillRect l="-8046" r="-8046" b="-7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44" name="Group 143">
            <a:extLst>
              <a:ext uri="{FF2B5EF4-FFF2-40B4-BE49-F238E27FC236}">
                <a16:creationId xmlns:a16="http://schemas.microsoft.com/office/drawing/2014/main" id="{E75F3A36-2F41-94C0-6130-485460D8E72B}"/>
              </a:ext>
            </a:extLst>
          </p:cNvPr>
          <p:cNvGrpSpPr/>
          <p:nvPr/>
        </p:nvGrpSpPr>
        <p:grpSpPr>
          <a:xfrm>
            <a:off x="1600200" y="7770003"/>
            <a:ext cx="6344481" cy="269097"/>
            <a:chOff x="1600200" y="6341608"/>
            <a:chExt cx="6344481" cy="269097"/>
          </a:xfrm>
        </p:grpSpPr>
        <p:sp>
          <p:nvSpPr>
            <p:cNvPr id="146" name="AutoShape 5">
              <a:extLst>
                <a:ext uri="{FF2B5EF4-FFF2-40B4-BE49-F238E27FC236}">
                  <a16:creationId xmlns:a16="http://schemas.microsoft.com/office/drawing/2014/main" id="{CCEE5037-AAE3-2FDC-1323-3FE7C8FBFC33}"/>
                </a:ext>
              </a:extLst>
            </p:cNvPr>
            <p:cNvSpPr/>
            <p:nvPr/>
          </p:nvSpPr>
          <p:spPr>
            <a:xfrm rot="10800000" flipV="1">
              <a:off x="1600200" y="6603724"/>
              <a:ext cx="1066800" cy="0"/>
            </a:xfrm>
            <a:prstGeom prst="line">
              <a:avLst/>
            </a:prstGeom>
            <a:ln w="38100" cap="flat">
              <a:solidFill>
                <a:schemeClr val="tx2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7" name="AutoShape 5">
              <a:extLst>
                <a:ext uri="{FF2B5EF4-FFF2-40B4-BE49-F238E27FC236}">
                  <a16:creationId xmlns:a16="http://schemas.microsoft.com/office/drawing/2014/main" id="{FB7A8E23-2367-4FCE-EEA8-C605F9574349}"/>
                </a:ext>
              </a:extLst>
            </p:cNvPr>
            <p:cNvSpPr/>
            <p:nvPr/>
          </p:nvSpPr>
          <p:spPr>
            <a:xfrm rot="10800000" flipV="1">
              <a:off x="1600200" y="6341608"/>
              <a:ext cx="1066800" cy="0"/>
            </a:xfrm>
            <a:prstGeom prst="line">
              <a:avLst/>
            </a:prstGeom>
            <a:ln w="38100" cap="flat">
              <a:solidFill>
                <a:schemeClr val="tx2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8" name="AutoShape 5">
              <a:extLst>
                <a:ext uri="{FF2B5EF4-FFF2-40B4-BE49-F238E27FC236}">
                  <a16:creationId xmlns:a16="http://schemas.microsoft.com/office/drawing/2014/main" id="{8EDA60AE-12C0-8CFD-2644-CAE957A9B671}"/>
                </a:ext>
              </a:extLst>
            </p:cNvPr>
            <p:cNvSpPr/>
            <p:nvPr/>
          </p:nvSpPr>
          <p:spPr>
            <a:xfrm rot="10800000" flipV="1">
              <a:off x="2853851" y="6610705"/>
              <a:ext cx="1066800" cy="0"/>
            </a:xfrm>
            <a:prstGeom prst="line">
              <a:avLst/>
            </a:prstGeom>
            <a:ln w="38100" cap="flat">
              <a:solidFill>
                <a:schemeClr val="tx2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9" name="AutoShape 5">
              <a:extLst>
                <a:ext uri="{FF2B5EF4-FFF2-40B4-BE49-F238E27FC236}">
                  <a16:creationId xmlns:a16="http://schemas.microsoft.com/office/drawing/2014/main" id="{B5C45887-1F0B-B8B4-63F3-2132C5FEBF6C}"/>
                </a:ext>
              </a:extLst>
            </p:cNvPr>
            <p:cNvSpPr/>
            <p:nvPr/>
          </p:nvSpPr>
          <p:spPr>
            <a:xfrm rot="10800000" flipV="1">
              <a:off x="2853851" y="6348589"/>
              <a:ext cx="1066800" cy="0"/>
            </a:xfrm>
            <a:prstGeom prst="line">
              <a:avLst/>
            </a:prstGeom>
            <a:ln w="38100" cap="flat">
              <a:solidFill>
                <a:schemeClr val="tx2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0" name="AutoShape 5">
              <a:extLst>
                <a:ext uri="{FF2B5EF4-FFF2-40B4-BE49-F238E27FC236}">
                  <a16:creationId xmlns:a16="http://schemas.microsoft.com/office/drawing/2014/main" id="{EEBC9960-2D54-F375-A84F-C78747DF16B6}"/>
                </a:ext>
              </a:extLst>
            </p:cNvPr>
            <p:cNvSpPr/>
            <p:nvPr/>
          </p:nvSpPr>
          <p:spPr>
            <a:xfrm rot="10800000" flipV="1">
              <a:off x="4219714" y="6610705"/>
              <a:ext cx="1066800" cy="0"/>
            </a:xfrm>
            <a:prstGeom prst="line">
              <a:avLst/>
            </a:prstGeom>
            <a:ln w="38100" cap="flat">
              <a:solidFill>
                <a:schemeClr val="tx2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1" name="AutoShape 5">
              <a:extLst>
                <a:ext uri="{FF2B5EF4-FFF2-40B4-BE49-F238E27FC236}">
                  <a16:creationId xmlns:a16="http://schemas.microsoft.com/office/drawing/2014/main" id="{F6BCF410-7321-C138-D725-E44A432A1836}"/>
                </a:ext>
              </a:extLst>
            </p:cNvPr>
            <p:cNvSpPr/>
            <p:nvPr/>
          </p:nvSpPr>
          <p:spPr>
            <a:xfrm rot="10800000" flipV="1">
              <a:off x="4219714" y="6348589"/>
              <a:ext cx="1066800" cy="0"/>
            </a:xfrm>
            <a:prstGeom prst="line">
              <a:avLst/>
            </a:prstGeom>
            <a:ln w="38100" cap="flat">
              <a:solidFill>
                <a:schemeClr val="tx2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" name="AutoShape 5">
              <a:extLst>
                <a:ext uri="{FF2B5EF4-FFF2-40B4-BE49-F238E27FC236}">
                  <a16:creationId xmlns:a16="http://schemas.microsoft.com/office/drawing/2014/main" id="{F8B476C3-7968-AA32-9076-1591A2CCD1C1}"/>
                </a:ext>
              </a:extLst>
            </p:cNvPr>
            <p:cNvSpPr/>
            <p:nvPr/>
          </p:nvSpPr>
          <p:spPr>
            <a:xfrm rot="10800000" flipV="1">
              <a:off x="5562600" y="6603724"/>
              <a:ext cx="1066800" cy="0"/>
            </a:xfrm>
            <a:prstGeom prst="line">
              <a:avLst/>
            </a:prstGeom>
            <a:ln w="38100" cap="flat">
              <a:solidFill>
                <a:schemeClr val="tx2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" name="AutoShape 5">
              <a:extLst>
                <a:ext uri="{FF2B5EF4-FFF2-40B4-BE49-F238E27FC236}">
                  <a16:creationId xmlns:a16="http://schemas.microsoft.com/office/drawing/2014/main" id="{1395661C-35EF-5056-73B9-8275F8C7E3EF}"/>
                </a:ext>
              </a:extLst>
            </p:cNvPr>
            <p:cNvSpPr/>
            <p:nvPr/>
          </p:nvSpPr>
          <p:spPr>
            <a:xfrm rot="10800000" flipV="1">
              <a:off x="5562600" y="6341608"/>
              <a:ext cx="1066800" cy="0"/>
            </a:xfrm>
            <a:prstGeom prst="line">
              <a:avLst/>
            </a:prstGeom>
            <a:ln w="38100" cap="flat">
              <a:solidFill>
                <a:schemeClr val="tx2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" name="AutoShape 5">
              <a:extLst>
                <a:ext uri="{FF2B5EF4-FFF2-40B4-BE49-F238E27FC236}">
                  <a16:creationId xmlns:a16="http://schemas.microsoft.com/office/drawing/2014/main" id="{83288ACC-336E-D020-E377-E5A08A046115}"/>
                </a:ext>
              </a:extLst>
            </p:cNvPr>
            <p:cNvSpPr/>
            <p:nvPr/>
          </p:nvSpPr>
          <p:spPr>
            <a:xfrm rot="10800000" flipV="1">
              <a:off x="6877881" y="6603724"/>
              <a:ext cx="1066800" cy="0"/>
            </a:xfrm>
            <a:prstGeom prst="line">
              <a:avLst/>
            </a:prstGeom>
            <a:ln w="38100" cap="flat">
              <a:solidFill>
                <a:schemeClr val="tx2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" name="AutoShape 5">
              <a:extLst>
                <a:ext uri="{FF2B5EF4-FFF2-40B4-BE49-F238E27FC236}">
                  <a16:creationId xmlns:a16="http://schemas.microsoft.com/office/drawing/2014/main" id="{D72D833A-8BBB-D858-5747-13DCB7CCEABD}"/>
                </a:ext>
              </a:extLst>
            </p:cNvPr>
            <p:cNvSpPr/>
            <p:nvPr/>
          </p:nvSpPr>
          <p:spPr>
            <a:xfrm rot="10800000" flipV="1">
              <a:off x="6877881" y="6341608"/>
              <a:ext cx="1066800" cy="0"/>
            </a:xfrm>
            <a:prstGeom prst="line">
              <a:avLst/>
            </a:prstGeom>
            <a:ln w="38100" cap="flat">
              <a:solidFill>
                <a:schemeClr val="tx2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45" name="TextBox 13">
            <a:extLst>
              <a:ext uri="{FF2B5EF4-FFF2-40B4-BE49-F238E27FC236}">
                <a16:creationId xmlns:a16="http://schemas.microsoft.com/office/drawing/2014/main" id="{88E64DCE-0B64-C1B5-809B-C95DD19E6F2D}"/>
              </a:ext>
            </a:extLst>
          </p:cNvPr>
          <p:cNvSpPr txBox="1"/>
          <p:nvPr/>
        </p:nvSpPr>
        <p:spPr>
          <a:xfrm>
            <a:off x="7872118" y="7587525"/>
            <a:ext cx="1616160" cy="432170"/>
          </a:xfrm>
          <a:prstGeom prst="rect">
            <a:avLst/>
          </a:prstGeom>
          <a:ln>
            <a:noFill/>
          </a:ln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919"/>
              </a:lnSpc>
            </a:pPr>
            <a:r>
              <a:rPr lang="en-US" b="1" dirty="0">
                <a:solidFill>
                  <a:schemeClr val="tx2">
                    <a:lumMod val="75000"/>
                  </a:schemeClr>
                </a:solidFill>
                <a:latin typeface="Montserrat SemiBold" pitchFamily="2" charset="77"/>
              </a:rPr>
              <a:t>Arrivals</a:t>
            </a:r>
          </a:p>
        </p:txBody>
      </p:sp>
      <p:grpSp>
        <p:nvGrpSpPr>
          <p:cNvPr id="156" name="Group 155">
            <a:extLst>
              <a:ext uri="{FF2B5EF4-FFF2-40B4-BE49-F238E27FC236}">
                <a16:creationId xmlns:a16="http://schemas.microsoft.com/office/drawing/2014/main" id="{93A9CFA7-0CA8-4A0D-FC29-11622A845FD1}"/>
              </a:ext>
            </a:extLst>
          </p:cNvPr>
          <p:cNvGrpSpPr/>
          <p:nvPr/>
        </p:nvGrpSpPr>
        <p:grpSpPr>
          <a:xfrm>
            <a:off x="2127000" y="6901725"/>
            <a:ext cx="7301382" cy="432170"/>
            <a:chOff x="2127000" y="5473330"/>
            <a:chExt cx="7301382" cy="432170"/>
          </a:xfrm>
        </p:grpSpPr>
        <p:sp>
          <p:nvSpPr>
            <p:cNvPr id="157" name="AutoShape 5">
              <a:extLst>
                <a:ext uri="{FF2B5EF4-FFF2-40B4-BE49-F238E27FC236}">
                  <a16:creationId xmlns:a16="http://schemas.microsoft.com/office/drawing/2014/main" id="{F9141620-BC90-C070-2AF1-A87AF411C90F}"/>
                </a:ext>
              </a:extLst>
            </p:cNvPr>
            <p:cNvSpPr/>
            <p:nvPr/>
          </p:nvSpPr>
          <p:spPr>
            <a:xfrm rot="10800000" flipH="1" flipV="1">
              <a:off x="2127000" y="5898518"/>
              <a:ext cx="5400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8" name="AutoShape 5">
              <a:extLst>
                <a:ext uri="{FF2B5EF4-FFF2-40B4-BE49-F238E27FC236}">
                  <a16:creationId xmlns:a16="http://schemas.microsoft.com/office/drawing/2014/main" id="{33DAF4E7-B31B-23BC-02AC-5E329AF27D28}"/>
                </a:ext>
              </a:extLst>
            </p:cNvPr>
            <p:cNvSpPr/>
            <p:nvPr/>
          </p:nvSpPr>
          <p:spPr>
            <a:xfrm rot="10800000" flipH="1" flipV="1">
              <a:off x="2127000" y="5636402"/>
              <a:ext cx="5400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9" name="AutoShape 5">
              <a:extLst>
                <a:ext uri="{FF2B5EF4-FFF2-40B4-BE49-F238E27FC236}">
                  <a16:creationId xmlns:a16="http://schemas.microsoft.com/office/drawing/2014/main" id="{0BA0F1E1-9945-838C-8276-57CFFFE26B78}"/>
                </a:ext>
              </a:extLst>
            </p:cNvPr>
            <p:cNvSpPr/>
            <p:nvPr/>
          </p:nvSpPr>
          <p:spPr>
            <a:xfrm rot="10800000" flipH="1" flipV="1">
              <a:off x="3380651" y="5905499"/>
              <a:ext cx="5400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0" name="AutoShape 5">
              <a:extLst>
                <a:ext uri="{FF2B5EF4-FFF2-40B4-BE49-F238E27FC236}">
                  <a16:creationId xmlns:a16="http://schemas.microsoft.com/office/drawing/2014/main" id="{F95B3164-FA50-8C82-04C7-E229E19300B5}"/>
                </a:ext>
              </a:extLst>
            </p:cNvPr>
            <p:cNvSpPr/>
            <p:nvPr/>
          </p:nvSpPr>
          <p:spPr>
            <a:xfrm rot="10800000" flipH="1" flipV="1">
              <a:off x="3380651" y="5643383"/>
              <a:ext cx="5400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1" name="AutoShape 5">
              <a:extLst>
                <a:ext uri="{FF2B5EF4-FFF2-40B4-BE49-F238E27FC236}">
                  <a16:creationId xmlns:a16="http://schemas.microsoft.com/office/drawing/2014/main" id="{04E59F14-E673-34E2-31F4-DCBCECCC5946}"/>
                </a:ext>
              </a:extLst>
            </p:cNvPr>
            <p:cNvSpPr/>
            <p:nvPr/>
          </p:nvSpPr>
          <p:spPr>
            <a:xfrm rot="10800000" flipH="1" flipV="1">
              <a:off x="4746514" y="5905499"/>
              <a:ext cx="5400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2" name="AutoShape 5">
              <a:extLst>
                <a:ext uri="{FF2B5EF4-FFF2-40B4-BE49-F238E27FC236}">
                  <a16:creationId xmlns:a16="http://schemas.microsoft.com/office/drawing/2014/main" id="{6A644202-E9E8-4A50-0666-D5EC98404699}"/>
                </a:ext>
              </a:extLst>
            </p:cNvPr>
            <p:cNvSpPr/>
            <p:nvPr/>
          </p:nvSpPr>
          <p:spPr>
            <a:xfrm rot="10800000" flipH="1" flipV="1">
              <a:off x="4746514" y="5643383"/>
              <a:ext cx="5400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3" name="AutoShape 5">
              <a:extLst>
                <a:ext uri="{FF2B5EF4-FFF2-40B4-BE49-F238E27FC236}">
                  <a16:creationId xmlns:a16="http://schemas.microsoft.com/office/drawing/2014/main" id="{38369B43-9518-C218-4524-984555F47E91}"/>
                </a:ext>
              </a:extLst>
            </p:cNvPr>
            <p:cNvSpPr/>
            <p:nvPr/>
          </p:nvSpPr>
          <p:spPr>
            <a:xfrm rot="10800000" flipH="1" flipV="1">
              <a:off x="6089400" y="5898518"/>
              <a:ext cx="5400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4" name="AutoShape 5">
              <a:extLst>
                <a:ext uri="{FF2B5EF4-FFF2-40B4-BE49-F238E27FC236}">
                  <a16:creationId xmlns:a16="http://schemas.microsoft.com/office/drawing/2014/main" id="{CB0B4EA8-CF78-D959-B013-96562D71157E}"/>
                </a:ext>
              </a:extLst>
            </p:cNvPr>
            <p:cNvSpPr/>
            <p:nvPr/>
          </p:nvSpPr>
          <p:spPr>
            <a:xfrm rot="10800000" flipH="1" flipV="1">
              <a:off x="6089400" y="5636402"/>
              <a:ext cx="5400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5" name="AutoShape 5">
              <a:extLst>
                <a:ext uri="{FF2B5EF4-FFF2-40B4-BE49-F238E27FC236}">
                  <a16:creationId xmlns:a16="http://schemas.microsoft.com/office/drawing/2014/main" id="{BA69810D-BF3F-39F4-E236-0F9DA716D8F0}"/>
                </a:ext>
              </a:extLst>
            </p:cNvPr>
            <p:cNvSpPr/>
            <p:nvPr/>
          </p:nvSpPr>
          <p:spPr>
            <a:xfrm rot="10800000" flipH="1" flipV="1">
              <a:off x="7404681" y="5898518"/>
              <a:ext cx="5400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6" name="AutoShape 5">
              <a:extLst>
                <a:ext uri="{FF2B5EF4-FFF2-40B4-BE49-F238E27FC236}">
                  <a16:creationId xmlns:a16="http://schemas.microsoft.com/office/drawing/2014/main" id="{0FBA1EB8-13EB-E34B-7D38-0137BD74485E}"/>
                </a:ext>
              </a:extLst>
            </p:cNvPr>
            <p:cNvSpPr/>
            <p:nvPr/>
          </p:nvSpPr>
          <p:spPr>
            <a:xfrm rot="10800000" flipH="1" flipV="1">
              <a:off x="7404681" y="5636402"/>
              <a:ext cx="5400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7" name="TextBox 14">
              <a:extLst>
                <a:ext uri="{FF2B5EF4-FFF2-40B4-BE49-F238E27FC236}">
                  <a16:creationId xmlns:a16="http://schemas.microsoft.com/office/drawing/2014/main" id="{ACF4E7A8-E8F8-6E34-2B7A-4B256D9465CC}"/>
                </a:ext>
              </a:extLst>
            </p:cNvPr>
            <p:cNvSpPr txBox="1"/>
            <p:nvPr/>
          </p:nvSpPr>
          <p:spPr>
            <a:xfrm>
              <a:off x="7872118" y="5473330"/>
              <a:ext cx="1556264" cy="43217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919"/>
                </a:lnSpc>
              </a:pPr>
              <a:r>
                <a:rPr lang="en-US" b="1" dirty="0">
                  <a:solidFill>
                    <a:schemeClr val="accent3">
                      <a:lumMod val="75000"/>
                    </a:schemeClr>
                  </a:solidFill>
                  <a:latin typeface="Montserrat SemiBold" pitchFamily="2" charset="77"/>
                </a:rPr>
                <a:t>Service</a:t>
              </a:r>
            </a:p>
          </p:txBody>
        </p:sp>
      </p:grpSp>
      <p:sp>
        <p:nvSpPr>
          <p:cNvPr id="169" name="AutoShape 5">
            <a:extLst>
              <a:ext uri="{FF2B5EF4-FFF2-40B4-BE49-F238E27FC236}">
                <a16:creationId xmlns:a16="http://schemas.microsoft.com/office/drawing/2014/main" id="{552223C5-CD18-5167-4033-33E7D7750EE9}"/>
              </a:ext>
            </a:extLst>
          </p:cNvPr>
          <p:cNvSpPr/>
          <p:nvPr/>
        </p:nvSpPr>
        <p:spPr>
          <a:xfrm rot="10800000" flipH="1" flipV="1">
            <a:off x="2464142" y="6605411"/>
            <a:ext cx="180000" cy="0"/>
          </a:xfrm>
          <a:prstGeom prst="line">
            <a:avLst/>
          </a:prstGeom>
          <a:ln w="38100" cap="flat">
            <a:solidFill>
              <a:srgbClr val="FF000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>
              <a:solidFill>
                <a:srgbClr val="FF0000"/>
              </a:solidFill>
            </a:endParaRPr>
          </a:p>
        </p:txBody>
      </p:sp>
      <p:sp>
        <p:nvSpPr>
          <p:cNvPr id="170" name="AutoShape 5">
            <a:extLst>
              <a:ext uri="{FF2B5EF4-FFF2-40B4-BE49-F238E27FC236}">
                <a16:creationId xmlns:a16="http://schemas.microsoft.com/office/drawing/2014/main" id="{E8496AD6-01CB-23C9-2440-1D7874A4C8CB}"/>
              </a:ext>
            </a:extLst>
          </p:cNvPr>
          <p:cNvSpPr/>
          <p:nvPr/>
        </p:nvSpPr>
        <p:spPr>
          <a:xfrm rot="10800000" flipH="1" flipV="1">
            <a:off x="2464142" y="6343295"/>
            <a:ext cx="180000" cy="0"/>
          </a:xfrm>
          <a:prstGeom prst="line">
            <a:avLst/>
          </a:prstGeom>
          <a:ln w="38100" cap="flat">
            <a:solidFill>
              <a:srgbClr val="FF000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>
              <a:solidFill>
                <a:srgbClr val="FF0000"/>
              </a:solidFill>
            </a:endParaRPr>
          </a:p>
        </p:txBody>
      </p:sp>
      <p:sp>
        <p:nvSpPr>
          <p:cNvPr id="171" name="AutoShape 5">
            <a:extLst>
              <a:ext uri="{FF2B5EF4-FFF2-40B4-BE49-F238E27FC236}">
                <a16:creationId xmlns:a16="http://schemas.microsoft.com/office/drawing/2014/main" id="{8B5DCFD4-8041-A361-C657-B6C7F5D7DF0A}"/>
              </a:ext>
            </a:extLst>
          </p:cNvPr>
          <p:cNvSpPr/>
          <p:nvPr/>
        </p:nvSpPr>
        <p:spPr>
          <a:xfrm rot="10800000" flipH="1" flipV="1">
            <a:off x="3537793" y="6612392"/>
            <a:ext cx="360000" cy="0"/>
          </a:xfrm>
          <a:prstGeom prst="line">
            <a:avLst/>
          </a:prstGeom>
          <a:ln w="38100" cap="flat">
            <a:solidFill>
              <a:srgbClr val="FF000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>
              <a:solidFill>
                <a:srgbClr val="FF0000"/>
              </a:solidFill>
            </a:endParaRPr>
          </a:p>
        </p:txBody>
      </p:sp>
      <p:sp>
        <p:nvSpPr>
          <p:cNvPr id="172" name="AutoShape 5">
            <a:extLst>
              <a:ext uri="{FF2B5EF4-FFF2-40B4-BE49-F238E27FC236}">
                <a16:creationId xmlns:a16="http://schemas.microsoft.com/office/drawing/2014/main" id="{473FC1F8-713F-184D-B15F-5B64581A4E7B}"/>
              </a:ext>
            </a:extLst>
          </p:cNvPr>
          <p:cNvSpPr/>
          <p:nvPr/>
        </p:nvSpPr>
        <p:spPr>
          <a:xfrm rot="10800000" flipH="1" flipV="1">
            <a:off x="3537793" y="6350276"/>
            <a:ext cx="360000" cy="0"/>
          </a:xfrm>
          <a:prstGeom prst="line">
            <a:avLst/>
          </a:prstGeom>
          <a:ln w="38100" cap="flat">
            <a:solidFill>
              <a:srgbClr val="FF000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>
              <a:solidFill>
                <a:srgbClr val="FF0000"/>
              </a:solidFill>
            </a:endParaRPr>
          </a:p>
        </p:txBody>
      </p:sp>
      <p:sp>
        <p:nvSpPr>
          <p:cNvPr id="173" name="AutoShape 5">
            <a:extLst>
              <a:ext uri="{FF2B5EF4-FFF2-40B4-BE49-F238E27FC236}">
                <a16:creationId xmlns:a16="http://schemas.microsoft.com/office/drawing/2014/main" id="{518C6B83-9E93-70F8-5E72-2918244944C3}"/>
              </a:ext>
            </a:extLst>
          </p:cNvPr>
          <p:cNvSpPr/>
          <p:nvPr/>
        </p:nvSpPr>
        <p:spPr>
          <a:xfrm rot="10800000" flipH="1" flipV="1">
            <a:off x="4723656" y="6612392"/>
            <a:ext cx="540000" cy="0"/>
          </a:xfrm>
          <a:prstGeom prst="line">
            <a:avLst/>
          </a:prstGeom>
          <a:ln w="38100" cap="flat">
            <a:solidFill>
              <a:srgbClr val="FF000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>
              <a:solidFill>
                <a:srgbClr val="FF0000"/>
              </a:solidFill>
            </a:endParaRPr>
          </a:p>
        </p:txBody>
      </p:sp>
      <p:sp>
        <p:nvSpPr>
          <p:cNvPr id="174" name="AutoShape 5">
            <a:extLst>
              <a:ext uri="{FF2B5EF4-FFF2-40B4-BE49-F238E27FC236}">
                <a16:creationId xmlns:a16="http://schemas.microsoft.com/office/drawing/2014/main" id="{3D628917-1643-9C33-D66B-0EC7FA2493CB}"/>
              </a:ext>
            </a:extLst>
          </p:cNvPr>
          <p:cNvSpPr/>
          <p:nvPr/>
        </p:nvSpPr>
        <p:spPr>
          <a:xfrm rot="10800000" flipH="1" flipV="1">
            <a:off x="4723656" y="6350276"/>
            <a:ext cx="540000" cy="0"/>
          </a:xfrm>
          <a:prstGeom prst="line">
            <a:avLst/>
          </a:prstGeom>
          <a:ln w="38100" cap="flat">
            <a:solidFill>
              <a:srgbClr val="FF000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>
              <a:solidFill>
                <a:srgbClr val="FF0000"/>
              </a:solidFill>
            </a:endParaRPr>
          </a:p>
        </p:txBody>
      </p:sp>
      <p:sp>
        <p:nvSpPr>
          <p:cNvPr id="175" name="AutoShape 5">
            <a:extLst>
              <a:ext uri="{FF2B5EF4-FFF2-40B4-BE49-F238E27FC236}">
                <a16:creationId xmlns:a16="http://schemas.microsoft.com/office/drawing/2014/main" id="{0EC714B6-76E1-058C-FFC7-27238F8DD841}"/>
              </a:ext>
            </a:extLst>
          </p:cNvPr>
          <p:cNvSpPr/>
          <p:nvPr/>
        </p:nvSpPr>
        <p:spPr>
          <a:xfrm rot="10800000" flipH="1" flipV="1">
            <a:off x="5886542" y="6605411"/>
            <a:ext cx="720000" cy="0"/>
          </a:xfrm>
          <a:prstGeom prst="line">
            <a:avLst/>
          </a:prstGeom>
          <a:ln w="38100" cap="flat">
            <a:solidFill>
              <a:srgbClr val="FF000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>
              <a:solidFill>
                <a:srgbClr val="FF0000"/>
              </a:solidFill>
            </a:endParaRPr>
          </a:p>
        </p:txBody>
      </p:sp>
      <p:sp>
        <p:nvSpPr>
          <p:cNvPr id="176" name="AutoShape 5">
            <a:extLst>
              <a:ext uri="{FF2B5EF4-FFF2-40B4-BE49-F238E27FC236}">
                <a16:creationId xmlns:a16="http://schemas.microsoft.com/office/drawing/2014/main" id="{00D045DF-CCC3-FF55-06AD-88C3429A3FA8}"/>
              </a:ext>
            </a:extLst>
          </p:cNvPr>
          <p:cNvSpPr/>
          <p:nvPr/>
        </p:nvSpPr>
        <p:spPr>
          <a:xfrm rot="10800000" flipH="1" flipV="1">
            <a:off x="5886542" y="6343295"/>
            <a:ext cx="720000" cy="0"/>
          </a:xfrm>
          <a:prstGeom prst="line">
            <a:avLst/>
          </a:prstGeom>
          <a:ln w="38100" cap="flat">
            <a:solidFill>
              <a:srgbClr val="FF000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>
              <a:solidFill>
                <a:srgbClr val="FF0000"/>
              </a:solidFill>
            </a:endParaRPr>
          </a:p>
        </p:txBody>
      </p:sp>
      <p:sp>
        <p:nvSpPr>
          <p:cNvPr id="177" name="AutoShape 5">
            <a:extLst>
              <a:ext uri="{FF2B5EF4-FFF2-40B4-BE49-F238E27FC236}">
                <a16:creationId xmlns:a16="http://schemas.microsoft.com/office/drawing/2014/main" id="{E80977A7-8B2B-7030-FF09-05D681811613}"/>
              </a:ext>
            </a:extLst>
          </p:cNvPr>
          <p:cNvSpPr/>
          <p:nvPr/>
        </p:nvSpPr>
        <p:spPr>
          <a:xfrm rot="10800000" flipH="1" flipV="1">
            <a:off x="6877823" y="6605411"/>
            <a:ext cx="1044000" cy="0"/>
          </a:xfrm>
          <a:prstGeom prst="line">
            <a:avLst/>
          </a:prstGeom>
          <a:ln w="38100" cap="flat">
            <a:solidFill>
              <a:srgbClr val="FF000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>
              <a:solidFill>
                <a:srgbClr val="FF0000"/>
              </a:solidFill>
            </a:endParaRPr>
          </a:p>
        </p:txBody>
      </p:sp>
      <p:sp>
        <p:nvSpPr>
          <p:cNvPr id="178" name="AutoShape 5">
            <a:extLst>
              <a:ext uri="{FF2B5EF4-FFF2-40B4-BE49-F238E27FC236}">
                <a16:creationId xmlns:a16="http://schemas.microsoft.com/office/drawing/2014/main" id="{CCE6A9E3-9D49-E504-CE26-F11F6791193D}"/>
              </a:ext>
            </a:extLst>
          </p:cNvPr>
          <p:cNvSpPr/>
          <p:nvPr/>
        </p:nvSpPr>
        <p:spPr>
          <a:xfrm rot="10800000" flipH="1" flipV="1">
            <a:off x="6877823" y="6343295"/>
            <a:ext cx="1044000" cy="0"/>
          </a:xfrm>
          <a:prstGeom prst="line">
            <a:avLst/>
          </a:prstGeom>
          <a:ln w="38100" cap="flat">
            <a:solidFill>
              <a:srgbClr val="FF000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>
              <a:solidFill>
                <a:srgbClr val="FF0000"/>
              </a:solidFill>
            </a:endParaRPr>
          </a:p>
        </p:txBody>
      </p:sp>
      <p:sp>
        <p:nvSpPr>
          <p:cNvPr id="179" name="TextBox 13">
            <a:extLst>
              <a:ext uri="{FF2B5EF4-FFF2-40B4-BE49-F238E27FC236}">
                <a16:creationId xmlns:a16="http://schemas.microsoft.com/office/drawing/2014/main" id="{206DF1BA-B572-B9E1-DDF8-EEF683959CAC}"/>
              </a:ext>
            </a:extLst>
          </p:cNvPr>
          <p:cNvSpPr txBox="1"/>
          <p:nvPr/>
        </p:nvSpPr>
        <p:spPr>
          <a:xfrm>
            <a:off x="6781800" y="5676900"/>
            <a:ext cx="2523222" cy="4511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919"/>
              </a:lnSpc>
            </a:pPr>
            <a:r>
              <a:rPr lang="en-US" sz="2400" b="1" dirty="0">
                <a:solidFill>
                  <a:srgbClr val="FF0000"/>
                </a:solidFill>
                <a:latin typeface="Montserrat SemiBold" pitchFamily="2" charset="77"/>
              </a:rPr>
              <a:t>Abandonment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C47237A-4D75-4BB7-A859-9C5B1B41EA08}"/>
              </a:ext>
            </a:extLst>
          </p:cNvPr>
          <p:cNvSpPr txBox="1"/>
          <p:nvPr/>
        </p:nvSpPr>
        <p:spPr>
          <a:xfrm>
            <a:off x="1016396" y="942975"/>
            <a:ext cx="16230600" cy="6269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200"/>
              </a:lnSpc>
              <a:spcBef>
                <a:spcPct val="0"/>
              </a:spcBef>
            </a:pPr>
            <a:r>
              <a:rPr lang="en-US" sz="4000" b="1" spc="15" dirty="0">
                <a:solidFill>
                  <a:srgbClr val="2B2C30"/>
                </a:solidFill>
                <a:latin typeface="Montserrat" pitchFamily="2" charset="77"/>
                <a:cs typeface="Gujarati MT" pitchFamily="2" charset="0"/>
              </a:rPr>
              <a:t>STEP 1: TRANSFORM EQUATION</a:t>
            </a:r>
            <a:endParaRPr lang="en-US" sz="3714" b="1" spc="742" dirty="0">
              <a:solidFill>
                <a:schemeClr val="accent6">
                  <a:lumMod val="75000"/>
                </a:schemeClr>
              </a:solidFill>
              <a:latin typeface="Montserrat" pitchFamily="2" charset="77"/>
              <a:cs typeface="Gujarati MT" pitchFamily="2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8E094452-322F-A61C-6A75-82C51A538B67}"/>
                  </a:ext>
                </a:extLst>
              </p:cNvPr>
              <p:cNvSpPr txBox="1"/>
              <p:nvPr/>
            </p:nvSpPr>
            <p:spPr>
              <a:xfrm>
                <a:off x="12721241" y="7906684"/>
                <a:ext cx="1824154" cy="45781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m:rPr>
                              <m:sty m:val="p"/>
                            </m:rPr>
                            <a:rPr lang="en-US" sz="2800" b="0" i="0" smtClean="0">
                              <a:latin typeface="Cambria Math" panose="02040503050406030204" pitchFamily="18" charset="0"/>
                            </a:rPr>
                            <m:t>γ</m:t>
                          </m:r>
                        </m:e>
                      </m:rad>
                      <m:r>
                        <m:rPr>
                          <m:sty m:val="p"/>
                        </m:rPr>
                        <a:rPr lang="en-US" sz="2800" b="0" i="0" smtClean="0">
                          <a:latin typeface="Cambria Math" panose="02040503050406030204" pitchFamily="18" charset="0"/>
                        </a:rPr>
                        <m:t>q</m:t>
                      </m:r>
                      <m:sSup>
                        <m:sSupPr>
                          <m:ctrlPr>
                            <a:rPr lang="en-US" sz="2800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</a:rPr>
                            <m:t>→</m:t>
                          </m:r>
                        </m:e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</a:rPr>
                            <m:t>𝒅</m:t>
                          </m:r>
                        </m:sup>
                      </m:sSup>
                      <m:r>
                        <a:rPr lang="en-US" sz="2800" b="1" i="1" smtClean="0">
                          <a:latin typeface="Cambria Math" panose="02040503050406030204" pitchFamily="18" charset="0"/>
                        </a:rPr>
                        <m:t>  </m:t>
                      </m:r>
                      <m:r>
                        <a:rPr lang="en-US" sz="28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??</m:t>
                      </m:r>
                    </m:oMath>
                  </m:oMathPara>
                </a14:m>
                <a:endParaRPr lang="en-US" sz="2800" b="1" dirty="0"/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8E094452-322F-A61C-6A75-82C51A538B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721241" y="7906684"/>
                <a:ext cx="1824154" cy="457818"/>
              </a:xfrm>
              <a:prstGeom prst="rect">
                <a:avLst/>
              </a:prstGeom>
              <a:blipFill>
                <a:blip r:embed="rId5"/>
                <a:stretch>
                  <a:fillRect t="-2703" r="-3448" b="-3513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3EFFD7D9-D61D-7546-0595-CB479AEB8D35}"/>
                  </a:ext>
                </a:extLst>
              </p:cNvPr>
              <p:cNvSpPr txBox="1"/>
              <p:nvPr/>
            </p:nvSpPr>
            <p:spPr>
              <a:xfrm>
                <a:off x="4624050" y="2315623"/>
                <a:ext cx="9144000" cy="7078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4000" b="0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4000" b="0" i="0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q</m:t>
                          </m:r>
                        </m:e>
                        <m:sup>
                          <m:r>
                            <a:rPr lang="en-US" sz="4000" b="0" i="0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</m:sup>
                      </m:sSup>
                      <m:r>
                        <a:rPr lang="en-US" sz="40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 sz="40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q</m:t>
                      </m:r>
                      <m:r>
                        <a:rPr lang="en-US" sz="40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m:rPr>
                          <m:sty m:val="p"/>
                        </m:rPr>
                        <a:rPr lang="en-US" sz="40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Arr</m:t>
                      </m:r>
                      <m:r>
                        <a:rPr lang="en-US" sz="40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 −</m:t>
                      </m:r>
                      <m:r>
                        <m:rPr>
                          <m:sty m:val="p"/>
                        </m:rPr>
                        <a:rPr lang="en-US" sz="40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Ser</m:t>
                      </m:r>
                      <m:r>
                        <a:rPr lang="en-US" sz="40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 −</m:t>
                      </m:r>
                      <m:r>
                        <m:rPr>
                          <m:sty m:val="p"/>
                        </m:rPr>
                        <a:rPr lang="en-US" sz="4000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Aban</m:t>
                      </m:r>
                      <m:r>
                        <a:rPr lang="en-US" sz="40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m:rPr>
                          <m:sty m:val="p"/>
                        </m:rPr>
                        <a:rPr lang="en-US" sz="40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Idle</m:t>
                      </m:r>
                    </m:oMath>
                  </m:oMathPara>
                </a14:m>
                <a:endParaRPr lang="en-US" sz="4000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3EFFD7D9-D61D-7546-0595-CB479AEB8D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24050" y="2315623"/>
                <a:ext cx="9144000" cy="707886"/>
              </a:xfrm>
              <a:prstGeom prst="rect">
                <a:avLst/>
              </a:prstGeom>
              <a:blipFill>
                <a:blip r:embed="rId6"/>
                <a:stretch>
                  <a:fillRect b="-245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AutoShape 3">
            <a:extLst>
              <a:ext uri="{FF2B5EF4-FFF2-40B4-BE49-F238E27FC236}">
                <a16:creationId xmlns:a16="http://schemas.microsoft.com/office/drawing/2014/main" id="{3F0B5A61-1DFC-B0A3-4E99-D0408AB467E4}"/>
              </a:ext>
            </a:extLst>
          </p:cNvPr>
          <p:cNvSpPr/>
          <p:nvPr/>
        </p:nvSpPr>
        <p:spPr>
          <a:xfrm flipV="1">
            <a:off x="1028695" y="1760761"/>
            <a:ext cx="16230594" cy="0"/>
          </a:xfrm>
          <a:prstGeom prst="line">
            <a:avLst/>
          </a:prstGeom>
          <a:ln w="9525" cap="flat">
            <a:solidFill>
              <a:srgbClr val="2B2C3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27BEE3F2-C2AD-F60C-2F8A-F4C701335D98}"/>
                  </a:ext>
                </a:extLst>
              </p:cNvPr>
              <p:cNvSpPr txBox="1"/>
              <p:nvPr/>
            </p:nvSpPr>
            <p:spPr>
              <a:xfrm>
                <a:off x="7563681" y="8505739"/>
                <a:ext cx="1676399" cy="52482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𝛾</m:t>
                          </m:r>
                        </m:e>
                      </m:rad>
                      <m:r>
                        <m:rPr>
                          <m:sty m:val="p"/>
                        </m:rPr>
                        <a:rPr lang="en-US" sz="2800" b="0" i="0" smtClean="0">
                          <a:latin typeface="Cambria Math" panose="02040503050406030204" pitchFamily="18" charset="0"/>
                        </a:rPr>
                        <m:t>q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27BEE3F2-C2AD-F60C-2F8A-F4C701335D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63681" y="8505739"/>
                <a:ext cx="1676399" cy="524824"/>
              </a:xfrm>
              <a:prstGeom prst="rect">
                <a:avLst/>
              </a:prstGeom>
              <a:blipFill>
                <a:blip r:embed="rId7"/>
                <a:stretch>
                  <a:fillRect b="-119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B625A1BA-8814-8BDE-2AA6-83B83E11B04A}"/>
                  </a:ext>
                </a:extLst>
              </p:cNvPr>
              <p:cNvSpPr txBox="1"/>
              <p:nvPr/>
            </p:nvSpPr>
            <p:spPr>
              <a:xfrm>
                <a:off x="772772" y="3602406"/>
                <a:ext cx="17173984" cy="63934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1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𝐄</m:t>
                      </m:r>
                      <m:func>
                        <m:funcPr>
                          <m:ctrlPr>
                            <a:rPr lang="en-US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d>
                            <m:dPr>
                              <m:begChr m:val="["/>
                              <m:endChr m:val="]"/>
                              <m:ctrlPr>
                                <a:rPr lang="en-US" sz="3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sz="36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3600" i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e</m:t>
                                  </m:r>
                                </m:e>
                                <m:sup>
                                  <m:rad>
                                    <m:radPr>
                                      <m:degHide m:val="on"/>
                                      <m:ctrlPr>
                                        <a:rPr lang="en-US" sz="3600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sz="3600" i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γ</m:t>
                                      </m:r>
                                    </m:e>
                                  </m:rad>
                                  <m:r>
                                    <m:rPr>
                                      <m:sty m:val="p"/>
                                    </m:rPr>
                                    <a:rPr lang="en-US" sz="3600" i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θ</m:t>
                                  </m:r>
                                  <m:d>
                                    <m:dPr>
                                      <m:ctrlPr>
                                        <a:rPr lang="en-US" sz="3600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sz="3600" i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Arr</m:t>
                                      </m:r>
                                      <m:r>
                                        <a:rPr lang="en-US" sz="3600" i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−</m:t>
                                      </m:r>
                                      <m:r>
                                        <m:rPr>
                                          <m:sty m:val="p"/>
                                        </m:rPr>
                                        <a:rPr lang="en-US" sz="3600" i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Ser</m:t>
                                      </m:r>
                                    </m:e>
                                  </m:d>
                                </m:sup>
                              </m:sSup>
                              <m:r>
                                <a:rPr lang="en-US" sz="3600" b="0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e>
                          </m:d>
                          <m:r>
                            <a:rPr lang="en-US" sz="3600" b="1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𝐄</m:t>
                          </m:r>
                          <m:func>
                            <m:funcPr>
                              <m:ctrlPr>
                                <a:rPr lang="en-US" sz="36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sz="36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p>
                                    <m:sSupPr>
                                      <m:ctrlPr>
                                        <a:rPr lang="en-US" sz="3600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sz="3600" i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e</m:t>
                                      </m:r>
                                    </m:e>
                                    <m:sup>
                                      <m:rad>
                                        <m:radPr>
                                          <m:degHide m:val="on"/>
                                          <m:ctrlPr>
                                            <a:rPr lang="en-US" sz="3600" i="1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radPr>
                                        <m:deg/>
                                        <m: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sz="3600" i="0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γ</m:t>
                                          </m:r>
                                        </m:e>
                                      </m:rad>
                                      <m:r>
                                        <m:rPr>
                                          <m:sty m:val="p"/>
                                        </m:rPr>
                                        <a:rPr lang="en-US" sz="3600" b="0" i="0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θq</m:t>
                                      </m:r>
                                    </m:sup>
                                  </m:sSup>
                                </m:e>
                              </m:d>
                            </m:fName>
                            <m:e>
                              <m:r>
                                <a:rPr lang="en-US" sz="36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e>
                          </m:func>
                        </m:fName>
                        <m:e>
                          <m:r>
                            <a:rPr lang="en-US" sz="36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  </m:t>
                          </m:r>
                          <m:r>
                            <a:rPr lang="en-US" sz="3600" b="1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𝐄</m:t>
                          </m:r>
                          <m:func>
                            <m:funcPr>
                              <m:ctrlPr>
                                <a:rPr lang="en-US" sz="36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a:rPr lang="en-US" sz="3600" i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[(</m:t>
                              </m:r>
                              <m:sSup>
                                <m:sSupPr>
                                  <m:ctrlPr>
                                    <a:rPr lang="en-US" sz="3600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3600" i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e</m:t>
                                  </m:r>
                                </m:e>
                                <m:sup>
                                  <m:r>
                                    <a:rPr lang="en-US" sz="3600" b="0" i="0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sz="3600" i="1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sz="3600" i="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γ</m:t>
                                      </m:r>
                                    </m:e>
                                  </m:rad>
                                  <m:r>
                                    <m:rPr>
                                      <m:sty m:val="p"/>
                                    </m:rPr>
                                    <a:rPr lang="en-US" sz="3600" i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θ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sz="3600" b="0" i="0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Aban</m:t>
                                  </m:r>
                                </m:sup>
                              </m:sSup>
                            </m:fName>
                            <m:e>
                              <m:r>
                                <a:rPr lang="en-US" sz="3600" i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−1)</m:t>
                              </m:r>
                              <m:sSup>
                                <m:sSupPr>
                                  <m:ctrlPr>
                                    <a:rPr lang="en-US" sz="3600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3600" i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e</m:t>
                                  </m:r>
                                </m:e>
                                <m:sup>
                                  <m:rad>
                                    <m:radPr>
                                      <m:degHide m:val="on"/>
                                      <m:ctrlPr>
                                        <a:rPr lang="en-US" sz="3600" i="1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sz="3600" i="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γ</m:t>
                                      </m:r>
                                    </m:e>
                                  </m:rad>
                                  <m:r>
                                    <m:rPr>
                                      <m:sty m:val="p"/>
                                    </m:rPr>
                                    <a:rPr lang="en-US" sz="3600" i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θ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sz="3600" b="0" i="0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q</m:t>
                                  </m:r>
                                </m:sup>
                              </m:sSup>
                              <m:r>
                                <a:rPr lang="en-US" sz="3600" i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] </m:t>
                              </m:r>
                            </m:e>
                          </m:func>
                        </m:e>
                      </m:func>
                      <m:r>
                        <a:rPr lang="en-US" sz="36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+ </m:t>
                      </m:r>
                      <m:r>
                        <a:rPr lang="en-US" sz="3600" b="1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𝐄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3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sz="36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sz="36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e</m:t>
                              </m:r>
                            </m:e>
                            <m:sup>
                              <m:r>
                                <a:rPr lang="en-US" sz="3600" b="0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ad>
                                <m:radPr>
                                  <m:degHide m:val="on"/>
                                  <m:ctrlPr>
                                    <a:rPr lang="en-US" sz="36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3600" i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γ</m:t>
                                  </m:r>
                                </m:e>
                              </m:rad>
                              <m:r>
                                <m:rPr>
                                  <m:sty m:val="p"/>
                                </m:rPr>
                                <a:rPr lang="en-US" sz="36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θ</m:t>
                              </m:r>
                              <m:r>
                                <a:rPr lang="en-US" sz="36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 sz="36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Idle</m:t>
                              </m:r>
                            </m:sup>
                          </m:sSup>
                          <m:r>
                            <a:rPr lang="en-US" sz="36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−1</m:t>
                          </m:r>
                        </m:e>
                      </m:d>
                      <m:r>
                        <a:rPr lang="en-US" sz="36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 sz="36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o</m:t>
                      </m:r>
                      <m:r>
                        <a:rPr lang="en-US" sz="36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m:rPr>
                          <m:sty m:val="p"/>
                        </m:rPr>
                        <a:rPr lang="en-US" sz="36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γ</m:t>
                      </m:r>
                      <m:r>
                        <a:rPr lang="en-US" sz="36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3600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B625A1BA-8814-8BDE-2AA6-83B83E11B0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2772" y="3602406"/>
                <a:ext cx="17173984" cy="639342"/>
              </a:xfrm>
              <a:prstGeom prst="rect">
                <a:avLst/>
              </a:prstGeom>
              <a:blipFill>
                <a:blip r:embed="rId8"/>
                <a:stretch>
                  <a:fillRect t="-3846" b="-2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339167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3">
            <a:extLst>
              <a:ext uri="{FF2B5EF4-FFF2-40B4-BE49-F238E27FC236}">
                <a16:creationId xmlns:a16="http://schemas.microsoft.com/office/drawing/2014/main" id="{2885A418-01C2-97D4-1908-D6BC472BD46A}"/>
              </a:ext>
            </a:extLst>
          </p:cNvPr>
          <p:cNvSpPr/>
          <p:nvPr/>
        </p:nvSpPr>
        <p:spPr>
          <a:xfrm>
            <a:off x="9594620" y="6154370"/>
            <a:ext cx="7855180" cy="3103930"/>
          </a:xfrm>
          <a:custGeom>
            <a:avLst/>
            <a:gdLst/>
            <a:ahLst/>
            <a:cxnLst/>
            <a:rect l="l" t="t" r="r" b="b"/>
            <a:pathLst>
              <a:path w="847631" h="310242">
                <a:moveTo>
                  <a:pt x="0" y="0"/>
                </a:moveTo>
                <a:lnTo>
                  <a:pt x="847631" y="0"/>
                </a:lnTo>
                <a:lnTo>
                  <a:pt x="847631" y="310242"/>
                </a:lnTo>
                <a:lnTo>
                  <a:pt x="0" y="310242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  <a:alpha val="30000"/>
            </a:schemeClr>
          </a:solidFill>
          <a:ln w="38100" cap="rnd">
            <a:solidFill>
              <a:schemeClr val="accent2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9" name="TextBox 12">
            <a:extLst>
              <a:ext uri="{FF2B5EF4-FFF2-40B4-BE49-F238E27FC236}">
                <a16:creationId xmlns:a16="http://schemas.microsoft.com/office/drawing/2014/main" id="{B9C951D4-E956-92A7-9A0F-35BDE45C80BB}"/>
              </a:ext>
            </a:extLst>
          </p:cNvPr>
          <p:cNvSpPr txBox="1"/>
          <p:nvPr/>
        </p:nvSpPr>
        <p:spPr>
          <a:xfrm>
            <a:off x="9483569" y="5929388"/>
            <a:ext cx="1796191" cy="3230763"/>
          </a:xfrm>
          <a:prstGeom prst="rect">
            <a:avLst/>
          </a:prstGeom>
        </p:spPr>
        <p:txBody>
          <a:bodyPr lIns="50800" tIns="50800" rIns="50800" bIns="50800" rtlCol="0" anchor="ctr"/>
          <a:lstStyle/>
          <a:p>
            <a:pPr algn="ctr">
              <a:lnSpc>
                <a:spcPts val="2659"/>
              </a:lnSpc>
              <a:spcBef>
                <a:spcPct val="0"/>
              </a:spcBef>
            </a:pPr>
            <a:endParaRPr/>
          </a:p>
        </p:txBody>
      </p:sp>
      <p:sp>
        <p:nvSpPr>
          <p:cNvPr id="21" name="TextBox 37">
            <a:extLst>
              <a:ext uri="{FF2B5EF4-FFF2-40B4-BE49-F238E27FC236}">
                <a16:creationId xmlns:a16="http://schemas.microsoft.com/office/drawing/2014/main" id="{D0EAD54E-83B9-F381-3DE2-FFCA0F3BB5E1}"/>
              </a:ext>
            </a:extLst>
          </p:cNvPr>
          <p:cNvSpPr txBox="1"/>
          <p:nvPr/>
        </p:nvSpPr>
        <p:spPr>
          <a:xfrm>
            <a:off x="9594620" y="5533174"/>
            <a:ext cx="6483578" cy="4349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640"/>
              </a:lnSpc>
            </a:pPr>
            <a:r>
              <a:rPr lang="en-US" sz="2800" b="1" dirty="0">
                <a:latin typeface="Montserrat SemiBold" pitchFamily="2" charset="77"/>
              </a:rPr>
              <a:t>THEOREM [</a:t>
            </a:r>
            <a:r>
              <a:rPr lang="en-US" sz="2800" b="1" dirty="0">
                <a:latin typeface="Montserrat ExtraBold" pitchFamily="2" charset="77"/>
              </a:rPr>
              <a:t>J</a:t>
            </a:r>
            <a:r>
              <a:rPr lang="en-US" sz="2800" b="1" dirty="0">
                <a:latin typeface="Montserrat SemiBold" pitchFamily="2" charset="77"/>
              </a:rPr>
              <a:t>ZM23] : Distribution</a:t>
            </a:r>
          </a:p>
        </p:txBody>
      </p:sp>
      <p:sp>
        <p:nvSpPr>
          <p:cNvPr id="25" name="TextBox 37">
            <a:extLst>
              <a:ext uri="{FF2B5EF4-FFF2-40B4-BE49-F238E27FC236}">
                <a16:creationId xmlns:a16="http://schemas.microsoft.com/office/drawing/2014/main" id="{BC3F93EA-0886-B237-FA1A-6FBCAE1119D5}"/>
              </a:ext>
            </a:extLst>
          </p:cNvPr>
          <p:cNvSpPr txBox="1"/>
          <p:nvPr/>
        </p:nvSpPr>
        <p:spPr>
          <a:xfrm>
            <a:off x="10077998" y="6778690"/>
            <a:ext cx="2228762" cy="4349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640"/>
              </a:lnSpc>
            </a:pPr>
            <a:r>
              <a:rPr lang="en-US" sz="2800" b="1" dirty="0">
                <a:latin typeface="Montserrat SemiBold" pitchFamily="2" charset="77"/>
              </a:rPr>
              <a:t>Critical-HT: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8F7FB57-AC60-1F64-F238-A40BCC737B43}"/>
                  </a:ext>
                </a:extLst>
              </p:cNvPr>
              <p:cNvSpPr txBox="1"/>
              <p:nvPr/>
            </p:nvSpPr>
            <p:spPr>
              <a:xfrm>
                <a:off x="11960607" y="6801673"/>
                <a:ext cx="4940236" cy="64376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ts val="434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𝜆</m:t>
                      </m:r>
                      <m:r>
                        <a:rPr lang="en-US" sz="36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=1</m:t>
                      </m:r>
                      <m:r>
                        <a:rPr lang="en-US" sz="36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36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𝜖</m:t>
                      </m:r>
                      <m:r>
                        <a:rPr lang="en-US" sz="36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,  </m:t>
                      </m:r>
                      <m:f>
                        <m:fPr>
                          <m:ctrlP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𝜖</m:t>
                          </m:r>
                        </m:num>
                        <m:den>
                          <m:rad>
                            <m:radPr>
                              <m:degHide m:val="on"/>
                              <m:ctrlPr>
                                <a:rPr lang="en-US" sz="3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3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𝛾</m:t>
                              </m:r>
                            </m:e>
                          </m:rad>
                        </m:den>
                      </m:f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𝐶</m:t>
                      </m:r>
                    </m:oMath>
                  </m:oMathPara>
                </a14:m>
                <a:endParaRPr lang="en-US" sz="3200" dirty="0">
                  <a:solidFill>
                    <a:srgbClr val="000000"/>
                  </a:solidFill>
                  <a:latin typeface="Public Sans"/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8F7FB57-AC60-1F64-F238-A40BCC737B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960607" y="6801673"/>
                <a:ext cx="4940236" cy="643766"/>
              </a:xfrm>
              <a:prstGeom prst="rect">
                <a:avLst/>
              </a:prstGeom>
              <a:blipFill>
                <a:blip r:embed="rId2"/>
                <a:stretch>
                  <a:fillRect t="-36538" b="-2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36" name="Group 135">
            <a:extLst>
              <a:ext uri="{FF2B5EF4-FFF2-40B4-BE49-F238E27FC236}">
                <a16:creationId xmlns:a16="http://schemas.microsoft.com/office/drawing/2014/main" id="{6F5B1EFE-5CEA-F22E-27FB-182C96C89965}"/>
              </a:ext>
            </a:extLst>
          </p:cNvPr>
          <p:cNvGrpSpPr/>
          <p:nvPr/>
        </p:nvGrpSpPr>
        <p:grpSpPr>
          <a:xfrm>
            <a:off x="1016396" y="5295900"/>
            <a:ext cx="8223684" cy="4094756"/>
            <a:chOff x="3819442" y="2760698"/>
            <a:chExt cx="8223684" cy="4094756"/>
          </a:xfrm>
        </p:grpSpPr>
        <p:sp>
          <p:nvSpPr>
            <p:cNvPr id="137" name="AutoShape 3">
              <a:extLst>
                <a:ext uri="{FF2B5EF4-FFF2-40B4-BE49-F238E27FC236}">
                  <a16:creationId xmlns:a16="http://schemas.microsoft.com/office/drawing/2014/main" id="{ECDE51F5-55BF-E098-A173-9581B22C4CBF}"/>
                </a:ext>
              </a:extLst>
            </p:cNvPr>
            <p:cNvSpPr/>
            <p:nvPr/>
          </p:nvSpPr>
          <p:spPr>
            <a:xfrm>
              <a:off x="3819442" y="5829300"/>
              <a:ext cx="8223684" cy="0"/>
            </a:xfrm>
            <a:prstGeom prst="line">
              <a:avLst/>
            </a:prstGeom>
            <a:ln w="38100" cap="flat">
              <a:solidFill>
                <a:srgbClr val="2B2C30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8" name="AutoShape 4">
              <a:extLst>
                <a:ext uri="{FF2B5EF4-FFF2-40B4-BE49-F238E27FC236}">
                  <a16:creationId xmlns:a16="http://schemas.microsoft.com/office/drawing/2014/main" id="{5D155476-3786-B3AC-17F9-824BC8E56B5A}"/>
                </a:ext>
              </a:extLst>
            </p:cNvPr>
            <p:cNvSpPr/>
            <p:nvPr/>
          </p:nvSpPr>
          <p:spPr>
            <a:xfrm>
              <a:off x="4196829" y="2760698"/>
              <a:ext cx="0" cy="4094756"/>
            </a:xfrm>
            <a:prstGeom prst="line">
              <a:avLst/>
            </a:prstGeom>
            <a:ln w="38100" cap="flat">
              <a:solidFill>
                <a:srgbClr val="2B2C30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 dirty="0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39" name="TextBox 138">
                <a:extLst>
                  <a:ext uri="{FF2B5EF4-FFF2-40B4-BE49-F238E27FC236}">
                    <a16:creationId xmlns:a16="http://schemas.microsoft.com/office/drawing/2014/main" id="{22D8E0C0-5FBA-4425-7450-A791D561FA8E}"/>
                  </a:ext>
                </a:extLst>
              </p:cNvPr>
              <p:cNvSpPr txBox="1"/>
              <p:nvPr/>
            </p:nvSpPr>
            <p:spPr>
              <a:xfrm>
                <a:off x="3205554" y="8505739"/>
                <a:ext cx="1752595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𝐶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139" name="TextBox 138">
                <a:extLst>
                  <a:ext uri="{FF2B5EF4-FFF2-40B4-BE49-F238E27FC236}">
                    <a16:creationId xmlns:a16="http://schemas.microsoft.com/office/drawing/2014/main" id="{22D8E0C0-5FBA-4425-7450-A791D561FA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5554" y="8505739"/>
                <a:ext cx="1752595" cy="58477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40" name="Straight Connector 139">
            <a:extLst>
              <a:ext uri="{FF2B5EF4-FFF2-40B4-BE49-F238E27FC236}">
                <a16:creationId xmlns:a16="http://schemas.microsoft.com/office/drawing/2014/main" id="{38F00633-CDF7-DFFA-F402-79DA99E415DE}"/>
              </a:ext>
            </a:extLst>
          </p:cNvPr>
          <p:cNvCxnSpPr>
            <a:cxnSpLocks/>
          </p:cNvCxnSpPr>
          <p:nvPr/>
        </p:nvCxnSpPr>
        <p:spPr>
          <a:xfrm>
            <a:off x="4038600" y="5295900"/>
            <a:ext cx="0" cy="3068602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41" name="TextBox 140">
                <a:extLst>
                  <a:ext uri="{FF2B5EF4-FFF2-40B4-BE49-F238E27FC236}">
                    <a16:creationId xmlns:a16="http://schemas.microsoft.com/office/drawing/2014/main" id="{46957398-C268-75CF-81D1-4B11E146FA75}"/>
                  </a:ext>
                </a:extLst>
              </p:cNvPr>
              <p:cNvSpPr txBox="1"/>
              <p:nvPr/>
            </p:nvSpPr>
            <p:spPr>
              <a:xfrm>
                <a:off x="3539651" y="9105900"/>
                <a:ext cx="1084399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𝜆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&gt;1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141" name="TextBox 140">
                <a:extLst>
                  <a:ext uri="{FF2B5EF4-FFF2-40B4-BE49-F238E27FC236}">
                    <a16:creationId xmlns:a16="http://schemas.microsoft.com/office/drawing/2014/main" id="{46957398-C268-75CF-81D1-4B11E146FA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39651" y="9105900"/>
                <a:ext cx="1084399" cy="492443"/>
              </a:xfrm>
              <a:prstGeom prst="rect">
                <a:avLst/>
              </a:prstGeom>
              <a:blipFill>
                <a:blip r:embed="rId4"/>
                <a:stretch>
                  <a:fillRect l="-8046" r="-8046" b="-7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44" name="Group 143">
            <a:extLst>
              <a:ext uri="{FF2B5EF4-FFF2-40B4-BE49-F238E27FC236}">
                <a16:creationId xmlns:a16="http://schemas.microsoft.com/office/drawing/2014/main" id="{E75F3A36-2F41-94C0-6130-485460D8E72B}"/>
              </a:ext>
            </a:extLst>
          </p:cNvPr>
          <p:cNvGrpSpPr/>
          <p:nvPr/>
        </p:nvGrpSpPr>
        <p:grpSpPr>
          <a:xfrm>
            <a:off x="1600200" y="7770003"/>
            <a:ext cx="6344481" cy="269097"/>
            <a:chOff x="1600200" y="6341608"/>
            <a:chExt cx="6344481" cy="269097"/>
          </a:xfrm>
        </p:grpSpPr>
        <p:sp>
          <p:nvSpPr>
            <p:cNvPr id="146" name="AutoShape 5">
              <a:extLst>
                <a:ext uri="{FF2B5EF4-FFF2-40B4-BE49-F238E27FC236}">
                  <a16:creationId xmlns:a16="http://schemas.microsoft.com/office/drawing/2014/main" id="{CCEE5037-AAE3-2FDC-1323-3FE7C8FBFC33}"/>
                </a:ext>
              </a:extLst>
            </p:cNvPr>
            <p:cNvSpPr/>
            <p:nvPr/>
          </p:nvSpPr>
          <p:spPr>
            <a:xfrm rot="10800000" flipV="1">
              <a:off x="1600200" y="6603724"/>
              <a:ext cx="1066800" cy="0"/>
            </a:xfrm>
            <a:prstGeom prst="line">
              <a:avLst/>
            </a:prstGeom>
            <a:ln w="38100" cap="flat">
              <a:solidFill>
                <a:schemeClr val="tx2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7" name="AutoShape 5">
              <a:extLst>
                <a:ext uri="{FF2B5EF4-FFF2-40B4-BE49-F238E27FC236}">
                  <a16:creationId xmlns:a16="http://schemas.microsoft.com/office/drawing/2014/main" id="{FB7A8E23-2367-4FCE-EEA8-C605F9574349}"/>
                </a:ext>
              </a:extLst>
            </p:cNvPr>
            <p:cNvSpPr/>
            <p:nvPr/>
          </p:nvSpPr>
          <p:spPr>
            <a:xfrm rot="10800000" flipV="1">
              <a:off x="1600200" y="6341608"/>
              <a:ext cx="1066800" cy="0"/>
            </a:xfrm>
            <a:prstGeom prst="line">
              <a:avLst/>
            </a:prstGeom>
            <a:ln w="38100" cap="flat">
              <a:solidFill>
                <a:schemeClr val="tx2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8" name="AutoShape 5">
              <a:extLst>
                <a:ext uri="{FF2B5EF4-FFF2-40B4-BE49-F238E27FC236}">
                  <a16:creationId xmlns:a16="http://schemas.microsoft.com/office/drawing/2014/main" id="{8EDA60AE-12C0-8CFD-2644-CAE957A9B671}"/>
                </a:ext>
              </a:extLst>
            </p:cNvPr>
            <p:cNvSpPr/>
            <p:nvPr/>
          </p:nvSpPr>
          <p:spPr>
            <a:xfrm rot="10800000" flipV="1">
              <a:off x="2853851" y="6610705"/>
              <a:ext cx="1066800" cy="0"/>
            </a:xfrm>
            <a:prstGeom prst="line">
              <a:avLst/>
            </a:prstGeom>
            <a:ln w="38100" cap="flat">
              <a:solidFill>
                <a:schemeClr val="tx2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9" name="AutoShape 5">
              <a:extLst>
                <a:ext uri="{FF2B5EF4-FFF2-40B4-BE49-F238E27FC236}">
                  <a16:creationId xmlns:a16="http://schemas.microsoft.com/office/drawing/2014/main" id="{B5C45887-1F0B-B8B4-63F3-2132C5FEBF6C}"/>
                </a:ext>
              </a:extLst>
            </p:cNvPr>
            <p:cNvSpPr/>
            <p:nvPr/>
          </p:nvSpPr>
          <p:spPr>
            <a:xfrm rot="10800000" flipV="1">
              <a:off x="2853851" y="6348589"/>
              <a:ext cx="1066800" cy="0"/>
            </a:xfrm>
            <a:prstGeom prst="line">
              <a:avLst/>
            </a:prstGeom>
            <a:ln w="38100" cap="flat">
              <a:solidFill>
                <a:schemeClr val="tx2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0" name="AutoShape 5">
              <a:extLst>
                <a:ext uri="{FF2B5EF4-FFF2-40B4-BE49-F238E27FC236}">
                  <a16:creationId xmlns:a16="http://schemas.microsoft.com/office/drawing/2014/main" id="{EEBC9960-2D54-F375-A84F-C78747DF16B6}"/>
                </a:ext>
              </a:extLst>
            </p:cNvPr>
            <p:cNvSpPr/>
            <p:nvPr/>
          </p:nvSpPr>
          <p:spPr>
            <a:xfrm rot="10800000" flipV="1">
              <a:off x="4219714" y="6610705"/>
              <a:ext cx="1066800" cy="0"/>
            </a:xfrm>
            <a:prstGeom prst="line">
              <a:avLst/>
            </a:prstGeom>
            <a:ln w="38100" cap="flat">
              <a:solidFill>
                <a:schemeClr val="tx2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1" name="AutoShape 5">
              <a:extLst>
                <a:ext uri="{FF2B5EF4-FFF2-40B4-BE49-F238E27FC236}">
                  <a16:creationId xmlns:a16="http://schemas.microsoft.com/office/drawing/2014/main" id="{F6BCF410-7321-C138-D725-E44A432A1836}"/>
                </a:ext>
              </a:extLst>
            </p:cNvPr>
            <p:cNvSpPr/>
            <p:nvPr/>
          </p:nvSpPr>
          <p:spPr>
            <a:xfrm rot="10800000" flipV="1">
              <a:off x="4219714" y="6348589"/>
              <a:ext cx="1066800" cy="0"/>
            </a:xfrm>
            <a:prstGeom prst="line">
              <a:avLst/>
            </a:prstGeom>
            <a:ln w="38100" cap="flat">
              <a:solidFill>
                <a:schemeClr val="tx2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" name="AutoShape 5">
              <a:extLst>
                <a:ext uri="{FF2B5EF4-FFF2-40B4-BE49-F238E27FC236}">
                  <a16:creationId xmlns:a16="http://schemas.microsoft.com/office/drawing/2014/main" id="{F8B476C3-7968-AA32-9076-1591A2CCD1C1}"/>
                </a:ext>
              </a:extLst>
            </p:cNvPr>
            <p:cNvSpPr/>
            <p:nvPr/>
          </p:nvSpPr>
          <p:spPr>
            <a:xfrm rot="10800000" flipV="1">
              <a:off x="5562600" y="6603724"/>
              <a:ext cx="1066800" cy="0"/>
            </a:xfrm>
            <a:prstGeom prst="line">
              <a:avLst/>
            </a:prstGeom>
            <a:ln w="38100" cap="flat">
              <a:solidFill>
                <a:schemeClr val="tx2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" name="AutoShape 5">
              <a:extLst>
                <a:ext uri="{FF2B5EF4-FFF2-40B4-BE49-F238E27FC236}">
                  <a16:creationId xmlns:a16="http://schemas.microsoft.com/office/drawing/2014/main" id="{1395661C-35EF-5056-73B9-8275F8C7E3EF}"/>
                </a:ext>
              </a:extLst>
            </p:cNvPr>
            <p:cNvSpPr/>
            <p:nvPr/>
          </p:nvSpPr>
          <p:spPr>
            <a:xfrm rot="10800000" flipV="1">
              <a:off x="5562600" y="6341608"/>
              <a:ext cx="1066800" cy="0"/>
            </a:xfrm>
            <a:prstGeom prst="line">
              <a:avLst/>
            </a:prstGeom>
            <a:ln w="38100" cap="flat">
              <a:solidFill>
                <a:schemeClr val="tx2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" name="AutoShape 5">
              <a:extLst>
                <a:ext uri="{FF2B5EF4-FFF2-40B4-BE49-F238E27FC236}">
                  <a16:creationId xmlns:a16="http://schemas.microsoft.com/office/drawing/2014/main" id="{83288ACC-336E-D020-E377-E5A08A046115}"/>
                </a:ext>
              </a:extLst>
            </p:cNvPr>
            <p:cNvSpPr/>
            <p:nvPr/>
          </p:nvSpPr>
          <p:spPr>
            <a:xfrm rot="10800000" flipV="1">
              <a:off x="6877881" y="6603724"/>
              <a:ext cx="1066800" cy="0"/>
            </a:xfrm>
            <a:prstGeom prst="line">
              <a:avLst/>
            </a:prstGeom>
            <a:ln w="38100" cap="flat">
              <a:solidFill>
                <a:schemeClr val="tx2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" name="AutoShape 5">
              <a:extLst>
                <a:ext uri="{FF2B5EF4-FFF2-40B4-BE49-F238E27FC236}">
                  <a16:creationId xmlns:a16="http://schemas.microsoft.com/office/drawing/2014/main" id="{D72D833A-8BBB-D858-5747-13DCB7CCEABD}"/>
                </a:ext>
              </a:extLst>
            </p:cNvPr>
            <p:cNvSpPr/>
            <p:nvPr/>
          </p:nvSpPr>
          <p:spPr>
            <a:xfrm rot="10800000" flipV="1">
              <a:off x="6877881" y="6341608"/>
              <a:ext cx="1066800" cy="0"/>
            </a:xfrm>
            <a:prstGeom prst="line">
              <a:avLst/>
            </a:prstGeom>
            <a:ln w="38100" cap="flat">
              <a:solidFill>
                <a:schemeClr val="tx2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45" name="TextBox 13">
            <a:extLst>
              <a:ext uri="{FF2B5EF4-FFF2-40B4-BE49-F238E27FC236}">
                <a16:creationId xmlns:a16="http://schemas.microsoft.com/office/drawing/2014/main" id="{88E64DCE-0B64-C1B5-809B-C95DD19E6F2D}"/>
              </a:ext>
            </a:extLst>
          </p:cNvPr>
          <p:cNvSpPr txBox="1"/>
          <p:nvPr/>
        </p:nvSpPr>
        <p:spPr>
          <a:xfrm>
            <a:off x="7872118" y="7587525"/>
            <a:ext cx="1616160" cy="432170"/>
          </a:xfrm>
          <a:prstGeom prst="rect">
            <a:avLst/>
          </a:prstGeom>
          <a:ln>
            <a:noFill/>
          </a:ln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919"/>
              </a:lnSpc>
            </a:pPr>
            <a:r>
              <a:rPr lang="en-US" b="1" dirty="0">
                <a:solidFill>
                  <a:schemeClr val="tx2">
                    <a:lumMod val="75000"/>
                  </a:schemeClr>
                </a:solidFill>
                <a:latin typeface="Montserrat SemiBold" pitchFamily="2" charset="77"/>
              </a:rPr>
              <a:t>Arrivals</a:t>
            </a:r>
          </a:p>
        </p:txBody>
      </p:sp>
      <p:grpSp>
        <p:nvGrpSpPr>
          <p:cNvPr id="156" name="Group 155">
            <a:extLst>
              <a:ext uri="{FF2B5EF4-FFF2-40B4-BE49-F238E27FC236}">
                <a16:creationId xmlns:a16="http://schemas.microsoft.com/office/drawing/2014/main" id="{93A9CFA7-0CA8-4A0D-FC29-11622A845FD1}"/>
              </a:ext>
            </a:extLst>
          </p:cNvPr>
          <p:cNvGrpSpPr/>
          <p:nvPr/>
        </p:nvGrpSpPr>
        <p:grpSpPr>
          <a:xfrm>
            <a:off x="2127000" y="6901725"/>
            <a:ext cx="7301382" cy="432170"/>
            <a:chOff x="2127000" y="5473330"/>
            <a:chExt cx="7301382" cy="432170"/>
          </a:xfrm>
        </p:grpSpPr>
        <p:sp>
          <p:nvSpPr>
            <p:cNvPr id="157" name="AutoShape 5">
              <a:extLst>
                <a:ext uri="{FF2B5EF4-FFF2-40B4-BE49-F238E27FC236}">
                  <a16:creationId xmlns:a16="http://schemas.microsoft.com/office/drawing/2014/main" id="{F9141620-BC90-C070-2AF1-A87AF411C90F}"/>
                </a:ext>
              </a:extLst>
            </p:cNvPr>
            <p:cNvSpPr/>
            <p:nvPr/>
          </p:nvSpPr>
          <p:spPr>
            <a:xfrm rot="10800000" flipH="1" flipV="1">
              <a:off x="2127000" y="5898518"/>
              <a:ext cx="5400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8" name="AutoShape 5">
              <a:extLst>
                <a:ext uri="{FF2B5EF4-FFF2-40B4-BE49-F238E27FC236}">
                  <a16:creationId xmlns:a16="http://schemas.microsoft.com/office/drawing/2014/main" id="{33DAF4E7-B31B-23BC-02AC-5E329AF27D28}"/>
                </a:ext>
              </a:extLst>
            </p:cNvPr>
            <p:cNvSpPr/>
            <p:nvPr/>
          </p:nvSpPr>
          <p:spPr>
            <a:xfrm rot="10800000" flipH="1" flipV="1">
              <a:off x="2127000" y="5636402"/>
              <a:ext cx="5400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9" name="AutoShape 5">
              <a:extLst>
                <a:ext uri="{FF2B5EF4-FFF2-40B4-BE49-F238E27FC236}">
                  <a16:creationId xmlns:a16="http://schemas.microsoft.com/office/drawing/2014/main" id="{0BA0F1E1-9945-838C-8276-57CFFFE26B78}"/>
                </a:ext>
              </a:extLst>
            </p:cNvPr>
            <p:cNvSpPr/>
            <p:nvPr/>
          </p:nvSpPr>
          <p:spPr>
            <a:xfrm rot="10800000" flipH="1" flipV="1">
              <a:off x="3380651" y="5905499"/>
              <a:ext cx="5400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0" name="AutoShape 5">
              <a:extLst>
                <a:ext uri="{FF2B5EF4-FFF2-40B4-BE49-F238E27FC236}">
                  <a16:creationId xmlns:a16="http://schemas.microsoft.com/office/drawing/2014/main" id="{F95B3164-FA50-8C82-04C7-E229E19300B5}"/>
                </a:ext>
              </a:extLst>
            </p:cNvPr>
            <p:cNvSpPr/>
            <p:nvPr/>
          </p:nvSpPr>
          <p:spPr>
            <a:xfrm rot="10800000" flipH="1" flipV="1">
              <a:off x="3380651" y="5643383"/>
              <a:ext cx="5400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1" name="AutoShape 5">
              <a:extLst>
                <a:ext uri="{FF2B5EF4-FFF2-40B4-BE49-F238E27FC236}">
                  <a16:creationId xmlns:a16="http://schemas.microsoft.com/office/drawing/2014/main" id="{04E59F14-E673-34E2-31F4-DCBCECCC5946}"/>
                </a:ext>
              </a:extLst>
            </p:cNvPr>
            <p:cNvSpPr/>
            <p:nvPr/>
          </p:nvSpPr>
          <p:spPr>
            <a:xfrm rot="10800000" flipH="1" flipV="1">
              <a:off x="4746514" y="5905499"/>
              <a:ext cx="5400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2" name="AutoShape 5">
              <a:extLst>
                <a:ext uri="{FF2B5EF4-FFF2-40B4-BE49-F238E27FC236}">
                  <a16:creationId xmlns:a16="http://schemas.microsoft.com/office/drawing/2014/main" id="{6A644202-E9E8-4A50-0666-D5EC98404699}"/>
                </a:ext>
              </a:extLst>
            </p:cNvPr>
            <p:cNvSpPr/>
            <p:nvPr/>
          </p:nvSpPr>
          <p:spPr>
            <a:xfrm rot="10800000" flipH="1" flipV="1">
              <a:off x="4746514" y="5643383"/>
              <a:ext cx="5400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3" name="AutoShape 5">
              <a:extLst>
                <a:ext uri="{FF2B5EF4-FFF2-40B4-BE49-F238E27FC236}">
                  <a16:creationId xmlns:a16="http://schemas.microsoft.com/office/drawing/2014/main" id="{38369B43-9518-C218-4524-984555F47E91}"/>
                </a:ext>
              </a:extLst>
            </p:cNvPr>
            <p:cNvSpPr/>
            <p:nvPr/>
          </p:nvSpPr>
          <p:spPr>
            <a:xfrm rot="10800000" flipH="1" flipV="1">
              <a:off x="6089400" y="5898518"/>
              <a:ext cx="5400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4" name="AutoShape 5">
              <a:extLst>
                <a:ext uri="{FF2B5EF4-FFF2-40B4-BE49-F238E27FC236}">
                  <a16:creationId xmlns:a16="http://schemas.microsoft.com/office/drawing/2014/main" id="{CB0B4EA8-CF78-D959-B013-96562D71157E}"/>
                </a:ext>
              </a:extLst>
            </p:cNvPr>
            <p:cNvSpPr/>
            <p:nvPr/>
          </p:nvSpPr>
          <p:spPr>
            <a:xfrm rot="10800000" flipH="1" flipV="1">
              <a:off x="6089400" y="5636402"/>
              <a:ext cx="5400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5" name="AutoShape 5">
              <a:extLst>
                <a:ext uri="{FF2B5EF4-FFF2-40B4-BE49-F238E27FC236}">
                  <a16:creationId xmlns:a16="http://schemas.microsoft.com/office/drawing/2014/main" id="{BA69810D-BF3F-39F4-E236-0F9DA716D8F0}"/>
                </a:ext>
              </a:extLst>
            </p:cNvPr>
            <p:cNvSpPr/>
            <p:nvPr/>
          </p:nvSpPr>
          <p:spPr>
            <a:xfrm rot="10800000" flipH="1" flipV="1">
              <a:off x="7404681" y="5898518"/>
              <a:ext cx="5400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6" name="AutoShape 5">
              <a:extLst>
                <a:ext uri="{FF2B5EF4-FFF2-40B4-BE49-F238E27FC236}">
                  <a16:creationId xmlns:a16="http://schemas.microsoft.com/office/drawing/2014/main" id="{0FBA1EB8-13EB-E34B-7D38-0137BD74485E}"/>
                </a:ext>
              </a:extLst>
            </p:cNvPr>
            <p:cNvSpPr/>
            <p:nvPr/>
          </p:nvSpPr>
          <p:spPr>
            <a:xfrm rot="10800000" flipH="1" flipV="1">
              <a:off x="7404681" y="5636402"/>
              <a:ext cx="5400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7" name="TextBox 14">
              <a:extLst>
                <a:ext uri="{FF2B5EF4-FFF2-40B4-BE49-F238E27FC236}">
                  <a16:creationId xmlns:a16="http://schemas.microsoft.com/office/drawing/2014/main" id="{ACF4E7A8-E8F8-6E34-2B7A-4B256D9465CC}"/>
                </a:ext>
              </a:extLst>
            </p:cNvPr>
            <p:cNvSpPr txBox="1"/>
            <p:nvPr/>
          </p:nvSpPr>
          <p:spPr>
            <a:xfrm>
              <a:off x="7872118" y="5473330"/>
              <a:ext cx="1556264" cy="43217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919"/>
                </a:lnSpc>
              </a:pPr>
              <a:r>
                <a:rPr lang="en-US" b="1" dirty="0">
                  <a:solidFill>
                    <a:schemeClr val="accent3">
                      <a:lumMod val="75000"/>
                    </a:schemeClr>
                  </a:solidFill>
                  <a:latin typeface="Montserrat SemiBold" pitchFamily="2" charset="77"/>
                </a:rPr>
                <a:t>Service</a:t>
              </a:r>
            </a:p>
          </p:txBody>
        </p:sp>
      </p:grpSp>
      <p:sp>
        <p:nvSpPr>
          <p:cNvPr id="169" name="AutoShape 5">
            <a:extLst>
              <a:ext uri="{FF2B5EF4-FFF2-40B4-BE49-F238E27FC236}">
                <a16:creationId xmlns:a16="http://schemas.microsoft.com/office/drawing/2014/main" id="{552223C5-CD18-5167-4033-33E7D7750EE9}"/>
              </a:ext>
            </a:extLst>
          </p:cNvPr>
          <p:cNvSpPr/>
          <p:nvPr/>
        </p:nvSpPr>
        <p:spPr>
          <a:xfrm rot="10800000" flipH="1" flipV="1">
            <a:off x="2464142" y="6605411"/>
            <a:ext cx="180000" cy="0"/>
          </a:xfrm>
          <a:prstGeom prst="line">
            <a:avLst/>
          </a:prstGeom>
          <a:ln w="38100" cap="flat">
            <a:solidFill>
              <a:srgbClr val="FF000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>
              <a:solidFill>
                <a:srgbClr val="FF0000"/>
              </a:solidFill>
            </a:endParaRPr>
          </a:p>
        </p:txBody>
      </p:sp>
      <p:sp>
        <p:nvSpPr>
          <p:cNvPr id="170" name="AutoShape 5">
            <a:extLst>
              <a:ext uri="{FF2B5EF4-FFF2-40B4-BE49-F238E27FC236}">
                <a16:creationId xmlns:a16="http://schemas.microsoft.com/office/drawing/2014/main" id="{E8496AD6-01CB-23C9-2440-1D7874A4C8CB}"/>
              </a:ext>
            </a:extLst>
          </p:cNvPr>
          <p:cNvSpPr/>
          <p:nvPr/>
        </p:nvSpPr>
        <p:spPr>
          <a:xfrm rot="10800000" flipH="1" flipV="1">
            <a:off x="2464142" y="6343295"/>
            <a:ext cx="180000" cy="0"/>
          </a:xfrm>
          <a:prstGeom prst="line">
            <a:avLst/>
          </a:prstGeom>
          <a:ln w="38100" cap="flat">
            <a:solidFill>
              <a:srgbClr val="FF000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>
              <a:solidFill>
                <a:srgbClr val="FF0000"/>
              </a:solidFill>
            </a:endParaRPr>
          </a:p>
        </p:txBody>
      </p:sp>
      <p:sp>
        <p:nvSpPr>
          <p:cNvPr id="171" name="AutoShape 5">
            <a:extLst>
              <a:ext uri="{FF2B5EF4-FFF2-40B4-BE49-F238E27FC236}">
                <a16:creationId xmlns:a16="http://schemas.microsoft.com/office/drawing/2014/main" id="{8B5DCFD4-8041-A361-C657-B6C7F5D7DF0A}"/>
              </a:ext>
            </a:extLst>
          </p:cNvPr>
          <p:cNvSpPr/>
          <p:nvPr/>
        </p:nvSpPr>
        <p:spPr>
          <a:xfrm rot="10800000" flipH="1" flipV="1">
            <a:off x="3537793" y="6612392"/>
            <a:ext cx="360000" cy="0"/>
          </a:xfrm>
          <a:prstGeom prst="line">
            <a:avLst/>
          </a:prstGeom>
          <a:ln w="38100" cap="flat">
            <a:solidFill>
              <a:srgbClr val="FF000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>
              <a:solidFill>
                <a:srgbClr val="FF0000"/>
              </a:solidFill>
            </a:endParaRPr>
          </a:p>
        </p:txBody>
      </p:sp>
      <p:sp>
        <p:nvSpPr>
          <p:cNvPr id="172" name="AutoShape 5">
            <a:extLst>
              <a:ext uri="{FF2B5EF4-FFF2-40B4-BE49-F238E27FC236}">
                <a16:creationId xmlns:a16="http://schemas.microsoft.com/office/drawing/2014/main" id="{473FC1F8-713F-184D-B15F-5B64581A4E7B}"/>
              </a:ext>
            </a:extLst>
          </p:cNvPr>
          <p:cNvSpPr/>
          <p:nvPr/>
        </p:nvSpPr>
        <p:spPr>
          <a:xfrm rot="10800000" flipH="1" flipV="1">
            <a:off x="3537793" y="6350276"/>
            <a:ext cx="360000" cy="0"/>
          </a:xfrm>
          <a:prstGeom prst="line">
            <a:avLst/>
          </a:prstGeom>
          <a:ln w="38100" cap="flat">
            <a:solidFill>
              <a:srgbClr val="FF000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>
              <a:solidFill>
                <a:srgbClr val="FF0000"/>
              </a:solidFill>
            </a:endParaRPr>
          </a:p>
        </p:txBody>
      </p:sp>
      <p:sp>
        <p:nvSpPr>
          <p:cNvPr id="173" name="AutoShape 5">
            <a:extLst>
              <a:ext uri="{FF2B5EF4-FFF2-40B4-BE49-F238E27FC236}">
                <a16:creationId xmlns:a16="http://schemas.microsoft.com/office/drawing/2014/main" id="{518C6B83-9E93-70F8-5E72-2918244944C3}"/>
              </a:ext>
            </a:extLst>
          </p:cNvPr>
          <p:cNvSpPr/>
          <p:nvPr/>
        </p:nvSpPr>
        <p:spPr>
          <a:xfrm rot="10800000" flipH="1" flipV="1">
            <a:off x="4723656" y="6612392"/>
            <a:ext cx="540000" cy="0"/>
          </a:xfrm>
          <a:prstGeom prst="line">
            <a:avLst/>
          </a:prstGeom>
          <a:ln w="38100" cap="flat">
            <a:solidFill>
              <a:srgbClr val="FF000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>
              <a:solidFill>
                <a:srgbClr val="FF0000"/>
              </a:solidFill>
            </a:endParaRPr>
          </a:p>
        </p:txBody>
      </p:sp>
      <p:sp>
        <p:nvSpPr>
          <p:cNvPr id="174" name="AutoShape 5">
            <a:extLst>
              <a:ext uri="{FF2B5EF4-FFF2-40B4-BE49-F238E27FC236}">
                <a16:creationId xmlns:a16="http://schemas.microsoft.com/office/drawing/2014/main" id="{3D628917-1643-9C33-D66B-0EC7FA2493CB}"/>
              </a:ext>
            </a:extLst>
          </p:cNvPr>
          <p:cNvSpPr/>
          <p:nvPr/>
        </p:nvSpPr>
        <p:spPr>
          <a:xfrm rot="10800000" flipH="1" flipV="1">
            <a:off x="4723656" y="6350276"/>
            <a:ext cx="540000" cy="0"/>
          </a:xfrm>
          <a:prstGeom prst="line">
            <a:avLst/>
          </a:prstGeom>
          <a:ln w="38100" cap="flat">
            <a:solidFill>
              <a:srgbClr val="FF000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>
              <a:solidFill>
                <a:srgbClr val="FF0000"/>
              </a:solidFill>
            </a:endParaRPr>
          </a:p>
        </p:txBody>
      </p:sp>
      <p:sp>
        <p:nvSpPr>
          <p:cNvPr id="175" name="AutoShape 5">
            <a:extLst>
              <a:ext uri="{FF2B5EF4-FFF2-40B4-BE49-F238E27FC236}">
                <a16:creationId xmlns:a16="http://schemas.microsoft.com/office/drawing/2014/main" id="{0EC714B6-76E1-058C-FFC7-27238F8DD841}"/>
              </a:ext>
            </a:extLst>
          </p:cNvPr>
          <p:cNvSpPr/>
          <p:nvPr/>
        </p:nvSpPr>
        <p:spPr>
          <a:xfrm rot="10800000" flipH="1" flipV="1">
            <a:off x="5886542" y="6605411"/>
            <a:ext cx="720000" cy="0"/>
          </a:xfrm>
          <a:prstGeom prst="line">
            <a:avLst/>
          </a:prstGeom>
          <a:ln w="38100" cap="flat">
            <a:solidFill>
              <a:srgbClr val="FF000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>
              <a:solidFill>
                <a:srgbClr val="FF0000"/>
              </a:solidFill>
            </a:endParaRPr>
          </a:p>
        </p:txBody>
      </p:sp>
      <p:sp>
        <p:nvSpPr>
          <p:cNvPr id="176" name="AutoShape 5">
            <a:extLst>
              <a:ext uri="{FF2B5EF4-FFF2-40B4-BE49-F238E27FC236}">
                <a16:creationId xmlns:a16="http://schemas.microsoft.com/office/drawing/2014/main" id="{00D045DF-CCC3-FF55-06AD-88C3429A3FA8}"/>
              </a:ext>
            </a:extLst>
          </p:cNvPr>
          <p:cNvSpPr/>
          <p:nvPr/>
        </p:nvSpPr>
        <p:spPr>
          <a:xfrm rot="10800000" flipH="1" flipV="1">
            <a:off x="5886542" y="6343295"/>
            <a:ext cx="720000" cy="0"/>
          </a:xfrm>
          <a:prstGeom prst="line">
            <a:avLst/>
          </a:prstGeom>
          <a:ln w="38100" cap="flat">
            <a:solidFill>
              <a:srgbClr val="FF000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>
              <a:solidFill>
                <a:srgbClr val="FF0000"/>
              </a:solidFill>
            </a:endParaRPr>
          </a:p>
        </p:txBody>
      </p:sp>
      <p:sp>
        <p:nvSpPr>
          <p:cNvPr id="177" name="AutoShape 5">
            <a:extLst>
              <a:ext uri="{FF2B5EF4-FFF2-40B4-BE49-F238E27FC236}">
                <a16:creationId xmlns:a16="http://schemas.microsoft.com/office/drawing/2014/main" id="{E80977A7-8B2B-7030-FF09-05D681811613}"/>
              </a:ext>
            </a:extLst>
          </p:cNvPr>
          <p:cNvSpPr/>
          <p:nvPr/>
        </p:nvSpPr>
        <p:spPr>
          <a:xfrm rot="10800000" flipH="1" flipV="1">
            <a:off x="6877823" y="6605411"/>
            <a:ext cx="1044000" cy="0"/>
          </a:xfrm>
          <a:prstGeom prst="line">
            <a:avLst/>
          </a:prstGeom>
          <a:ln w="38100" cap="flat">
            <a:solidFill>
              <a:srgbClr val="FF000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>
              <a:solidFill>
                <a:srgbClr val="FF0000"/>
              </a:solidFill>
            </a:endParaRPr>
          </a:p>
        </p:txBody>
      </p:sp>
      <p:sp>
        <p:nvSpPr>
          <p:cNvPr id="178" name="AutoShape 5">
            <a:extLst>
              <a:ext uri="{FF2B5EF4-FFF2-40B4-BE49-F238E27FC236}">
                <a16:creationId xmlns:a16="http://schemas.microsoft.com/office/drawing/2014/main" id="{CCE6A9E3-9D49-E504-CE26-F11F6791193D}"/>
              </a:ext>
            </a:extLst>
          </p:cNvPr>
          <p:cNvSpPr/>
          <p:nvPr/>
        </p:nvSpPr>
        <p:spPr>
          <a:xfrm rot="10800000" flipH="1" flipV="1">
            <a:off x="6877823" y="6343295"/>
            <a:ext cx="1044000" cy="0"/>
          </a:xfrm>
          <a:prstGeom prst="line">
            <a:avLst/>
          </a:prstGeom>
          <a:ln w="38100" cap="flat">
            <a:solidFill>
              <a:srgbClr val="FF000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>
              <a:solidFill>
                <a:srgbClr val="FF0000"/>
              </a:solidFill>
            </a:endParaRPr>
          </a:p>
        </p:txBody>
      </p:sp>
      <p:sp>
        <p:nvSpPr>
          <p:cNvPr id="179" name="TextBox 13">
            <a:extLst>
              <a:ext uri="{FF2B5EF4-FFF2-40B4-BE49-F238E27FC236}">
                <a16:creationId xmlns:a16="http://schemas.microsoft.com/office/drawing/2014/main" id="{206DF1BA-B572-B9E1-DDF8-EEF683959CAC}"/>
              </a:ext>
            </a:extLst>
          </p:cNvPr>
          <p:cNvSpPr txBox="1"/>
          <p:nvPr/>
        </p:nvSpPr>
        <p:spPr>
          <a:xfrm>
            <a:off x="6781800" y="5676900"/>
            <a:ext cx="2523222" cy="4511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919"/>
              </a:lnSpc>
            </a:pPr>
            <a:r>
              <a:rPr lang="en-US" sz="2400" b="1" dirty="0">
                <a:solidFill>
                  <a:srgbClr val="FF0000"/>
                </a:solidFill>
                <a:latin typeface="Montserrat SemiBold" pitchFamily="2" charset="77"/>
              </a:rPr>
              <a:t>Abandonment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8E094452-322F-A61C-6A75-82C51A538B67}"/>
                  </a:ext>
                </a:extLst>
              </p:cNvPr>
              <p:cNvSpPr txBox="1"/>
              <p:nvPr/>
            </p:nvSpPr>
            <p:spPr>
              <a:xfrm>
                <a:off x="12721241" y="7906684"/>
                <a:ext cx="1824154" cy="45781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m:rPr>
                              <m:sty m:val="p"/>
                            </m:rPr>
                            <a:rPr lang="en-US" sz="2800" b="0" i="0" smtClean="0">
                              <a:latin typeface="Cambria Math" panose="02040503050406030204" pitchFamily="18" charset="0"/>
                            </a:rPr>
                            <m:t>γ</m:t>
                          </m:r>
                        </m:e>
                      </m:rad>
                      <m:r>
                        <m:rPr>
                          <m:sty m:val="p"/>
                        </m:rPr>
                        <a:rPr lang="en-US" sz="2800" b="0" i="0" smtClean="0">
                          <a:latin typeface="Cambria Math" panose="02040503050406030204" pitchFamily="18" charset="0"/>
                        </a:rPr>
                        <m:t>q</m:t>
                      </m:r>
                      <m:sSup>
                        <m:sSupPr>
                          <m:ctrlPr>
                            <a:rPr lang="en-US" sz="2800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</a:rPr>
                            <m:t>→</m:t>
                          </m:r>
                        </m:e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</a:rPr>
                            <m:t>𝒅</m:t>
                          </m:r>
                        </m:sup>
                      </m:sSup>
                      <m:r>
                        <a:rPr lang="en-US" sz="2800" b="1" i="1" smtClean="0">
                          <a:latin typeface="Cambria Math" panose="02040503050406030204" pitchFamily="18" charset="0"/>
                        </a:rPr>
                        <m:t>  </m:t>
                      </m:r>
                      <m:r>
                        <a:rPr lang="en-US" sz="28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??</m:t>
                      </m:r>
                    </m:oMath>
                  </m:oMathPara>
                </a14:m>
                <a:endParaRPr lang="en-US" sz="2800" b="1" dirty="0"/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8E094452-322F-A61C-6A75-82C51A538B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721241" y="7906684"/>
                <a:ext cx="1824154" cy="457818"/>
              </a:xfrm>
              <a:prstGeom prst="rect">
                <a:avLst/>
              </a:prstGeom>
              <a:blipFill>
                <a:blip r:embed="rId6"/>
                <a:stretch>
                  <a:fillRect t="-2703" r="-3448" b="-3513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37">
            <a:extLst>
              <a:ext uri="{FF2B5EF4-FFF2-40B4-BE49-F238E27FC236}">
                <a16:creationId xmlns:a16="http://schemas.microsoft.com/office/drawing/2014/main" id="{4DBE4193-50BA-1C51-28BE-B659F0A2B2B5}"/>
              </a:ext>
            </a:extLst>
          </p:cNvPr>
          <p:cNvSpPr txBox="1"/>
          <p:nvPr/>
        </p:nvSpPr>
        <p:spPr>
          <a:xfrm>
            <a:off x="1073938" y="1995654"/>
            <a:ext cx="7885150" cy="4349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640"/>
              </a:lnSpc>
            </a:pPr>
            <a:r>
              <a:rPr lang="en-US" sz="2800" b="1" dirty="0">
                <a:latin typeface="Montserrat SemiBold" pitchFamily="2" charset="77"/>
              </a:rPr>
              <a:t>Without Abandonment</a:t>
            </a:r>
          </a:p>
        </p:txBody>
      </p:sp>
      <p:sp>
        <p:nvSpPr>
          <p:cNvPr id="12" name="TextBox 37">
            <a:extLst>
              <a:ext uri="{FF2B5EF4-FFF2-40B4-BE49-F238E27FC236}">
                <a16:creationId xmlns:a16="http://schemas.microsoft.com/office/drawing/2014/main" id="{40FBC8DB-6373-8E68-F034-6097AC294DD9}"/>
              </a:ext>
            </a:extLst>
          </p:cNvPr>
          <p:cNvSpPr txBox="1"/>
          <p:nvPr/>
        </p:nvSpPr>
        <p:spPr>
          <a:xfrm>
            <a:off x="1106450" y="3467100"/>
            <a:ext cx="7885150" cy="4349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640"/>
              </a:lnSpc>
            </a:pPr>
            <a:r>
              <a:rPr lang="en-US" sz="2800" b="1" dirty="0">
                <a:solidFill>
                  <a:srgbClr val="FF0000"/>
                </a:solidFill>
                <a:latin typeface="Montserrat SemiBold" pitchFamily="2" charset="77"/>
              </a:rPr>
              <a:t>With Abandonment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2EF87A26-E101-0219-D2D7-A83B46876B06}"/>
                  </a:ext>
                </a:extLst>
              </p:cNvPr>
              <p:cNvSpPr txBox="1"/>
              <p:nvPr/>
            </p:nvSpPr>
            <p:spPr>
              <a:xfrm>
                <a:off x="961074" y="2645891"/>
                <a:ext cx="16934615" cy="64088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1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𝐄</m:t>
                      </m:r>
                      <m:func>
                        <m:funcPr>
                          <m:ctrlPr>
                            <a:rPr lang="en-US" sz="3600" b="0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en-US" sz="3600" b="0" i="0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[(</m:t>
                          </m:r>
                          <m:sSup>
                            <m:sSupPr>
                              <m:ctrlPr>
                                <a:rPr lang="en-US" sz="3600" b="0" i="1" smtClean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sz="3600" b="0" i="0" smtClean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e</m:t>
                              </m:r>
                            </m:e>
                            <m:sup>
                              <m:r>
                                <m:rPr>
                                  <m:sty m:val="p"/>
                                </m:rPr>
                                <a:rPr lang="en-US" sz="3600" b="0" i="0" smtClean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ϵθ</m:t>
                              </m:r>
                              <m:d>
                                <m:dPr>
                                  <m:ctrlPr>
                                    <a:rPr lang="en-US" sz="3600" i="1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3600" i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Arr</m:t>
                                  </m:r>
                                  <m:r>
                                    <a:rPr lang="en-US" sz="3600" i="0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 −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sz="3600" i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Ser</m:t>
                                  </m:r>
                                  <m:r>
                                    <a:rPr lang="en-US" sz="3600" i="0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</m:e>
                              </m:d>
                            </m:sup>
                          </m:sSup>
                        </m:fName>
                        <m:e>
                          <m:r>
                            <a:rPr lang="en-US" sz="3600" b="0" i="0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−1)</m:t>
                          </m:r>
                          <m:sSup>
                            <m:sSupPr>
                              <m:ctrlPr>
                                <a:rPr lang="en-US" sz="3600" i="1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sz="3600" i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e</m:t>
                              </m:r>
                            </m:e>
                            <m:sup>
                              <m:r>
                                <m:rPr>
                                  <m:sty m:val="p"/>
                                </m:rPr>
                                <a:rPr lang="en-US" sz="3600" b="0" i="0" smtClean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ϵ</m:t>
                              </m:r>
                              <m:r>
                                <m:rPr>
                                  <m:sty m:val="p"/>
                                </m:rPr>
                                <a:rPr lang="en-US" sz="3600" i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θ</m:t>
                              </m:r>
                              <m:r>
                                <m:rPr>
                                  <m:sty m:val="p"/>
                                </m:rPr>
                                <a:rPr lang="en-US" sz="3600" b="0" i="0" smtClean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q</m:t>
                              </m:r>
                            </m:sup>
                          </m:sSup>
                          <m:r>
                            <a:rPr lang="en-US" sz="3600" b="0" i="0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] </m:t>
                          </m:r>
                        </m:e>
                      </m:func>
                      <m:r>
                        <a:rPr lang="en-US" sz="36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 +</m:t>
                      </m:r>
                      <m:r>
                        <a:rPr lang="en-US" sz="3600" b="1" i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𝐄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3600" i="1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sz="3600" i="1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sz="3600" i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e</m:t>
                              </m:r>
                            </m:e>
                            <m:sup>
                              <m:r>
                                <a:rPr lang="en-US" sz="3600" b="0" i="0" smtClean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m:rPr>
                                  <m:sty m:val="p"/>
                                </m:rPr>
                                <a:rPr lang="en-US" sz="3600" i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ϵθ</m:t>
                              </m:r>
                              <m:r>
                                <a:rPr lang="en-US" sz="3600" i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 sz="3600" i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Idl</m:t>
                              </m:r>
                              <m:r>
                                <m:rPr>
                                  <m:sty m:val="p"/>
                                </m:rPr>
                                <a:rPr lang="en-US" sz="3600" b="0" i="0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e</m:t>
                              </m:r>
                            </m:sup>
                          </m:sSup>
                          <m:r>
                            <a:rPr lang="en-US" sz="3600" i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−1</m:t>
                          </m:r>
                        </m:e>
                      </m:d>
                      <m:r>
                        <a:rPr lang="en-US" sz="36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600" b="0" i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en-US" sz="3600" dirty="0"/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2EF87A26-E101-0219-D2D7-A83B46876B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1074" y="2645891"/>
                <a:ext cx="16934615" cy="640881"/>
              </a:xfrm>
              <a:prstGeom prst="rect">
                <a:avLst/>
              </a:prstGeom>
              <a:blipFill>
                <a:blip r:embed="rId7"/>
                <a:stretch>
                  <a:fillRect t="-3922" b="-274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AutoShape 3">
            <a:extLst>
              <a:ext uri="{FF2B5EF4-FFF2-40B4-BE49-F238E27FC236}">
                <a16:creationId xmlns:a16="http://schemas.microsoft.com/office/drawing/2014/main" id="{3263D206-B781-E985-F9E0-62ED0F61B617}"/>
              </a:ext>
            </a:extLst>
          </p:cNvPr>
          <p:cNvSpPr/>
          <p:nvPr/>
        </p:nvSpPr>
        <p:spPr>
          <a:xfrm flipV="1">
            <a:off x="1028695" y="1760761"/>
            <a:ext cx="16230594" cy="0"/>
          </a:xfrm>
          <a:prstGeom prst="line">
            <a:avLst/>
          </a:prstGeom>
          <a:ln w="9525" cap="flat">
            <a:solidFill>
              <a:srgbClr val="2B2C3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A15AAB5A-AE02-5155-7DEE-5C2603AC34FE}"/>
                  </a:ext>
                </a:extLst>
              </p:cNvPr>
              <p:cNvSpPr txBox="1"/>
              <p:nvPr/>
            </p:nvSpPr>
            <p:spPr>
              <a:xfrm>
                <a:off x="879187" y="4112007"/>
                <a:ext cx="16851669" cy="63934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1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𝐄</m:t>
                      </m:r>
                      <m:func>
                        <m:funcPr>
                          <m:ctrlPr>
                            <a:rPr lang="en-US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d>
                            <m:dPr>
                              <m:begChr m:val="["/>
                              <m:endChr m:val="]"/>
                              <m:ctrlPr>
                                <a:rPr lang="en-US" sz="3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sz="36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3600" i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e</m:t>
                                  </m:r>
                                </m:e>
                                <m:sup>
                                  <m:rad>
                                    <m:radPr>
                                      <m:degHide m:val="on"/>
                                      <m:ctrlPr>
                                        <a:rPr lang="en-US" sz="3600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sz="3600" i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γ</m:t>
                                      </m:r>
                                    </m:e>
                                  </m:rad>
                                  <m:r>
                                    <m:rPr>
                                      <m:sty m:val="p"/>
                                    </m:rPr>
                                    <a:rPr lang="en-US" sz="3600" i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θ</m:t>
                                  </m:r>
                                  <m:d>
                                    <m:dPr>
                                      <m:ctrlPr>
                                        <a:rPr lang="en-US" sz="3600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sz="3600" i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Arr</m:t>
                                      </m:r>
                                      <m:r>
                                        <a:rPr lang="en-US" sz="3600" i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−</m:t>
                                      </m:r>
                                      <m:r>
                                        <m:rPr>
                                          <m:sty m:val="p"/>
                                        </m:rPr>
                                        <a:rPr lang="en-US" sz="3600" i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Ser</m:t>
                                      </m:r>
                                    </m:e>
                                  </m:d>
                                </m:sup>
                              </m:sSup>
                              <m:r>
                                <a:rPr lang="en-US" sz="3600" b="0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e>
                          </m:d>
                          <m:r>
                            <a:rPr lang="en-US" sz="3600" b="1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𝐄</m:t>
                          </m:r>
                          <m:func>
                            <m:funcPr>
                              <m:ctrlPr>
                                <a:rPr lang="en-US" sz="36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sz="36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p>
                                    <m:sSupPr>
                                      <m:ctrlPr>
                                        <a:rPr lang="en-US" sz="3600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sz="3600" i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e</m:t>
                                      </m:r>
                                    </m:e>
                                    <m:sup>
                                      <m:rad>
                                        <m:radPr>
                                          <m:degHide m:val="on"/>
                                          <m:ctrlPr>
                                            <a:rPr lang="en-US" sz="3600" i="1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radPr>
                                        <m:deg/>
                                        <m: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sz="3600" i="0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γ</m:t>
                                          </m:r>
                                        </m:e>
                                      </m:rad>
                                      <m:r>
                                        <m:rPr>
                                          <m:sty m:val="p"/>
                                        </m:rPr>
                                        <a:rPr lang="en-US" sz="3600" b="0" i="0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θq</m:t>
                                      </m:r>
                                    </m:sup>
                                  </m:sSup>
                                </m:e>
                              </m:d>
                            </m:fName>
                            <m:e>
                              <m:r>
                                <a:rPr lang="en-US" sz="36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e>
                          </m:func>
                        </m:fName>
                        <m:e>
                          <m:r>
                            <a:rPr lang="en-US" sz="36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  </m:t>
                          </m:r>
                          <m:r>
                            <a:rPr lang="en-US" sz="3600" b="1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𝐄</m:t>
                          </m:r>
                          <m:func>
                            <m:funcPr>
                              <m:ctrlPr>
                                <a:rPr lang="en-US" sz="36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a:rPr lang="en-US" sz="3600" i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[(</m:t>
                              </m:r>
                              <m:sSup>
                                <m:sSupPr>
                                  <m:ctrlPr>
                                    <a:rPr lang="en-US" sz="3600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3600" i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e</m:t>
                                  </m:r>
                                </m:e>
                                <m:sup>
                                  <m:r>
                                    <a:rPr lang="en-US" sz="3600" b="0" i="0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sz="3600" i="1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sz="3600" i="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γ</m:t>
                                      </m:r>
                                    </m:e>
                                  </m:rad>
                                  <m:r>
                                    <m:rPr>
                                      <m:sty m:val="p"/>
                                    </m:rPr>
                                    <a:rPr lang="en-US" sz="3600" i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θ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sz="3600" b="0" i="0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Aban</m:t>
                                  </m:r>
                                </m:sup>
                              </m:sSup>
                            </m:fName>
                            <m:e>
                              <m:r>
                                <a:rPr lang="en-US" sz="3600" i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−1)</m:t>
                              </m:r>
                              <m:sSup>
                                <m:sSupPr>
                                  <m:ctrlPr>
                                    <a:rPr lang="en-US" sz="3600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3600" i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e</m:t>
                                  </m:r>
                                </m:e>
                                <m:sup>
                                  <m:rad>
                                    <m:radPr>
                                      <m:degHide m:val="on"/>
                                      <m:ctrlPr>
                                        <a:rPr lang="en-US" sz="3600" i="1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sz="3600" i="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γ</m:t>
                                      </m:r>
                                    </m:e>
                                  </m:rad>
                                  <m:r>
                                    <m:rPr>
                                      <m:sty m:val="p"/>
                                    </m:rPr>
                                    <a:rPr lang="en-US" sz="3600" i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θ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sz="3600" b="0" i="0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q</m:t>
                                  </m:r>
                                </m:sup>
                              </m:sSup>
                              <m:r>
                                <a:rPr lang="en-US" sz="3600" i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] </m:t>
                              </m:r>
                            </m:e>
                          </m:func>
                        </m:e>
                      </m:func>
                      <m:r>
                        <a:rPr lang="en-US" sz="36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+ </m:t>
                      </m:r>
                      <m:r>
                        <a:rPr lang="en-US" sz="3600" b="1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𝐄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3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sz="36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sz="36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e</m:t>
                              </m:r>
                            </m:e>
                            <m:sup>
                              <m:r>
                                <a:rPr lang="en-US" sz="3600" b="0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ad>
                                <m:radPr>
                                  <m:degHide m:val="on"/>
                                  <m:ctrlPr>
                                    <a:rPr lang="en-US" sz="36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3600" i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γ</m:t>
                                  </m:r>
                                </m:e>
                              </m:rad>
                              <m:r>
                                <m:rPr>
                                  <m:sty m:val="p"/>
                                </m:rPr>
                                <a:rPr lang="en-US" sz="36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θ</m:t>
                              </m:r>
                              <m:r>
                                <a:rPr lang="en-US" sz="36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 sz="36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Idle</m:t>
                              </m:r>
                            </m:sup>
                          </m:sSup>
                          <m:r>
                            <a:rPr lang="en-US" sz="36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−1</m:t>
                          </m:r>
                        </m:e>
                      </m:d>
                      <m:r>
                        <a:rPr lang="en-US" sz="36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 sz="36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o</m:t>
                      </m:r>
                      <m:r>
                        <a:rPr lang="en-US" sz="36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m:rPr>
                          <m:sty m:val="p"/>
                        </m:rPr>
                        <a:rPr lang="en-US" sz="36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γ</m:t>
                      </m:r>
                      <m:r>
                        <a:rPr lang="en-US" sz="36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3600" dirty="0"/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A15AAB5A-AE02-5155-7DEE-5C2603AC34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9187" y="4112007"/>
                <a:ext cx="16851669" cy="639342"/>
              </a:xfrm>
              <a:prstGeom prst="rect">
                <a:avLst/>
              </a:prstGeom>
              <a:blipFill>
                <a:blip r:embed="rId8"/>
                <a:stretch>
                  <a:fillRect l="-377" t="-6000" r="-602" b="-28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>
            <a:extLst>
              <a:ext uri="{FF2B5EF4-FFF2-40B4-BE49-F238E27FC236}">
                <a16:creationId xmlns:a16="http://schemas.microsoft.com/office/drawing/2014/main" id="{AAE4784F-EADF-B816-4C03-A8480ED68345}"/>
              </a:ext>
            </a:extLst>
          </p:cNvPr>
          <p:cNvSpPr txBox="1"/>
          <p:nvPr/>
        </p:nvSpPr>
        <p:spPr>
          <a:xfrm>
            <a:off x="1016396" y="942975"/>
            <a:ext cx="16230600" cy="6269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200"/>
              </a:lnSpc>
              <a:spcBef>
                <a:spcPct val="0"/>
              </a:spcBef>
            </a:pPr>
            <a:r>
              <a:rPr lang="en-US" sz="4000" b="1" spc="15" dirty="0">
                <a:solidFill>
                  <a:srgbClr val="2B2C30"/>
                </a:solidFill>
                <a:latin typeface="Montserrat" pitchFamily="2" charset="77"/>
                <a:cs typeface="Gujarati MT" pitchFamily="2" charset="0"/>
              </a:rPr>
              <a:t>STEP 1: TRANSFORM EQUATION</a:t>
            </a:r>
            <a:endParaRPr lang="en-US" sz="3714" b="1" spc="742" dirty="0">
              <a:solidFill>
                <a:schemeClr val="accent6">
                  <a:lumMod val="75000"/>
                </a:schemeClr>
              </a:solidFill>
              <a:latin typeface="Montserrat" pitchFamily="2" charset="77"/>
              <a:cs typeface="Gujarati MT" pitchFamily="2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DF36EDDB-FA7D-0C75-B72C-0A65EF354C00}"/>
                  </a:ext>
                </a:extLst>
              </p:cNvPr>
              <p:cNvSpPr txBox="1"/>
              <p:nvPr/>
            </p:nvSpPr>
            <p:spPr>
              <a:xfrm>
                <a:off x="7563681" y="8505739"/>
                <a:ext cx="1676399" cy="52482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𝛾</m:t>
                          </m:r>
                        </m:e>
                      </m:rad>
                      <m:r>
                        <m:rPr>
                          <m:sty m:val="p"/>
                        </m:rPr>
                        <a:rPr lang="en-US" sz="2800" b="0" i="0" smtClean="0">
                          <a:latin typeface="Cambria Math" panose="02040503050406030204" pitchFamily="18" charset="0"/>
                        </a:rPr>
                        <m:t>q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DF36EDDB-FA7D-0C75-B72C-0A65EF354C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63681" y="8505739"/>
                <a:ext cx="1676399" cy="524824"/>
              </a:xfrm>
              <a:prstGeom prst="rect">
                <a:avLst/>
              </a:prstGeom>
              <a:blipFill>
                <a:blip r:embed="rId9"/>
                <a:stretch>
                  <a:fillRect b="-119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98048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3">
            <a:extLst>
              <a:ext uri="{FF2B5EF4-FFF2-40B4-BE49-F238E27FC236}">
                <a16:creationId xmlns:a16="http://schemas.microsoft.com/office/drawing/2014/main" id="{2885A418-01C2-97D4-1908-D6BC472BD46A}"/>
              </a:ext>
            </a:extLst>
          </p:cNvPr>
          <p:cNvSpPr/>
          <p:nvPr/>
        </p:nvSpPr>
        <p:spPr>
          <a:xfrm>
            <a:off x="9594620" y="6154370"/>
            <a:ext cx="7855180" cy="3103930"/>
          </a:xfrm>
          <a:custGeom>
            <a:avLst/>
            <a:gdLst/>
            <a:ahLst/>
            <a:cxnLst/>
            <a:rect l="l" t="t" r="r" b="b"/>
            <a:pathLst>
              <a:path w="847631" h="310242">
                <a:moveTo>
                  <a:pt x="0" y="0"/>
                </a:moveTo>
                <a:lnTo>
                  <a:pt x="847631" y="0"/>
                </a:lnTo>
                <a:lnTo>
                  <a:pt x="847631" y="310242"/>
                </a:lnTo>
                <a:lnTo>
                  <a:pt x="0" y="310242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  <a:alpha val="30000"/>
            </a:schemeClr>
          </a:solidFill>
          <a:ln w="38100" cap="rnd">
            <a:solidFill>
              <a:schemeClr val="accent2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9" name="TextBox 12">
            <a:extLst>
              <a:ext uri="{FF2B5EF4-FFF2-40B4-BE49-F238E27FC236}">
                <a16:creationId xmlns:a16="http://schemas.microsoft.com/office/drawing/2014/main" id="{B9C951D4-E956-92A7-9A0F-35BDE45C80BB}"/>
              </a:ext>
            </a:extLst>
          </p:cNvPr>
          <p:cNvSpPr txBox="1"/>
          <p:nvPr/>
        </p:nvSpPr>
        <p:spPr>
          <a:xfrm>
            <a:off x="9483569" y="5929388"/>
            <a:ext cx="1796191" cy="3230763"/>
          </a:xfrm>
          <a:prstGeom prst="rect">
            <a:avLst/>
          </a:prstGeom>
        </p:spPr>
        <p:txBody>
          <a:bodyPr lIns="50800" tIns="50800" rIns="50800" bIns="50800" rtlCol="0" anchor="ctr"/>
          <a:lstStyle/>
          <a:p>
            <a:pPr algn="ctr">
              <a:lnSpc>
                <a:spcPts val="2659"/>
              </a:lnSpc>
              <a:spcBef>
                <a:spcPct val="0"/>
              </a:spcBef>
            </a:pPr>
            <a:endParaRPr/>
          </a:p>
        </p:txBody>
      </p:sp>
      <p:sp>
        <p:nvSpPr>
          <p:cNvPr id="21" name="TextBox 37">
            <a:extLst>
              <a:ext uri="{FF2B5EF4-FFF2-40B4-BE49-F238E27FC236}">
                <a16:creationId xmlns:a16="http://schemas.microsoft.com/office/drawing/2014/main" id="{D0EAD54E-83B9-F381-3DE2-FFCA0F3BB5E1}"/>
              </a:ext>
            </a:extLst>
          </p:cNvPr>
          <p:cNvSpPr txBox="1"/>
          <p:nvPr/>
        </p:nvSpPr>
        <p:spPr>
          <a:xfrm>
            <a:off x="9594620" y="5533174"/>
            <a:ext cx="6483578" cy="4349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640"/>
              </a:lnSpc>
            </a:pPr>
            <a:r>
              <a:rPr lang="en-US" sz="2800" b="1" dirty="0">
                <a:latin typeface="Montserrat SemiBold" pitchFamily="2" charset="77"/>
              </a:rPr>
              <a:t>THEOREM [</a:t>
            </a:r>
            <a:r>
              <a:rPr lang="en-US" sz="2800" b="1" dirty="0">
                <a:latin typeface="Montserrat ExtraBold" pitchFamily="2" charset="77"/>
              </a:rPr>
              <a:t>J</a:t>
            </a:r>
            <a:r>
              <a:rPr lang="en-US" sz="2800" b="1" dirty="0">
                <a:latin typeface="Montserrat SemiBold" pitchFamily="2" charset="77"/>
              </a:rPr>
              <a:t>ZM23] : Distribution</a:t>
            </a:r>
          </a:p>
        </p:txBody>
      </p:sp>
      <p:sp>
        <p:nvSpPr>
          <p:cNvPr id="25" name="TextBox 37">
            <a:extLst>
              <a:ext uri="{FF2B5EF4-FFF2-40B4-BE49-F238E27FC236}">
                <a16:creationId xmlns:a16="http://schemas.microsoft.com/office/drawing/2014/main" id="{BC3F93EA-0886-B237-FA1A-6FBCAE1119D5}"/>
              </a:ext>
            </a:extLst>
          </p:cNvPr>
          <p:cNvSpPr txBox="1"/>
          <p:nvPr/>
        </p:nvSpPr>
        <p:spPr>
          <a:xfrm>
            <a:off x="10077998" y="6778690"/>
            <a:ext cx="2228762" cy="4349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640"/>
              </a:lnSpc>
            </a:pPr>
            <a:r>
              <a:rPr lang="en-US" sz="2800" b="1" dirty="0">
                <a:latin typeface="Montserrat SemiBold" pitchFamily="2" charset="77"/>
              </a:rPr>
              <a:t>Critical-HT: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8F7FB57-AC60-1F64-F238-A40BCC737B43}"/>
                  </a:ext>
                </a:extLst>
              </p:cNvPr>
              <p:cNvSpPr txBox="1"/>
              <p:nvPr/>
            </p:nvSpPr>
            <p:spPr>
              <a:xfrm>
                <a:off x="11960607" y="6801673"/>
                <a:ext cx="4940236" cy="64376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ts val="434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𝜆</m:t>
                      </m:r>
                      <m:r>
                        <a:rPr lang="en-US" sz="36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=1</m:t>
                      </m:r>
                      <m:r>
                        <a:rPr lang="en-US" sz="36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36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𝜖</m:t>
                      </m:r>
                      <m:r>
                        <a:rPr lang="en-US" sz="36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,  </m:t>
                      </m:r>
                      <m:f>
                        <m:fPr>
                          <m:ctrlP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𝜖</m:t>
                          </m:r>
                        </m:num>
                        <m:den>
                          <m:rad>
                            <m:radPr>
                              <m:degHide m:val="on"/>
                              <m:ctrlPr>
                                <a:rPr lang="en-US" sz="3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3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𝛾</m:t>
                              </m:r>
                            </m:e>
                          </m:rad>
                        </m:den>
                      </m:f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𝐶</m:t>
                      </m:r>
                    </m:oMath>
                  </m:oMathPara>
                </a14:m>
                <a:endParaRPr lang="en-US" sz="3200" dirty="0">
                  <a:solidFill>
                    <a:srgbClr val="000000"/>
                  </a:solidFill>
                  <a:latin typeface="Public Sans"/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8F7FB57-AC60-1F64-F238-A40BCC737B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960607" y="6801673"/>
                <a:ext cx="4940236" cy="643766"/>
              </a:xfrm>
              <a:prstGeom prst="rect">
                <a:avLst/>
              </a:prstGeom>
              <a:blipFill>
                <a:blip r:embed="rId2"/>
                <a:stretch>
                  <a:fillRect t="-36538" b="-2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36" name="Group 135">
            <a:extLst>
              <a:ext uri="{FF2B5EF4-FFF2-40B4-BE49-F238E27FC236}">
                <a16:creationId xmlns:a16="http://schemas.microsoft.com/office/drawing/2014/main" id="{6F5B1EFE-5CEA-F22E-27FB-182C96C89965}"/>
              </a:ext>
            </a:extLst>
          </p:cNvPr>
          <p:cNvGrpSpPr/>
          <p:nvPr/>
        </p:nvGrpSpPr>
        <p:grpSpPr>
          <a:xfrm>
            <a:off x="1016396" y="5295900"/>
            <a:ext cx="8223684" cy="4094756"/>
            <a:chOff x="3819442" y="2760698"/>
            <a:chExt cx="8223684" cy="4094756"/>
          </a:xfrm>
        </p:grpSpPr>
        <p:sp>
          <p:nvSpPr>
            <p:cNvPr id="137" name="AutoShape 3">
              <a:extLst>
                <a:ext uri="{FF2B5EF4-FFF2-40B4-BE49-F238E27FC236}">
                  <a16:creationId xmlns:a16="http://schemas.microsoft.com/office/drawing/2014/main" id="{ECDE51F5-55BF-E098-A173-9581B22C4CBF}"/>
                </a:ext>
              </a:extLst>
            </p:cNvPr>
            <p:cNvSpPr/>
            <p:nvPr/>
          </p:nvSpPr>
          <p:spPr>
            <a:xfrm>
              <a:off x="3819442" y="5829300"/>
              <a:ext cx="8223684" cy="0"/>
            </a:xfrm>
            <a:prstGeom prst="line">
              <a:avLst/>
            </a:prstGeom>
            <a:ln w="38100" cap="flat">
              <a:solidFill>
                <a:srgbClr val="2B2C30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8" name="AutoShape 4">
              <a:extLst>
                <a:ext uri="{FF2B5EF4-FFF2-40B4-BE49-F238E27FC236}">
                  <a16:creationId xmlns:a16="http://schemas.microsoft.com/office/drawing/2014/main" id="{5D155476-3786-B3AC-17F9-824BC8E56B5A}"/>
                </a:ext>
              </a:extLst>
            </p:cNvPr>
            <p:cNvSpPr/>
            <p:nvPr/>
          </p:nvSpPr>
          <p:spPr>
            <a:xfrm>
              <a:off x="4196829" y="2760698"/>
              <a:ext cx="0" cy="4094756"/>
            </a:xfrm>
            <a:prstGeom prst="line">
              <a:avLst/>
            </a:prstGeom>
            <a:ln w="38100" cap="flat">
              <a:solidFill>
                <a:srgbClr val="2B2C30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 dirty="0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39" name="TextBox 138">
                <a:extLst>
                  <a:ext uri="{FF2B5EF4-FFF2-40B4-BE49-F238E27FC236}">
                    <a16:creationId xmlns:a16="http://schemas.microsoft.com/office/drawing/2014/main" id="{22D8E0C0-5FBA-4425-7450-A791D561FA8E}"/>
                  </a:ext>
                </a:extLst>
              </p:cNvPr>
              <p:cNvSpPr txBox="1"/>
              <p:nvPr/>
            </p:nvSpPr>
            <p:spPr>
              <a:xfrm>
                <a:off x="3205554" y="8505739"/>
                <a:ext cx="1752595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𝐶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139" name="TextBox 138">
                <a:extLst>
                  <a:ext uri="{FF2B5EF4-FFF2-40B4-BE49-F238E27FC236}">
                    <a16:creationId xmlns:a16="http://schemas.microsoft.com/office/drawing/2014/main" id="{22D8E0C0-5FBA-4425-7450-A791D561FA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5554" y="8505739"/>
                <a:ext cx="1752595" cy="58477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40" name="Straight Connector 139">
            <a:extLst>
              <a:ext uri="{FF2B5EF4-FFF2-40B4-BE49-F238E27FC236}">
                <a16:creationId xmlns:a16="http://schemas.microsoft.com/office/drawing/2014/main" id="{38F00633-CDF7-DFFA-F402-79DA99E415DE}"/>
              </a:ext>
            </a:extLst>
          </p:cNvPr>
          <p:cNvCxnSpPr>
            <a:cxnSpLocks/>
          </p:cNvCxnSpPr>
          <p:nvPr/>
        </p:nvCxnSpPr>
        <p:spPr>
          <a:xfrm>
            <a:off x="4038600" y="5295900"/>
            <a:ext cx="0" cy="3068602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41" name="TextBox 140">
                <a:extLst>
                  <a:ext uri="{FF2B5EF4-FFF2-40B4-BE49-F238E27FC236}">
                    <a16:creationId xmlns:a16="http://schemas.microsoft.com/office/drawing/2014/main" id="{46957398-C268-75CF-81D1-4B11E146FA75}"/>
                  </a:ext>
                </a:extLst>
              </p:cNvPr>
              <p:cNvSpPr txBox="1"/>
              <p:nvPr/>
            </p:nvSpPr>
            <p:spPr>
              <a:xfrm>
                <a:off x="3539651" y="9105900"/>
                <a:ext cx="1084399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𝜆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&gt;1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141" name="TextBox 140">
                <a:extLst>
                  <a:ext uri="{FF2B5EF4-FFF2-40B4-BE49-F238E27FC236}">
                    <a16:creationId xmlns:a16="http://schemas.microsoft.com/office/drawing/2014/main" id="{46957398-C268-75CF-81D1-4B11E146FA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39651" y="9105900"/>
                <a:ext cx="1084399" cy="492443"/>
              </a:xfrm>
              <a:prstGeom prst="rect">
                <a:avLst/>
              </a:prstGeom>
              <a:blipFill>
                <a:blip r:embed="rId4"/>
                <a:stretch>
                  <a:fillRect l="-8046" r="-8046" b="-7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44" name="Group 143">
            <a:extLst>
              <a:ext uri="{FF2B5EF4-FFF2-40B4-BE49-F238E27FC236}">
                <a16:creationId xmlns:a16="http://schemas.microsoft.com/office/drawing/2014/main" id="{E75F3A36-2F41-94C0-6130-485460D8E72B}"/>
              </a:ext>
            </a:extLst>
          </p:cNvPr>
          <p:cNvGrpSpPr/>
          <p:nvPr/>
        </p:nvGrpSpPr>
        <p:grpSpPr>
          <a:xfrm>
            <a:off x="1600200" y="7770003"/>
            <a:ext cx="6344481" cy="269097"/>
            <a:chOff x="1600200" y="6341608"/>
            <a:chExt cx="6344481" cy="269097"/>
          </a:xfrm>
        </p:grpSpPr>
        <p:sp>
          <p:nvSpPr>
            <p:cNvPr id="146" name="AutoShape 5">
              <a:extLst>
                <a:ext uri="{FF2B5EF4-FFF2-40B4-BE49-F238E27FC236}">
                  <a16:creationId xmlns:a16="http://schemas.microsoft.com/office/drawing/2014/main" id="{CCEE5037-AAE3-2FDC-1323-3FE7C8FBFC33}"/>
                </a:ext>
              </a:extLst>
            </p:cNvPr>
            <p:cNvSpPr/>
            <p:nvPr/>
          </p:nvSpPr>
          <p:spPr>
            <a:xfrm rot="10800000" flipV="1">
              <a:off x="1600200" y="6603724"/>
              <a:ext cx="1066800" cy="0"/>
            </a:xfrm>
            <a:prstGeom prst="line">
              <a:avLst/>
            </a:prstGeom>
            <a:ln w="38100" cap="flat">
              <a:solidFill>
                <a:schemeClr val="tx2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7" name="AutoShape 5">
              <a:extLst>
                <a:ext uri="{FF2B5EF4-FFF2-40B4-BE49-F238E27FC236}">
                  <a16:creationId xmlns:a16="http://schemas.microsoft.com/office/drawing/2014/main" id="{FB7A8E23-2367-4FCE-EEA8-C605F9574349}"/>
                </a:ext>
              </a:extLst>
            </p:cNvPr>
            <p:cNvSpPr/>
            <p:nvPr/>
          </p:nvSpPr>
          <p:spPr>
            <a:xfrm rot="10800000" flipV="1">
              <a:off x="1600200" y="6341608"/>
              <a:ext cx="1066800" cy="0"/>
            </a:xfrm>
            <a:prstGeom prst="line">
              <a:avLst/>
            </a:prstGeom>
            <a:ln w="38100" cap="flat">
              <a:solidFill>
                <a:schemeClr val="tx2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8" name="AutoShape 5">
              <a:extLst>
                <a:ext uri="{FF2B5EF4-FFF2-40B4-BE49-F238E27FC236}">
                  <a16:creationId xmlns:a16="http://schemas.microsoft.com/office/drawing/2014/main" id="{8EDA60AE-12C0-8CFD-2644-CAE957A9B671}"/>
                </a:ext>
              </a:extLst>
            </p:cNvPr>
            <p:cNvSpPr/>
            <p:nvPr/>
          </p:nvSpPr>
          <p:spPr>
            <a:xfrm rot="10800000" flipV="1">
              <a:off x="2853851" y="6610705"/>
              <a:ext cx="1066800" cy="0"/>
            </a:xfrm>
            <a:prstGeom prst="line">
              <a:avLst/>
            </a:prstGeom>
            <a:ln w="38100" cap="flat">
              <a:solidFill>
                <a:schemeClr val="tx2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9" name="AutoShape 5">
              <a:extLst>
                <a:ext uri="{FF2B5EF4-FFF2-40B4-BE49-F238E27FC236}">
                  <a16:creationId xmlns:a16="http://schemas.microsoft.com/office/drawing/2014/main" id="{B5C45887-1F0B-B8B4-63F3-2132C5FEBF6C}"/>
                </a:ext>
              </a:extLst>
            </p:cNvPr>
            <p:cNvSpPr/>
            <p:nvPr/>
          </p:nvSpPr>
          <p:spPr>
            <a:xfrm rot="10800000" flipV="1">
              <a:off x="2853851" y="6348589"/>
              <a:ext cx="1066800" cy="0"/>
            </a:xfrm>
            <a:prstGeom prst="line">
              <a:avLst/>
            </a:prstGeom>
            <a:ln w="38100" cap="flat">
              <a:solidFill>
                <a:schemeClr val="tx2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0" name="AutoShape 5">
              <a:extLst>
                <a:ext uri="{FF2B5EF4-FFF2-40B4-BE49-F238E27FC236}">
                  <a16:creationId xmlns:a16="http://schemas.microsoft.com/office/drawing/2014/main" id="{EEBC9960-2D54-F375-A84F-C78747DF16B6}"/>
                </a:ext>
              </a:extLst>
            </p:cNvPr>
            <p:cNvSpPr/>
            <p:nvPr/>
          </p:nvSpPr>
          <p:spPr>
            <a:xfrm rot="10800000" flipV="1">
              <a:off x="4219714" y="6610705"/>
              <a:ext cx="1066800" cy="0"/>
            </a:xfrm>
            <a:prstGeom prst="line">
              <a:avLst/>
            </a:prstGeom>
            <a:ln w="38100" cap="flat">
              <a:solidFill>
                <a:schemeClr val="tx2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1" name="AutoShape 5">
              <a:extLst>
                <a:ext uri="{FF2B5EF4-FFF2-40B4-BE49-F238E27FC236}">
                  <a16:creationId xmlns:a16="http://schemas.microsoft.com/office/drawing/2014/main" id="{F6BCF410-7321-C138-D725-E44A432A1836}"/>
                </a:ext>
              </a:extLst>
            </p:cNvPr>
            <p:cNvSpPr/>
            <p:nvPr/>
          </p:nvSpPr>
          <p:spPr>
            <a:xfrm rot="10800000" flipV="1">
              <a:off x="4219714" y="6348589"/>
              <a:ext cx="1066800" cy="0"/>
            </a:xfrm>
            <a:prstGeom prst="line">
              <a:avLst/>
            </a:prstGeom>
            <a:ln w="38100" cap="flat">
              <a:solidFill>
                <a:schemeClr val="tx2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" name="AutoShape 5">
              <a:extLst>
                <a:ext uri="{FF2B5EF4-FFF2-40B4-BE49-F238E27FC236}">
                  <a16:creationId xmlns:a16="http://schemas.microsoft.com/office/drawing/2014/main" id="{F8B476C3-7968-AA32-9076-1591A2CCD1C1}"/>
                </a:ext>
              </a:extLst>
            </p:cNvPr>
            <p:cNvSpPr/>
            <p:nvPr/>
          </p:nvSpPr>
          <p:spPr>
            <a:xfrm rot="10800000" flipV="1">
              <a:off x="5562600" y="6603724"/>
              <a:ext cx="1066800" cy="0"/>
            </a:xfrm>
            <a:prstGeom prst="line">
              <a:avLst/>
            </a:prstGeom>
            <a:ln w="38100" cap="flat">
              <a:solidFill>
                <a:schemeClr val="tx2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" name="AutoShape 5">
              <a:extLst>
                <a:ext uri="{FF2B5EF4-FFF2-40B4-BE49-F238E27FC236}">
                  <a16:creationId xmlns:a16="http://schemas.microsoft.com/office/drawing/2014/main" id="{1395661C-35EF-5056-73B9-8275F8C7E3EF}"/>
                </a:ext>
              </a:extLst>
            </p:cNvPr>
            <p:cNvSpPr/>
            <p:nvPr/>
          </p:nvSpPr>
          <p:spPr>
            <a:xfrm rot="10800000" flipV="1">
              <a:off x="5562600" y="6341608"/>
              <a:ext cx="1066800" cy="0"/>
            </a:xfrm>
            <a:prstGeom prst="line">
              <a:avLst/>
            </a:prstGeom>
            <a:ln w="38100" cap="flat">
              <a:solidFill>
                <a:schemeClr val="tx2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" name="AutoShape 5">
              <a:extLst>
                <a:ext uri="{FF2B5EF4-FFF2-40B4-BE49-F238E27FC236}">
                  <a16:creationId xmlns:a16="http://schemas.microsoft.com/office/drawing/2014/main" id="{83288ACC-336E-D020-E377-E5A08A046115}"/>
                </a:ext>
              </a:extLst>
            </p:cNvPr>
            <p:cNvSpPr/>
            <p:nvPr/>
          </p:nvSpPr>
          <p:spPr>
            <a:xfrm rot="10800000" flipV="1">
              <a:off x="6877881" y="6603724"/>
              <a:ext cx="1066800" cy="0"/>
            </a:xfrm>
            <a:prstGeom prst="line">
              <a:avLst/>
            </a:prstGeom>
            <a:ln w="38100" cap="flat">
              <a:solidFill>
                <a:schemeClr val="tx2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" name="AutoShape 5">
              <a:extLst>
                <a:ext uri="{FF2B5EF4-FFF2-40B4-BE49-F238E27FC236}">
                  <a16:creationId xmlns:a16="http://schemas.microsoft.com/office/drawing/2014/main" id="{D72D833A-8BBB-D858-5747-13DCB7CCEABD}"/>
                </a:ext>
              </a:extLst>
            </p:cNvPr>
            <p:cNvSpPr/>
            <p:nvPr/>
          </p:nvSpPr>
          <p:spPr>
            <a:xfrm rot="10800000" flipV="1">
              <a:off x="6877881" y="6341608"/>
              <a:ext cx="1066800" cy="0"/>
            </a:xfrm>
            <a:prstGeom prst="line">
              <a:avLst/>
            </a:prstGeom>
            <a:ln w="38100" cap="flat">
              <a:solidFill>
                <a:schemeClr val="tx2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45" name="TextBox 13">
            <a:extLst>
              <a:ext uri="{FF2B5EF4-FFF2-40B4-BE49-F238E27FC236}">
                <a16:creationId xmlns:a16="http://schemas.microsoft.com/office/drawing/2014/main" id="{88E64DCE-0B64-C1B5-809B-C95DD19E6F2D}"/>
              </a:ext>
            </a:extLst>
          </p:cNvPr>
          <p:cNvSpPr txBox="1"/>
          <p:nvPr/>
        </p:nvSpPr>
        <p:spPr>
          <a:xfrm>
            <a:off x="7872118" y="7587525"/>
            <a:ext cx="1616160" cy="432170"/>
          </a:xfrm>
          <a:prstGeom prst="rect">
            <a:avLst/>
          </a:prstGeom>
          <a:ln>
            <a:noFill/>
          </a:ln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919"/>
              </a:lnSpc>
            </a:pPr>
            <a:r>
              <a:rPr lang="en-US" b="1" dirty="0">
                <a:solidFill>
                  <a:schemeClr val="tx2">
                    <a:lumMod val="75000"/>
                  </a:schemeClr>
                </a:solidFill>
                <a:latin typeface="Montserrat SemiBold" pitchFamily="2" charset="77"/>
              </a:rPr>
              <a:t>Arrivals</a:t>
            </a:r>
          </a:p>
        </p:txBody>
      </p:sp>
      <p:grpSp>
        <p:nvGrpSpPr>
          <p:cNvPr id="156" name="Group 155">
            <a:extLst>
              <a:ext uri="{FF2B5EF4-FFF2-40B4-BE49-F238E27FC236}">
                <a16:creationId xmlns:a16="http://schemas.microsoft.com/office/drawing/2014/main" id="{93A9CFA7-0CA8-4A0D-FC29-11622A845FD1}"/>
              </a:ext>
            </a:extLst>
          </p:cNvPr>
          <p:cNvGrpSpPr/>
          <p:nvPr/>
        </p:nvGrpSpPr>
        <p:grpSpPr>
          <a:xfrm>
            <a:off x="2127000" y="6901725"/>
            <a:ext cx="7301382" cy="432170"/>
            <a:chOff x="2127000" y="5473330"/>
            <a:chExt cx="7301382" cy="432170"/>
          </a:xfrm>
        </p:grpSpPr>
        <p:sp>
          <p:nvSpPr>
            <p:cNvPr id="157" name="AutoShape 5">
              <a:extLst>
                <a:ext uri="{FF2B5EF4-FFF2-40B4-BE49-F238E27FC236}">
                  <a16:creationId xmlns:a16="http://schemas.microsoft.com/office/drawing/2014/main" id="{F9141620-BC90-C070-2AF1-A87AF411C90F}"/>
                </a:ext>
              </a:extLst>
            </p:cNvPr>
            <p:cNvSpPr/>
            <p:nvPr/>
          </p:nvSpPr>
          <p:spPr>
            <a:xfrm rot="10800000" flipH="1" flipV="1">
              <a:off x="2127000" y="5898518"/>
              <a:ext cx="5400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8" name="AutoShape 5">
              <a:extLst>
                <a:ext uri="{FF2B5EF4-FFF2-40B4-BE49-F238E27FC236}">
                  <a16:creationId xmlns:a16="http://schemas.microsoft.com/office/drawing/2014/main" id="{33DAF4E7-B31B-23BC-02AC-5E329AF27D28}"/>
                </a:ext>
              </a:extLst>
            </p:cNvPr>
            <p:cNvSpPr/>
            <p:nvPr/>
          </p:nvSpPr>
          <p:spPr>
            <a:xfrm rot="10800000" flipH="1" flipV="1">
              <a:off x="2127000" y="5636402"/>
              <a:ext cx="5400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9" name="AutoShape 5">
              <a:extLst>
                <a:ext uri="{FF2B5EF4-FFF2-40B4-BE49-F238E27FC236}">
                  <a16:creationId xmlns:a16="http://schemas.microsoft.com/office/drawing/2014/main" id="{0BA0F1E1-9945-838C-8276-57CFFFE26B78}"/>
                </a:ext>
              </a:extLst>
            </p:cNvPr>
            <p:cNvSpPr/>
            <p:nvPr/>
          </p:nvSpPr>
          <p:spPr>
            <a:xfrm rot="10800000" flipH="1" flipV="1">
              <a:off x="3380651" y="5905499"/>
              <a:ext cx="5400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0" name="AutoShape 5">
              <a:extLst>
                <a:ext uri="{FF2B5EF4-FFF2-40B4-BE49-F238E27FC236}">
                  <a16:creationId xmlns:a16="http://schemas.microsoft.com/office/drawing/2014/main" id="{F95B3164-FA50-8C82-04C7-E229E19300B5}"/>
                </a:ext>
              </a:extLst>
            </p:cNvPr>
            <p:cNvSpPr/>
            <p:nvPr/>
          </p:nvSpPr>
          <p:spPr>
            <a:xfrm rot="10800000" flipH="1" flipV="1">
              <a:off x="3380651" y="5643383"/>
              <a:ext cx="5400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1" name="AutoShape 5">
              <a:extLst>
                <a:ext uri="{FF2B5EF4-FFF2-40B4-BE49-F238E27FC236}">
                  <a16:creationId xmlns:a16="http://schemas.microsoft.com/office/drawing/2014/main" id="{04E59F14-E673-34E2-31F4-DCBCECCC5946}"/>
                </a:ext>
              </a:extLst>
            </p:cNvPr>
            <p:cNvSpPr/>
            <p:nvPr/>
          </p:nvSpPr>
          <p:spPr>
            <a:xfrm rot="10800000" flipH="1" flipV="1">
              <a:off x="4746514" y="5905499"/>
              <a:ext cx="5400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2" name="AutoShape 5">
              <a:extLst>
                <a:ext uri="{FF2B5EF4-FFF2-40B4-BE49-F238E27FC236}">
                  <a16:creationId xmlns:a16="http://schemas.microsoft.com/office/drawing/2014/main" id="{6A644202-E9E8-4A50-0666-D5EC98404699}"/>
                </a:ext>
              </a:extLst>
            </p:cNvPr>
            <p:cNvSpPr/>
            <p:nvPr/>
          </p:nvSpPr>
          <p:spPr>
            <a:xfrm rot="10800000" flipH="1" flipV="1">
              <a:off x="4746514" y="5643383"/>
              <a:ext cx="5400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3" name="AutoShape 5">
              <a:extLst>
                <a:ext uri="{FF2B5EF4-FFF2-40B4-BE49-F238E27FC236}">
                  <a16:creationId xmlns:a16="http://schemas.microsoft.com/office/drawing/2014/main" id="{38369B43-9518-C218-4524-984555F47E91}"/>
                </a:ext>
              </a:extLst>
            </p:cNvPr>
            <p:cNvSpPr/>
            <p:nvPr/>
          </p:nvSpPr>
          <p:spPr>
            <a:xfrm rot="10800000" flipH="1" flipV="1">
              <a:off x="6089400" y="5898518"/>
              <a:ext cx="5400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4" name="AutoShape 5">
              <a:extLst>
                <a:ext uri="{FF2B5EF4-FFF2-40B4-BE49-F238E27FC236}">
                  <a16:creationId xmlns:a16="http://schemas.microsoft.com/office/drawing/2014/main" id="{CB0B4EA8-CF78-D959-B013-96562D71157E}"/>
                </a:ext>
              </a:extLst>
            </p:cNvPr>
            <p:cNvSpPr/>
            <p:nvPr/>
          </p:nvSpPr>
          <p:spPr>
            <a:xfrm rot="10800000" flipH="1" flipV="1">
              <a:off x="6089400" y="5636402"/>
              <a:ext cx="5400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5" name="AutoShape 5">
              <a:extLst>
                <a:ext uri="{FF2B5EF4-FFF2-40B4-BE49-F238E27FC236}">
                  <a16:creationId xmlns:a16="http://schemas.microsoft.com/office/drawing/2014/main" id="{BA69810D-BF3F-39F4-E236-0F9DA716D8F0}"/>
                </a:ext>
              </a:extLst>
            </p:cNvPr>
            <p:cNvSpPr/>
            <p:nvPr/>
          </p:nvSpPr>
          <p:spPr>
            <a:xfrm rot="10800000" flipH="1" flipV="1">
              <a:off x="7404681" y="5898518"/>
              <a:ext cx="5400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6" name="AutoShape 5">
              <a:extLst>
                <a:ext uri="{FF2B5EF4-FFF2-40B4-BE49-F238E27FC236}">
                  <a16:creationId xmlns:a16="http://schemas.microsoft.com/office/drawing/2014/main" id="{0FBA1EB8-13EB-E34B-7D38-0137BD74485E}"/>
                </a:ext>
              </a:extLst>
            </p:cNvPr>
            <p:cNvSpPr/>
            <p:nvPr/>
          </p:nvSpPr>
          <p:spPr>
            <a:xfrm rot="10800000" flipH="1" flipV="1">
              <a:off x="7404681" y="5636402"/>
              <a:ext cx="5400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7" name="TextBox 14">
              <a:extLst>
                <a:ext uri="{FF2B5EF4-FFF2-40B4-BE49-F238E27FC236}">
                  <a16:creationId xmlns:a16="http://schemas.microsoft.com/office/drawing/2014/main" id="{ACF4E7A8-E8F8-6E34-2B7A-4B256D9465CC}"/>
                </a:ext>
              </a:extLst>
            </p:cNvPr>
            <p:cNvSpPr txBox="1"/>
            <p:nvPr/>
          </p:nvSpPr>
          <p:spPr>
            <a:xfrm>
              <a:off x="7872118" y="5473330"/>
              <a:ext cx="1556264" cy="43217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919"/>
                </a:lnSpc>
              </a:pPr>
              <a:r>
                <a:rPr lang="en-US" b="1" dirty="0">
                  <a:solidFill>
                    <a:schemeClr val="accent3">
                      <a:lumMod val="75000"/>
                    </a:schemeClr>
                  </a:solidFill>
                  <a:latin typeface="Montserrat SemiBold" pitchFamily="2" charset="77"/>
                </a:rPr>
                <a:t>Service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DED318C3-66B1-01EF-FCA4-DEB0209642C7}"/>
              </a:ext>
            </a:extLst>
          </p:cNvPr>
          <p:cNvGrpSpPr/>
          <p:nvPr/>
        </p:nvGrpSpPr>
        <p:grpSpPr>
          <a:xfrm>
            <a:off x="2464142" y="5676900"/>
            <a:ext cx="6840880" cy="935492"/>
            <a:chOff x="2464142" y="5676900"/>
            <a:chExt cx="6840880" cy="935492"/>
          </a:xfrm>
        </p:grpSpPr>
        <p:sp>
          <p:nvSpPr>
            <p:cNvPr id="169" name="AutoShape 5">
              <a:extLst>
                <a:ext uri="{FF2B5EF4-FFF2-40B4-BE49-F238E27FC236}">
                  <a16:creationId xmlns:a16="http://schemas.microsoft.com/office/drawing/2014/main" id="{552223C5-CD18-5167-4033-33E7D7750EE9}"/>
                </a:ext>
              </a:extLst>
            </p:cNvPr>
            <p:cNvSpPr/>
            <p:nvPr/>
          </p:nvSpPr>
          <p:spPr>
            <a:xfrm rot="10800000" flipH="1" flipV="1">
              <a:off x="2464142" y="6605411"/>
              <a:ext cx="180000" cy="0"/>
            </a:xfrm>
            <a:prstGeom prst="line">
              <a:avLst/>
            </a:prstGeom>
            <a:ln w="38100" cap="flat">
              <a:solidFill>
                <a:srgbClr val="FF0000"/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170" name="AutoShape 5">
              <a:extLst>
                <a:ext uri="{FF2B5EF4-FFF2-40B4-BE49-F238E27FC236}">
                  <a16:creationId xmlns:a16="http://schemas.microsoft.com/office/drawing/2014/main" id="{E8496AD6-01CB-23C9-2440-1D7874A4C8CB}"/>
                </a:ext>
              </a:extLst>
            </p:cNvPr>
            <p:cNvSpPr/>
            <p:nvPr/>
          </p:nvSpPr>
          <p:spPr>
            <a:xfrm rot="10800000" flipH="1" flipV="1">
              <a:off x="2464142" y="6343295"/>
              <a:ext cx="180000" cy="0"/>
            </a:xfrm>
            <a:prstGeom prst="line">
              <a:avLst/>
            </a:prstGeom>
            <a:ln w="38100" cap="flat">
              <a:solidFill>
                <a:srgbClr val="FF0000"/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171" name="AutoShape 5">
              <a:extLst>
                <a:ext uri="{FF2B5EF4-FFF2-40B4-BE49-F238E27FC236}">
                  <a16:creationId xmlns:a16="http://schemas.microsoft.com/office/drawing/2014/main" id="{8B5DCFD4-8041-A361-C657-B6C7F5D7DF0A}"/>
                </a:ext>
              </a:extLst>
            </p:cNvPr>
            <p:cNvSpPr/>
            <p:nvPr/>
          </p:nvSpPr>
          <p:spPr>
            <a:xfrm rot="10800000" flipH="1" flipV="1">
              <a:off x="3537793" y="6612392"/>
              <a:ext cx="360000" cy="0"/>
            </a:xfrm>
            <a:prstGeom prst="line">
              <a:avLst/>
            </a:prstGeom>
            <a:ln w="38100" cap="flat">
              <a:solidFill>
                <a:srgbClr val="FF0000"/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172" name="AutoShape 5">
              <a:extLst>
                <a:ext uri="{FF2B5EF4-FFF2-40B4-BE49-F238E27FC236}">
                  <a16:creationId xmlns:a16="http://schemas.microsoft.com/office/drawing/2014/main" id="{473FC1F8-713F-184D-B15F-5B64581A4E7B}"/>
                </a:ext>
              </a:extLst>
            </p:cNvPr>
            <p:cNvSpPr/>
            <p:nvPr/>
          </p:nvSpPr>
          <p:spPr>
            <a:xfrm rot="10800000" flipH="1" flipV="1">
              <a:off x="3537793" y="6350276"/>
              <a:ext cx="360000" cy="0"/>
            </a:xfrm>
            <a:prstGeom prst="line">
              <a:avLst/>
            </a:prstGeom>
            <a:ln w="38100" cap="flat">
              <a:solidFill>
                <a:srgbClr val="FF0000"/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173" name="AutoShape 5">
              <a:extLst>
                <a:ext uri="{FF2B5EF4-FFF2-40B4-BE49-F238E27FC236}">
                  <a16:creationId xmlns:a16="http://schemas.microsoft.com/office/drawing/2014/main" id="{518C6B83-9E93-70F8-5E72-2918244944C3}"/>
                </a:ext>
              </a:extLst>
            </p:cNvPr>
            <p:cNvSpPr/>
            <p:nvPr/>
          </p:nvSpPr>
          <p:spPr>
            <a:xfrm rot="10800000" flipH="1" flipV="1">
              <a:off x="4723656" y="6612392"/>
              <a:ext cx="540000" cy="0"/>
            </a:xfrm>
            <a:prstGeom prst="line">
              <a:avLst/>
            </a:prstGeom>
            <a:ln w="38100" cap="flat">
              <a:solidFill>
                <a:srgbClr val="FF0000"/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174" name="AutoShape 5">
              <a:extLst>
                <a:ext uri="{FF2B5EF4-FFF2-40B4-BE49-F238E27FC236}">
                  <a16:creationId xmlns:a16="http://schemas.microsoft.com/office/drawing/2014/main" id="{3D628917-1643-9C33-D66B-0EC7FA2493CB}"/>
                </a:ext>
              </a:extLst>
            </p:cNvPr>
            <p:cNvSpPr/>
            <p:nvPr/>
          </p:nvSpPr>
          <p:spPr>
            <a:xfrm rot="10800000" flipH="1" flipV="1">
              <a:off x="4723656" y="6350276"/>
              <a:ext cx="540000" cy="0"/>
            </a:xfrm>
            <a:prstGeom prst="line">
              <a:avLst/>
            </a:prstGeom>
            <a:ln w="38100" cap="flat">
              <a:solidFill>
                <a:srgbClr val="FF0000"/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175" name="AutoShape 5">
              <a:extLst>
                <a:ext uri="{FF2B5EF4-FFF2-40B4-BE49-F238E27FC236}">
                  <a16:creationId xmlns:a16="http://schemas.microsoft.com/office/drawing/2014/main" id="{0EC714B6-76E1-058C-FFC7-27238F8DD841}"/>
                </a:ext>
              </a:extLst>
            </p:cNvPr>
            <p:cNvSpPr/>
            <p:nvPr/>
          </p:nvSpPr>
          <p:spPr>
            <a:xfrm rot="10800000" flipH="1" flipV="1">
              <a:off x="5886542" y="6605411"/>
              <a:ext cx="720000" cy="0"/>
            </a:xfrm>
            <a:prstGeom prst="line">
              <a:avLst/>
            </a:prstGeom>
            <a:ln w="38100" cap="flat">
              <a:solidFill>
                <a:srgbClr val="FF0000"/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176" name="AutoShape 5">
              <a:extLst>
                <a:ext uri="{FF2B5EF4-FFF2-40B4-BE49-F238E27FC236}">
                  <a16:creationId xmlns:a16="http://schemas.microsoft.com/office/drawing/2014/main" id="{00D045DF-CCC3-FF55-06AD-88C3429A3FA8}"/>
                </a:ext>
              </a:extLst>
            </p:cNvPr>
            <p:cNvSpPr/>
            <p:nvPr/>
          </p:nvSpPr>
          <p:spPr>
            <a:xfrm rot="10800000" flipH="1" flipV="1">
              <a:off x="5886542" y="6343295"/>
              <a:ext cx="720000" cy="0"/>
            </a:xfrm>
            <a:prstGeom prst="line">
              <a:avLst/>
            </a:prstGeom>
            <a:ln w="38100" cap="flat">
              <a:solidFill>
                <a:srgbClr val="FF0000"/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177" name="AutoShape 5">
              <a:extLst>
                <a:ext uri="{FF2B5EF4-FFF2-40B4-BE49-F238E27FC236}">
                  <a16:creationId xmlns:a16="http://schemas.microsoft.com/office/drawing/2014/main" id="{E80977A7-8B2B-7030-FF09-05D681811613}"/>
                </a:ext>
              </a:extLst>
            </p:cNvPr>
            <p:cNvSpPr/>
            <p:nvPr/>
          </p:nvSpPr>
          <p:spPr>
            <a:xfrm rot="10800000" flipH="1" flipV="1">
              <a:off x="6877823" y="6605411"/>
              <a:ext cx="1044000" cy="0"/>
            </a:xfrm>
            <a:prstGeom prst="line">
              <a:avLst/>
            </a:prstGeom>
            <a:ln w="38100" cap="flat">
              <a:solidFill>
                <a:srgbClr val="FF0000"/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178" name="AutoShape 5">
              <a:extLst>
                <a:ext uri="{FF2B5EF4-FFF2-40B4-BE49-F238E27FC236}">
                  <a16:creationId xmlns:a16="http://schemas.microsoft.com/office/drawing/2014/main" id="{CCE6A9E3-9D49-E504-CE26-F11F6791193D}"/>
                </a:ext>
              </a:extLst>
            </p:cNvPr>
            <p:cNvSpPr/>
            <p:nvPr/>
          </p:nvSpPr>
          <p:spPr>
            <a:xfrm rot="10800000" flipH="1" flipV="1">
              <a:off x="6877823" y="6343295"/>
              <a:ext cx="1044000" cy="0"/>
            </a:xfrm>
            <a:prstGeom prst="line">
              <a:avLst/>
            </a:prstGeom>
            <a:ln w="38100" cap="flat">
              <a:solidFill>
                <a:srgbClr val="FF0000"/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179" name="TextBox 13">
              <a:extLst>
                <a:ext uri="{FF2B5EF4-FFF2-40B4-BE49-F238E27FC236}">
                  <a16:creationId xmlns:a16="http://schemas.microsoft.com/office/drawing/2014/main" id="{206DF1BA-B572-B9E1-DDF8-EEF683959CAC}"/>
                </a:ext>
              </a:extLst>
            </p:cNvPr>
            <p:cNvSpPr txBox="1"/>
            <p:nvPr/>
          </p:nvSpPr>
          <p:spPr>
            <a:xfrm>
              <a:off x="6781800" y="5676900"/>
              <a:ext cx="2523222" cy="451149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919"/>
                </a:lnSpc>
              </a:pPr>
              <a:r>
                <a:rPr lang="en-US" sz="2400" b="1" dirty="0">
                  <a:solidFill>
                    <a:srgbClr val="FF0000"/>
                  </a:solidFill>
                  <a:latin typeface="Montserrat SemiBold" pitchFamily="2" charset="77"/>
                </a:rPr>
                <a:t>Abandonment</a:t>
              </a: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3C47237A-4D75-4BB7-A859-9C5B1B41EA08}"/>
              </a:ext>
            </a:extLst>
          </p:cNvPr>
          <p:cNvSpPr txBox="1"/>
          <p:nvPr/>
        </p:nvSpPr>
        <p:spPr>
          <a:xfrm>
            <a:off x="1016396" y="942975"/>
            <a:ext cx="16230600" cy="6269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200"/>
              </a:lnSpc>
              <a:spcBef>
                <a:spcPct val="0"/>
              </a:spcBef>
            </a:pPr>
            <a:r>
              <a:rPr lang="en-US" sz="4000" b="1" spc="15" dirty="0">
                <a:solidFill>
                  <a:srgbClr val="2B2C30"/>
                </a:solidFill>
                <a:latin typeface="Montserrat" pitchFamily="2" charset="77"/>
                <a:cs typeface="Gujarati MT" pitchFamily="2" charset="0"/>
              </a:rPr>
              <a:t>STEP 2: SECOND ORDER APPROXIMATION</a:t>
            </a:r>
            <a:endParaRPr lang="en-US" sz="3714" b="1" spc="742" dirty="0">
              <a:solidFill>
                <a:schemeClr val="accent6">
                  <a:lumMod val="75000"/>
                </a:schemeClr>
              </a:solidFill>
              <a:latin typeface="Montserrat" pitchFamily="2" charset="77"/>
              <a:cs typeface="Gujarati MT" pitchFamily="2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8E094452-322F-A61C-6A75-82C51A538B67}"/>
                  </a:ext>
                </a:extLst>
              </p:cNvPr>
              <p:cNvSpPr txBox="1"/>
              <p:nvPr/>
            </p:nvSpPr>
            <p:spPr>
              <a:xfrm>
                <a:off x="12721241" y="7906684"/>
                <a:ext cx="1824154" cy="45781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m:rPr>
                              <m:sty m:val="p"/>
                            </m:rPr>
                            <a:rPr lang="en-US" sz="2800" b="0" i="0" smtClean="0">
                              <a:latin typeface="Cambria Math" panose="02040503050406030204" pitchFamily="18" charset="0"/>
                            </a:rPr>
                            <m:t>γ</m:t>
                          </m:r>
                        </m:e>
                      </m:rad>
                      <m:r>
                        <m:rPr>
                          <m:sty m:val="p"/>
                        </m:rPr>
                        <a:rPr lang="en-US" sz="2800" b="0" i="0" smtClean="0">
                          <a:latin typeface="Cambria Math" panose="02040503050406030204" pitchFamily="18" charset="0"/>
                        </a:rPr>
                        <m:t>q</m:t>
                      </m:r>
                      <m:sSup>
                        <m:sSupPr>
                          <m:ctrlPr>
                            <a:rPr lang="en-US" sz="2800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</a:rPr>
                            <m:t>→</m:t>
                          </m:r>
                        </m:e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</a:rPr>
                            <m:t>𝒅</m:t>
                          </m:r>
                        </m:sup>
                      </m:sSup>
                      <m:r>
                        <a:rPr lang="en-US" sz="2800" b="1" i="1" smtClean="0">
                          <a:latin typeface="Cambria Math" panose="02040503050406030204" pitchFamily="18" charset="0"/>
                        </a:rPr>
                        <m:t>  </m:t>
                      </m:r>
                      <m:r>
                        <a:rPr lang="en-US" sz="28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??</m:t>
                      </m:r>
                    </m:oMath>
                  </m:oMathPara>
                </a14:m>
                <a:endParaRPr lang="en-US" sz="2800" b="1" dirty="0"/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8E094452-322F-A61C-6A75-82C51A538B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721241" y="7906684"/>
                <a:ext cx="1824154" cy="457818"/>
              </a:xfrm>
              <a:prstGeom prst="rect">
                <a:avLst/>
              </a:prstGeom>
              <a:blipFill>
                <a:blip r:embed="rId6"/>
                <a:stretch>
                  <a:fillRect t="-2703" r="-3448" b="-3513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3EFFD7D9-D61D-7546-0595-CB479AEB8D35}"/>
                  </a:ext>
                </a:extLst>
              </p:cNvPr>
              <p:cNvSpPr txBox="1"/>
              <p:nvPr/>
            </p:nvSpPr>
            <p:spPr>
              <a:xfrm>
                <a:off x="4624050" y="2315623"/>
                <a:ext cx="9144000" cy="7078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4000" b="0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4000" b="0" i="0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q</m:t>
                          </m:r>
                        </m:e>
                        <m:sup>
                          <m:r>
                            <a:rPr lang="en-US" sz="4000" b="0" i="0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</m:sup>
                      </m:sSup>
                      <m:r>
                        <a:rPr lang="en-US" sz="40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 sz="40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q</m:t>
                      </m:r>
                      <m:r>
                        <a:rPr lang="en-US" sz="40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m:rPr>
                          <m:sty m:val="p"/>
                        </m:rPr>
                        <a:rPr lang="en-US" sz="40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Arr</m:t>
                      </m:r>
                      <m:r>
                        <a:rPr lang="en-US" sz="40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 −</m:t>
                      </m:r>
                      <m:r>
                        <m:rPr>
                          <m:sty m:val="p"/>
                        </m:rPr>
                        <a:rPr lang="en-US" sz="40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Ser</m:t>
                      </m:r>
                      <m:r>
                        <a:rPr lang="en-US" sz="40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 −</m:t>
                      </m:r>
                      <m:r>
                        <m:rPr>
                          <m:sty m:val="p"/>
                        </m:rPr>
                        <a:rPr lang="en-US" sz="4000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Aban</m:t>
                      </m:r>
                      <m:r>
                        <a:rPr lang="en-US" sz="40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m:rPr>
                          <m:sty m:val="p"/>
                        </m:rPr>
                        <a:rPr lang="en-US" sz="40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Idle</m:t>
                      </m:r>
                    </m:oMath>
                  </m:oMathPara>
                </a14:m>
                <a:endParaRPr lang="en-US" sz="4000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3EFFD7D9-D61D-7546-0595-CB479AEB8D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24050" y="2315623"/>
                <a:ext cx="9144000" cy="707886"/>
              </a:xfrm>
              <a:prstGeom prst="rect">
                <a:avLst/>
              </a:prstGeom>
              <a:blipFill>
                <a:blip r:embed="rId7"/>
                <a:stretch>
                  <a:fillRect b="-245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Freeform 3">
            <a:extLst>
              <a:ext uri="{FF2B5EF4-FFF2-40B4-BE49-F238E27FC236}">
                <a16:creationId xmlns:a16="http://schemas.microsoft.com/office/drawing/2014/main" id="{5E6255B7-2462-A18B-DDE1-99CF7208CF84}"/>
              </a:ext>
            </a:extLst>
          </p:cNvPr>
          <p:cNvSpPr/>
          <p:nvPr/>
        </p:nvSpPr>
        <p:spPr>
          <a:xfrm>
            <a:off x="859115" y="3131697"/>
            <a:ext cx="6018705" cy="2042126"/>
          </a:xfrm>
          <a:custGeom>
            <a:avLst/>
            <a:gdLst/>
            <a:ahLst/>
            <a:cxnLst/>
            <a:rect l="l" t="t" r="r" b="b"/>
            <a:pathLst>
              <a:path w="847631" h="310242">
                <a:moveTo>
                  <a:pt x="0" y="0"/>
                </a:moveTo>
                <a:lnTo>
                  <a:pt x="847631" y="0"/>
                </a:lnTo>
                <a:lnTo>
                  <a:pt x="847631" y="310242"/>
                </a:lnTo>
                <a:lnTo>
                  <a:pt x="0" y="310242"/>
                </a:lnTo>
                <a:close/>
              </a:path>
            </a:pathLst>
          </a:custGeom>
          <a:solidFill>
            <a:srgbClr val="FFC000">
              <a:alpha val="20000"/>
            </a:srgbClr>
          </a:solidFill>
          <a:ln w="38100" cap="rnd"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3">
            <a:extLst>
              <a:ext uri="{FF2B5EF4-FFF2-40B4-BE49-F238E27FC236}">
                <a16:creationId xmlns:a16="http://schemas.microsoft.com/office/drawing/2014/main" id="{3F0B5A61-1DFC-B0A3-4E99-D0408AB467E4}"/>
              </a:ext>
            </a:extLst>
          </p:cNvPr>
          <p:cNvSpPr/>
          <p:nvPr/>
        </p:nvSpPr>
        <p:spPr>
          <a:xfrm flipV="1">
            <a:off x="1028695" y="1760761"/>
            <a:ext cx="16230594" cy="0"/>
          </a:xfrm>
          <a:prstGeom prst="line">
            <a:avLst/>
          </a:prstGeom>
          <a:ln w="9525" cap="flat">
            <a:solidFill>
              <a:srgbClr val="2B2C3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5F001839-07BD-46C5-77A4-6D59FCC6BFBC}"/>
                  </a:ext>
                </a:extLst>
              </p:cNvPr>
              <p:cNvSpPr txBox="1"/>
              <p:nvPr/>
            </p:nvSpPr>
            <p:spPr>
              <a:xfrm>
                <a:off x="1919241" y="4088269"/>
                <a:ext cx="4958581" cy="81855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≈</m:t>
                      </m:r>
                      <m:r>
                        <m:rPr>
                          <m:sty m:val="p"/>
                        </m:rPr>
                        <a:rPr lang="en-US" sz="2800" b="0" i="0" smtClean="0">
                          <a:latin typeface="Cambria Math" panose="02040503050406030204" pitchFamily="18" charset="0"/>
                        </a:rPr>
                        <m:t>γ</m:t>
                      </m:r>
                      <m:d>
                        <m:dPr>
                          <m:ctrlPr>
                            <a:rPr lang="en-US" sz="28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m:rPr>
                              <m:sty m:val="p"/>
                            </m:rPr>
                            <a:rPr lang="en-US" sz="2800">
                              <a:latin typeface="Cambria Math" panose="02040503050406030204" pitchFamily="18" charset="0"/>
                            </a:rPr>
                            <m:t>Cθ</m:t>
                          </m:r>
                          <m:r>
                            <a:rPr lang="en-US" sz="2800">
                              <a:latin typeface="Cambria Math" panose="02040503050406030204" pitchFamily="18" charset="0"/>
                            </a:rPr>
                            <m:t>+</m:t>
                          </m:r>
                          <m:f>
                            <m:fPr>
                              <m:ctrlPr>
                                <a:rPr lang="en-US" sz="28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80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280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  <m:sSup>
                            <m:sSup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sz="2800">
                                  <a:latin typeface="Cambria Math" panose="02040503050406030204" pitchFamily="18" charset="0"/>
                                </a:rPr>
                                <m:t>θ</m:t>
                              </m:r>
                            </m:e>
                            <m:sup>
                              <m:r>
                                <a:rPr lang="en-US" sz="2800" b="0" i="0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sSup>
                            <m:sSupPr>
                              <m:ctrlPr>
                                <a:rPr lang="en-US" sz="28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sz="2800">
                                  <a:latin typeface="Cambria Math" panose="02040503050406030204" pitchFamily="18" charset="0"/>
                                </a:rPr>
                                <m:t>σ</m:t>
                              </m:r>
                            </m:e>
                            <m:sup>
                              <m:r>
                                <a:rPr lang="en-US" sz="280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d>
                      <m:r>
                        <a:rPr lang="en-US" sz="280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2800">
                          <a:latin typeface="Cambria Math" panose="02040503050406030204" pitchFamily="18" charset="0"/>
                        </a:rPr>
                        <m:t>MGF</m:t>
                      </m:r>
                      <m:d>
                        <m:d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en-US" sz="2800">
                              <a:latin typeface="Cambria Math" panose="02040503050406030204" pitchFamily="18" charset="0"/>
                            </a:rPr>
                            <m:t>θ</m:t>
                          </m:r>
                        </m:e>
                      </m:d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5F001839-07BD-46C5-77A4-6D59FCC6BF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19241" y="4088269"/>
                <a:ext cx="4958581" cy="818557"/>
              </a:xfrm>
              <a:prstGeom prst="rect">
                <a:avLst/>
              </a:prstGeom>
              <a:blipFill>
                <a:blip r:embed="rId8"/>
                <a:stretch>
                  <a:fillRect t="-3077" b="-123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BFA19D24-6CB0-34DE-2BFE-8D29CD63508E}"/>
                  </a:ext>
                </a:extLst>
              </p:cNvPr>
              <p:cNvSpPr txBox="1"/>
              <p:nvPr/>
            </p:nvSpPr>
            <p:spPr>
              <a:xfrm>
                <a:off x="879187" y="3391191"/>
                <a:ext cx="16851669" cy="63934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1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𝐄</m:t>
                      </m:r>
                      <m:func>
                        <m:funcPr>
                          <m:ctrlPr>
                            <a:rPr lang="en-US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d>
                            <m:dPr>
                              <m:begChr m:val="["/>
                              <m:endChr m:val="]"/>
                              <m:ctrlPr>
                                <a:rPr lang="en-US" sz="3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sz="36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3600" i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e</m:t>
                                  </m:r>
                                </m:e>
                                <m:sup>
                                  <m:rad>
                                    <m:radPr>
                                      <m:degHide m:val="on"/>
                                      <m:ctrlPr>
                                        <a:rPr lang="en-US" sz="3600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sz="3600" i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γ</m:t>
                                      </m:r>
                                    </m:e>
                                  </m:rad>
                                  <m:r>
                                    <m:rPr>
                                      <m:sty m:val="p"/>
                                    </m:rPr>
                                    <a:rPr lang="en-US" sz="3600" i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θ</m:t>
                                  </m:r>
                                  <m:d>
                                    <m:dPr>
                                      <m:ctrlPr>
                                        <a:rPr lang="en-US" sz="3600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sz="3600" i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Arr</m:t>
                                      </m:r>
                                      <m:r>
                                        <a:rPr lang="en-US" sz="3600" i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−</m:t>
                                      </m:r>
                                      <m:r>
                                        <m:rPr>
                                          <m:sty m:val="p"/>
                                        </m:rPr>
                                        <a:rPr lang="en-US" sz="3600" i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Ser</m:t>
                                      </m:r>
                                    </m:e>
                                  </m:d>
                                </m:sup>
                              </m:sSup>
                              <m:r>
                                <a:rPr lang="en-US" sz="3600" b="0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e>
                          </m:d>
                          <m:r>
                            <a:rPr lang="en-US" sz="3600" b="1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𝐄</m:t>
                          </m:r>
                          <m:func>
                            <m:funcPr>
                              <m:ctrlPr>
                                <a:rPr lang="en-US" sz="36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sz="36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p>
                                    <m:sSupPr>
                                      <m:ctrlPr>
                                        <a:rPr lang="en-US" sz="3600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sz="3600" i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e</m:t>
                                      </m:r>
                                    </m:e>
                                    <m:sup>
                                      <m:rad>
                                        <m:radPr>
                                          <m:degHide m:val="on"/>
                                          <m:ctrlPr>
                                            <a:rPr lang="en-US" sz="3600" i="1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radPr>
                                        <m:deg/>
                                        <m: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sz="3600" i="0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γ</m:t>
                                          </m:r>
                                        </m:e>
                                      </m:rad>
                                      <m:r>
                                        <m:rPr>
                                          <m:sty m:val="p"/>
                                        </m:rPr>
                                        <a:rPr lang="en-US" sz="3600" b="0" i="0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θq</m:t>
                                      </m:r>
                                    </m:sup>
                                  </m:sSup>
                                </m:e>
                              </m:d>
                            </m:fName>
                            <m:e>
                              <m:r>
                                <a:rPr lang="en-US" sz="36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e>
                          </m:func>
                        </m:fName>
                        <m:e>
                          <m:r>
                            <a:rPr lang="en-US" sz="36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  </m:t>
                          </m:r>
                          <m:r>
                            <a:rPr lang="en-US" sz="3600" b="1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𝐄</m:t>
                          </m:r>
                          <m:func>
                            <m:funcPr>
                              <m:ctrlPr>
                                <a:rPr lang="en-US" sz="36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a:rPr lang="en-US" sz="36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[(</m:t>
                              </m:r>
                              <m:sSup>
                                <m:sSupPr>
                                  <m:ctrlPr>
                                    <a:rPr lang="en-US" sz="36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3600" i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e</m:t>
                                  </m:r>
                                </m:e>
                                <m:sup>
                                  <m:r>
                                    <a:rPr lang="en-US" sz="3600" b="0" i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sz="3600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sz="3600" i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γ</m:t>
                                      </m:r>
                                    </m:e>
                                  </m:rad>
                                  <m:r>
                                    <m:rPr>
                                      <m:sty m:val="p"/>
                                    </m:rPr>
                                    <a:rPr lang="en-US" sz="3600" i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θ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sz="3600" b="0" i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Aban</m:t>
                                  </m:r>
                                </m:sup>
                              </m:sSup>
                            </m:fName>
                            <m:e>
                              <m:r>
                                <a:rPr lang="en-US" sz="36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−1)</m:t>
                              </m:r>
                              <m:sSup>
                                <m:sSupPr>
                                  <m:ctrlPr>
                                    <a:rPr lang="en-US" sz="36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3600" i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e</m:t>
                                  </m:r>
                                </m:e>
                                <m:sup>
                                  <m:rad>
                                    <m:radPr>
                                      <m:degHide m:val="on"/>
                                      <m:ctrlPr>
                                        <a:rPr lang="en-US" sz="3600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sz="3600" i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γ</m:t>
                                      </m:r>
                                    </m:e>
                                  </m:rad>
                                  <m:r>
                                    <m:rPr>
                                      <m:sty m:val="p"/>
                                    </m:rPr>
                                    <a:rPr lang="en-US" sz="3600" i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θ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sz="3600" b="0" i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q</m:t>
                                  </m:r>
                                </m:sup>
                              </m:sSup>
                              <m:r>
                                <a:rPr lang="en-US" sz="36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] </m:t>
                              </m:r>
                            </m:e>
                          </m:func>
                        </m:e>
                      </m:func>
                      <m:r>
                        <a:rPr lang="en-US" sz="36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 </m:t>
                      </m:r>
                      <m:r>
                        <a:rPr lang="en-US" sz="3600" b="1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𝐄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3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sz="36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sz="36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e</m:t>
                              </m:r>
                            </m:e>
                            <m:sup>
                              <m:r>
                                <a:rPr lang="en-US" sz="3600" b="0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ad>
                                <m:radPr>
                                  <m:degHide m:val="on"/>
                                  <m:ctrlPr>
                                    <a:rPr lang="en-US" sz="36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3600" i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γ</m:t>
                                  </m:r>
                                </m:e>
                              </m:rad>
                              <m:r>
                                <m:rPr>
                                  <m:sty m:val="p"/>
                                </m:rPr>
                                <a:rPr lang="en-US" sz="36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θ</m:t>
                              </m:r>
                              <m:r>
                                <a:rPr lang="en-US" sz="36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 sz="36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Idle</m:t>
                              </m:r>
                            </m:sup>
                          </m:sSup>
                          <m:r>
                            <a:rPr lang="en-US" sz="36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−1</m:t>
                          </m:r>
                        </m:e>
                      </m:d>
                      <m:r>
                        <a:rPr lang="en-US" sz="36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 sz="36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o</m:t>
                      </m:r>
                      <m:r>
                        <a:rPr lang="en-US" sz="36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m:rPr>
                          <m:sty m:val="p"/>
                        </m:rPr>
                        <a:rPr lang="en-US" sz="36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γ</m:t>
                      </m:r>
                      <m:r>
                        <a:rPr lang="en-US" sz="36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BFA19D24-6CB0-34DE-2BFE-8D29CD6350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9187" y="3391191"/>
                <a:ext cx="16851669" cy="639342"/>
              </a:xfrm>
              <a:prstGeom prst="rect">
                <a:avLst/>
              </a:prstGeom>
              <a:blipFill>
                <a:blip r:embed="rId9"/>
                <a:stretch>
                  <a:fillRect l="-377" t="-3846" r="-602" b="-2692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EC9D246E-1856-DFAF-0410-724D8EEAA694}"/>
                  </a:ext>
                </a:extLst>
              </p:cNvPr>
              <p:cNvSpPr txBox="1"/>
              <p:nvPr/>
            </p:nvSpPr>
            <p:spPr>
              <a:xfrm>
                <a:off x="7563681" y="8505739"/>
                <a:ext cx="1676399" cy="52482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𝛾</m:t>
                          </m:r>
                        </m:e>
                      </m:rad>
                      <m:r>
                        <m:rPr>
                          <m:sty m:val="p"/>
                        </m:rPr>
                        <a:rPr lang="en-US" sz="2800" b="0" i="0" smtClean="0">
                          <a:latin typeface="Cambria Math" panose="02040503050406030204" pitchFamily="18" charset="0"/>
                        </a:rPr>
                        <m:t>q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EC9D246E-1856-DFAF-0410-724D8EEAA6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63681" y="8505739"/>
                <a:ext cx="1676399" cy="524824"/>
              </a:xfrm>
              <a:prstGeom prst="rect">
                <a:avLst/>
              </a:prstGeom>
              <a:blipFill>
                <a:blip r:embed="rId10"/>
                <a:stretch>
                  <a:fillRect b="-119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03435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3">
            <a:extLst>
              <a:ext uri="{FF2B5EF4-FFF2-40B4-BE49-F238E27FC236}">
                <a16:creationId xmlns:a16="http://schemas.microsoft.com/office/drawing/2014/main" id="{A683B258-DCE0-B61F-61C0-149FB85B3D40}"/>
              </a:ext>
            </a:extLst>
          </p:cNvPr>
          <p:cNvSpPr/>
          <p:nvPr/>
        </p:nvSpPr>
        <p:spPr>
          <a:xfrm>
            <a:off x="12727772" y="3263403"/>
            <a:ext cx="3647518" cy="1995781"/>
          </a:xfrm>
          <a:custGeom>
            <a:avLst/>
            <a:gdLst/>
            <a:ahLst/>
            <a:cxnLst/>
            <a:rect l="l" t="t" r="r" b="b"/>
            <a:pathLst>
              <a:path w="847631" h="310242">
                <a:moveTo>
                  <a:pt x="0" y="0"/>
                </a:moveTo>
                <a:lnTo>
                  <a:pt x="847631" y="0"/>
                </a:lnTo>
                <a:lnTo>
                  <a:pt x="847631" y="310242"/>
                </a:lnTo>
                <a:lnTo>
                  <a:pt x="0" y="310242"/>
                </a:lnTo>
                <a:close/>
              </a:path>
            </a:pathLst>
          </a:custGeom>
          <a:solidFill>
            <a:srgbClr val="FFC000">
              <a:alpha val="20000"/>
            </a:srgbClr>
          </a:solidFill>
          <a:ln w="38100" cap="rnd">
            <a:noFill/>
          </a:ln>
        </p:spPr>
        <p:txBody>
          <a:bodyPr/>
          <a:lstStyle/>
          <a:p>
            <a:endParaRPr lang="en-US" dirty="0"/>
          </a:p>
        </p:txBody>
      </p:sp>
      <p:sp>
        <p:nvSpPr>
          <p:cNvPr id="18" name="Freeform 3">
            <a:extLst>
              <a:ext uri="{FF2B5EF4-FFF2-40B4-BE49-F238E27FC236}">
                <a16:creationId xmlns:a16="http://schemas.microsoft.com/office/drawing/2014/main" id="{2885A418-01C2-97D4-1908-D6BC472BD46A}"/>
              </a:ext>
            </a:extLst>
          </p:cNvPr>
          <p:cNvSpPr/>
          <p:nvPr/>
        </p:nvSpPr>
        <p:spPr>
          <a:xfrm>
            <a:off x="9594620" y="6154370"/>
            <a:ext cx="7855180" cy="3103930"/>
          </a:xfrm>
          <a:custGeom>
            <a:avLst/>
            <a:gdLst/>
            <a:ahLst/>
            <a:cxnLst/>
            <a:rect l="l" t="t" r="r" b="b"/>
            <a:pathLst>
              <a:path w="847631" h="310242">
                <a:moveTo>
                  <a:pt x="0" y="0"/>
                </a:moveTo>
                <a:lnTo>
                  <a:pt x="847631" y="0"/>
                </a:lnTo>
                <a:lnTo>
                  <a:pt x="847631" y="310242"/>
                </a:lnTo>
                <a:lnTo>
                  <a:pt x="0" y="310242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  <a:alpha val="30000"/>
            </a:schemeClr>
          </a:solidFill>
          <a:ln w="38100" cap="rnd">
            <a:solidFill>
              <a:schemeClr val="accent2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9" name="TextBox 12">
            <a:extLst>
              <a:ext uri="{FF2B5EF4-FFF2-40B4-BE49-F238E27FC236}">
                <a16:creationId xmlns:a16="http://schemas.microsoft.com/office/drawing/2014/main" id="{B9C951D4-E956-92A7-9A0F-35BDE45C80BB}"/>
              </a:ext>
            </a:extLst>
          </p:cNvPr>
          <p:cNvSpPr txBox="1"/>
          <p:nvPr/>
        </p:nvSpPr>
        <p:spPr>
          <a:xfrm>
            <a:off x="9483569" y="5929388"/>
            <a:ext cx="1796191" cy="3230763"/>
          </a:xfrm>
          <a:prstGeom prst="rect">
            <a:avLst/>
          </a:prstGeom>
        </p:spPr>
        <p:txBody>
          <a:bodyPr lIns="50800" tIns="50800" rIns="50800" bIns="50800" rtlCol="0" anchor="ctr"/>
          <a:lstStyle/>
          <a:p>
            <a:pPr algn="ctr">
              <a:lnSpc>
                <a:spcPts val="2659"/>
              </a:lnSpc>
              <a:spcBef>
                <a:spcPct val="0"/>
              </a:spcBef>
            </a:pPr>
            <a:endParaRPr/>
          </a:p>
        </p:txBody>
      </p:sp>
      <p:sp>
        <p:nvSpPr>
          <p:cNvPr id="21" name="TextBox 37">
            <a:extLst>
              <a:ext uri="{FF2B5EF4-FFF2-40B4-BE49-F238E27FC236}">
                <a16:creationId xmlns:a16="http://schemas.microsoft.com/office/drawing/2014/main" id="{D0EAD54E-83B9-F381-3DE2-FFCA0F3BB5E1}"/>
              </a:ext>
            </a:extLst>
          </p:cNvPr>
          <p:cNvSpPr txBox="1"/>
          <p:nvPr/>
        </p:nvSpPr>
        <p:spPr>
          <a:xfrm>
            <a:off x="9594620" y="5533174"/>
            <a:ext cx="6483578" cy="4349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640"/>
              </a:lnSpc>
            </a:pPr>
            <a:r>
              <a:rPr lang="en-US" sz="2800" b="1" dirty="0">
                <a:latin typeface="Montserrat SemiBold" pitchFamily="2" charset="77"/>
              </a:rPr>
              <a:t>THEOREM [</a:t>
            </a:r>
            <a:r>
              <a:rPr lang="en-US" sz="2800" b="1" dirty="0">
                <a:latin typeface="Montserrat ExtraBold" pitchFamily="2" charset="77"/>
              </a:rPr>
              <a:t>J</a:t>
            </a:r>
            <a:r>
              <a:rPr lang="en-US" sz="2800" b="1" dirty="0">
                <a:latin typeface="Montserrat SemiBold" pitchFamily="2" charset="77"/>
              </a:rPr>
              <a:t>ZM23] : Distribution</a:t>
            </a:r>
          </a:p>
        </p:txBody>
      </p:sp>
      <p:sp>
        <p:nvSpPr>
          <p:cNvPr id="25" name="TextBox 37">
            <a:extLst>
              <a:ext uri="{FF2B5EF4-FFF2-40B4-BE49-F238E27FC236}">
                <a16:creationId xmlns:a16="http://schemas.microsoft.com/office/drawing/2014/main" id="{BC3F93EA-0886-B237-FA1A-6FBCAE1119D5}"/>
              </a:ext>
            </a:extLst>
          </p:cNvPr>
          <p:cNvSpPr txBox="1"/>
          <p:nvPr/>
        </p:nvSpPr>
        <p:spPr>
          <a:xfrm>
            <a:off x="10077998" y="6778690"/>
            <a:ext cx="2228762" cy="4349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640"/>
              </a:lnSpc>
            </a:pPr>
            <a:r>
              <a:rPr lang="en-US" sz="2800" b="1" dirty="0">
                <a:latin typeface="Montserrat SemiBold" pitchFamily="2" charset="77"/>
              </a:rPr>
              <a:t>Critical-HT: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8F7FB57-AC60-1F64-F238-A40BCC737B43}"/>
                  </a:ext>
                </a:extLst>
              </p:cNvPr>
              <p:cNvSpPr txBox="1"/>
              <p:nvPr/>
            </p:nvSpPr>
            <p:spPr>
              <a:xfrm>
                <a:off x="11960607" y="6801673"/>
                <a:ext cx="4940236" cy="64376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ts val="434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𝜆</m:t>
                      </m:r>
                      <m:r>
                        <a:rPr lang="en-US" sz="36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=1</m:t>
                      </m:r>
                      <m:r>
                        <a:rPr lang="en-US" sz="36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36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𝜖</m:t>
                      </m:r>
                      <m:r>
                        <a:rPr lang="en-US" sz="36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,  </m:t>
                      </m:r>
                      <m:f>
                        <m:fPr>
                          <m:ctrlP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𝜖</m:t>
                          </m:r>
                        </m:num>
                        <m:den>
                          <m:rad>
                            <m:radPr>
                              <m:degHide m:val="on"/>
                              <m:ctrlPr>
                                <a:rPr lang="en-US" sz="3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3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𝛾</m:t>
                              </m:r>
                            </m:e>
                          </m:rad>
                        </m:den>
                      </m:f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𝐶</m:t>
                      </m:r>
                    </m:oMath>
                  </m:oMathPara>
                </a14:m>
                <a:endParaRPr lang="en-US" sz="3200" dirty="0">
                  <a:solidFill>
                    <a:srgbClr val="000000"/>
                  </a:solidFill>
                  <a:latin typeface="Public Sans"/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8F7FB57-AC60-1F64-F238-A40BCC737B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960607" y="6801673"/>
                <a:ext cx="4940236" cy="643766"/>
              </a:xfrm>
              <a:prstGeom prst="rect">
                <a:avLst/>
              </a:prstGeom>
              <a:blipFill>
                <a:blip r:embed="rId2"/>
                <a:stretch>
                  <a:fillRect t="-36538" b="-2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36" name="Group 135">
            <a:extLst>
              <a:ext uri="{FF2B5EF4-FFF2-40B4-BE49-F238E27FC236}">
                <a16:creationId xmlns:a16="http://schemas.microsoft.com/office/drawing/2014/main" id="{6F5B1EFE-5CEA-F22E-27FB-182C96C89965}"/>
              </a:ext>
            </a:extLst>
          </p:cNvPr>
          <p:cNvGrpSpPr/>
          <p:nvPr/>
        </p:nvGrpSpPr>
        <p:grpSpPr>
          <a:xfrm>
            <a:off x="1016396" y="5295900"/>
            <a:ext cx="8223684" cy="4094756"/>
            <a:chOff x="3819442" y="2760698"/>
            <a:chExt cx="8223684" cy="4094756"/>
          </a:xfrm>
        </p:grpSpPr>
        <p:sp>
          <p:nvSpPr>
            <p:cNvPr id="137" name="AutoShape 3">
              <a:extLst>
                <a:ext uri="{FF2B5EF4-FFF2-40B4-BE49-F238E27FC236}">
                  <a16:creationId xmlns:a16="http://schemas.microsoft.com/office/drawing/2014/main" id="{ECDE51F5-55BF-E098-A173-9581B22C4CBF}"/>
                </a:ext>
              </a:extLst>
            </p:cNvPr>
            <p:cNvSpPr/>
            <p:nvPr/>
          </p:nvSpPr>
          <p:spPr>
            <a:xfrm>
              <a:off x="3819442" y="5829300"/>
              <a:ext cx="8223684" cy="0"/>
            </a:xfrm>
            <a:prstGeom prst="line">
              <a:avLst/>
            </a:prstGeom>
            <a:ln w="38100" cap="flat">
              <a:solidFill>
                <a:srgbClr val="2B2C30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8" name="AutoShape 4">
              <a:extLst>
                <a:ext uri="{FF2B5EF4-FFF2-40B4-BE49-F238E27FC236}">
                  <a16:creationId xmlns:a16="http://schemas.microsoft.com/office/drawing/2014/main" id="{5D155476-3786-B3AC-17F9-824BC8E56B5A}"/>
                </a:ext>
              </a:extLst>
            </p:cNvPr>
            <p:cNvSpPr/>
            <p:nvPr/>
          </p:nvSpPr>
          <p:spPr>
            <a:xfrm>
              <a:off x="4196829" y="2760698"/>
              <a:ext cx="0" cy="4094756"/>
            </a:xfrm>
            <a:prstGeom prst="line">
              <a:avLst/>
            </a:prstGeom>
            <a:ln w="38100" cap="flat">
              <a:solidFill>
                <a:srgbClr val="2B2C30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 dirty="0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39" name="TextBox 138">
                <a:extLst>
                  <a:ext uri="{FF2B5EF4-FFF2-40B4-BE49-F238E27FC236}">
                    <a16:creationId xmlns:a16="http://schemas.microsoft.com/office/drawing/2014/main" id="{22D8E0C0-5FBA-4425-7450-A791D561FA8E}"/>
                  </a:ext>
                </a:extLst>
              </p:cNvPr>
              <p:cNvSpPr txBox="1"/>
              <p:nvPr/>
            </p:nvSpPr>
            <p:spPr>
              <a:xfrm>
                <a:off x="3205554" y="8505739"/>
                <a:ext cx="1752595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𝐶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139" name="TextBox 138">
                <a:extLst>
                  <a:ext uri="{FF2B5EF4-FFF2-40B4-BE49-F238E27FC236}">
                    <a16:creationId xmlns:a16="http://schemas.microsoft.com/office/drawing/2014/main" id="{22D8E0C0-5FBA-4425-7450-A791D561FA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5554" y="8505739"/>
                <a:ext cx="1752595" cy="58477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40" name="Straight Connector 139">
            <a:extLst>
              <a:ext uri="{FF2B5EF4-FFF2-40B4-BE49-F238E27FC236}">
                <a16:creationId xmlns:a16="http://schemas.microsoft.com/office/drawing/2014/main" id="{38F00633-CDF7-DFFA-F402-79DA99E415DE}"/>
              </a:ext>
            </a:extLst>
          </p:cNvPr>
          <p:cNvCxnSpPr>
            <a:cxnSpLocks/>
          </p:cNvCxnSpPr>
          <p:nvPr/>
        </p:nvCxnSpPr>
        <p:spPr>
          <a:xfrm>
            <a:off x="4038600" y="5295900"/>
            <a:ext cx="0" cy="3068602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41" name="TextBox 140">
                <a:extLst>
                  <a:ext uri="{FF2B5EF4-FFF2-40B4-BE49-F238E27FC236}">
                    <a16:creationId xmlns:a16="http://schemas.microsoft.com/office/drawing/2014/main" id="{46957398-C268-75CF-81D1-4B11E146FA75}"/>
                  </a:ext>
                </a:extLst>
              </p:cNvPr>
              <p:cNvSpPr txBox="1"/>
              <p:nvPr/>
            </p:nvSpPr>
            <p:spPr>
              <a:xfrm>
                <a:off x="3539651" y="9105900"/>
                <a:ext cx="1084399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𝜆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&gt;1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141" name="TextBox 140">
                <a:extLst>
                  <a:ext uri="{FF2B5EF4-FFF2-40B4-BE49-F238E27FC236}">
                    <a16:creationId xmlns:a16="http://schemas.microsoft.com/office/drawing/2014/main" id="{46957398-C268-75CF-81D1-4B11E146FA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39651" y="9105900"/>
                <a:ext cx="1084399" cy="492443"/>
              </a:xfrm>
              <a:prstGeom prst="rect">
                <a:avLst/>
              </a:prstGeom>
              <a:blipFill>
                <a:blip r:embed="rId4"/>
                <a:stretch>
                  <a:fillRect l="-8046" r="-8046" b="-7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44" name="Group 143">
            <a:extLst>
              <a:ext uri="{FF2B5EF4-FFF2-40B4-BE49-F238E27FC236}">
                <a16:creationId xmlns:a16="http://schemas.microsoft.com/office/drawing/2014/main" id="{E75F3A36-2F41-94C0-6130-485460D8E72B}"/>
              </a:ext>
            </a:extLst>
          </p:cNvPr>
          <p:cNvGrpSpPr/>
          <p:nvPr/>
        </p:nvGrpSpPr>
        <p:grpSpPr>
          <a:xfrm>
            <a:off x="1600200" y="7770003"/>
            <a:ext cx="6344481" cy="269097"/>
            <a:chOff x="1600200" y="6341608"/>
            <a:chExt cx="6344481" cy="269097"/>
          </a:xfrm>
        </p:grpSpPr>
        <p:sp>
          <p:nvSpPr>
            <p:cNvPr id="146" name="AutoShape 5">
              <a:extLst>
                <a:ext uri="{FF2B5EF4-FFF2-40B4-BE49-F238E27FC236}">
                  <a16:creationId xmlns:a16="http://schemas.microsoft.com/office/drawing/2014/main" id="{CCEE5037-AAE3-2FDC-1323-3FE7C8FBFC33}"/>
                </a:ext>
              </a:extLst>
            </p:cNvPr>
            <p:cNvSpPr/>
            <p:nvPr/>
          </p:nvSpPr>
          <p:spPr>
            <a:xfrm rot="10800000" flipV="1">
              <a:off x="1600200" y="6603724"/>
              <a:ext cx="1066800" cy="0"/>
            </a:xfrm>
            <a:prstGeom prst="line">
              <a:avLst/>
            </a:prstGeom>
            <a:ln w="38100" cap="flat">
              <a:solidFill>
                <a:schemeClr val="tx2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7" name="AutoShape 5">
              <a:extLst>
                <a:ext uri="{FF2B5EF4-FFF2-40B4-BE49-F238E27FC236}">
                  <a16:creationId xmlns:a16="http://schemas.microsoft.com/office/drawing/2014/main" id="{FB7A8E23-2367-4FCE-EEA8-C605F9574349}"/>
                </a:ext>
              </a:extLst>
            </p:cNvPr>
            <p:cNvSpPr/>
            <p:nvPr/>
          </p:nvSpPr>
          <p:spPr>
            <a:xfrm rot="10800000" flipV="1">
              <a:off x="1600200" y="6341608"/>
              <a:ext cx="1066800" cy="0"/>
            </a:xfrm>
            <a:prstGeom prst="line">
              <a:avLst/>
            </a:prstGeom>
            <a:ln w="38100" cap="flat">
              <a:solidFill>
                <a:schemeClr val="tx2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8" name="AutoShape 5">
              <a:extLst>
                <a:ext uri="{FF2B5EF4-FFF2-40B4-BE49-F238E27FC236}">
                  <a16:creationId xmlns:a16="http://schemas.microsoft.com/office/drawing/2014/main" id="{8EDA60AE-12C0-8CFD-2644-CAE957A9B671}"/>
                </a:ext>
              </a:extLst>
            </p:cNvPr>
            <p:cNvSpPr/>
            <p:nvPr/>
          </p:nvSpPr>
          <p:spPr>
            <a:xfrm rot="10800000" flipV="1">
              <a:off x="2853851" y="6610705"/>
              <a:ext cx="1066800" cy="0"/>
            </a:xfrm>
            <a:prstGeom prst="line">
              <a:avLst/>
            </a:prstGeom>
            <a:ln w="38100" cap="flat">
              <a:solidFill>
                <a:schemeClr val="tx2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9" name="AutoShape 5">
              <a:extLst>
                <a:ext uri="{FF2B5EF4-FFF2-40B4-BE49-F238E27FC236}">
                  <a16:creationId xmlns:a16="http://schemas.microsoft.com/office/drawing/2014/main" id="{B5C45887-1F0B-B8B4-63F3-2132C5FEBF6C}"/>
                </a:ext>
              </a:extLst>
            </p:cNvPr>
            <p:cNvSpPr/>
            <p:nvPr/>
          </p:nvSpPr>
          <p:spPr>
            <a:xfrm rot="10800000" flipV="1">
              <a:off x="2853851" y="6348589"/>
              <a:ext cx="1066800" cy="0"/>
            </a:xfrm>
            <a:prstGeom prst="line">
              <a:avLst/>
            </a:prstGeom>
            <a:ln w="38100" cap="flat">
              <a:solidFill>
                <a:schemeClr val="tx2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0" name="AutoShape 5">
              <a:extLst>
                <a:ext uri="{FF2B5EF4-FFF2-40B4-BE49-F238E27FC236}">
                  <a16:creationId xmlns:a16="http://schemas.microsoft.com/office/drawing/2014/main" id="{EEBC9960-2D54-F375-A84F-C78747DF16B6}"/>
                </a:ext>
              </a:extLst>
            </p:cNvPr>
            <p:cNvSpPr/>
            <p:nvPr/>
          </p:nvSpPr>
          <p:spPr>
            <a:xfrm rot="10800000" flipV="1">
              <a:off x="4219714" y="6610705"/>
              <a:ext cx="1066800" cy="0"/>
            </a:xfrm>
            <a:prstGeom prst="line">
              <a:avLst/>
            </a:prstGeom>
            <a:ln w="38100" cap="flat">
              <a:solidFill>
                <a:schemeClr val="tx2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1" name="AutoShape 5">
              <a:extLst>
                <a:ext uri="{FF2B5EF4-FFF2-40B4-BE49-F238E27FC236}">
                  <a16:creationId xmlns:a16="http://schemas.microsoft.com/office/drawing/2014/main" id="{F6BCF410-7321-C138-D725-E44A432A1836}"/>
                </a:ext>
              </a:extLst>
            </p:cNvPr>
            <p:cNvSpPr/>
            <p:nvPr/>
          </p:nvSpPr>
          <p:spPr>
            <a:xfrm rot="10800000" flipV="1">
              <a:off x="4219714" y="6348589"/>
              <a:ext cx="1066800" cy="0"/>
            </a:xfrm>
            <a:prstGeom prst="line">
              <a:avLst/>
            </a:prstGeom>
            <a:ln w="38100" cap="flat">
              <a:solidFill>
                <a:schemeClr val="tx2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" name="AutoShape 5">
              <a:extLst>
                <a:ext uri="{FF2B5EF4-FFF2-40B4-BE49-F238E27FC236}">
                  <a16:creationId xmlns:a16="http://schemas.microsoft.com/office/drawing/2014/main" id="{F8B476C3-7968-AA32-9076-1591A2CCD1C1}"/>
                </a:ext>
              </a:extLst>
            </p:cNvPr>
            <p:cNvSpPr/>
            <p:nvPr/>
          </p:nvSpPr>
          <p:spPr>
            <a:xfrm rot="10800000" flipV="1">
              <a:off x="5562600" y="6603724"/>
              <a:ext cx="1066800" cy="0"/>
            </a:xfrm>
            <a:prstGeom prst="line">
              <a:avLst/>
            </a:prstGeom>
            <a:ln w="38100" cap="flat">
              <a:solidFill>
                <a:schemeClr val="tx2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" name="AutoShape 5">
              <a:extLst>
                <a:ext uri="{FF2B5EF4-FFF2-40B4-BE49-F238E27FC236}">
                  <a16:creationId xmlns:a16="http://schemas.microsoft.com/office/drawing/2014/main" id="{1395661C-35EF-5056-73B9-8275F8C7E3EF}"/>
                </a:ext>
              </a:extLst>
            </p:cNvPr>
            <p:cNvSpPr/>
            <p:nvPr/>
          </p:nvSpPr>
          <p:spPr>
            <a:xfrm rot="10800000" flipV="1">
              <a:off x="5562600" y="6341608"/>
              <a:ext cx="1066800" cy="0"/>
            </a:xfrm>
            <a:prstGeom prst="line">
              <a:avLst/>
            </a:prstGeom>
            <a:ln w="38100" cap="flat">
              <a:solidFill>
                <a:schemeClr val="tx2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" name="AutoShape 5">
              <a:extLst>
                <a:ext uri="{FF2B5EF4-FFF2-40B4-BE49-F238E27FC236}">
                  <a16:creationId xmlns:a16="http://schemas.microsoft.com/office/drawing/2014/main" id="{83288ACC-336E-D020-E377-E5A08A046115}"/>
                </a:ext>
              </a:extLst>
            </p:cNvPr>
            <p:cNvSpPr/>
            <p:nvPr/>
          </p:nvSpPr>
          <p:spPr>
            <a:xfrm rot="10800000" flipV="1">
              <a:off x="6877881" y="6603724"/>
              <a:ext cx="1066800" cy="0"/>
            </a:xfrm>
            <a:prstGeom prst="line">
              <a:avLst/>
            </a:prstGeom>
            <a:ln w="38100" cap="flat">
              <a:solidFill>
                <a:schemeClr val="tx2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" name="AutoShape 5">
              <a:extLst>
                <a:ext uri="{FF2B5EF4-FFF2-40B4-BE49-F238E27FC236}">
                  <a16:creationId xmlns:a16="http://schemas.microsoft.com/office/drawing/2014/main" id="{D72D833A-8BBB-D858-5747-13DCB7CCEABD}"/>
                </a:ext>
              </a:extLst>
            </p:cNvPr>
            <p:cNvSpPr/>
            <p:nvPr/>
          </p:nvSpPr>
          <p:spPr>
            <a:xfrm rot="10800000" flipV="1">
              <a:off x="6877881" y="6341608"/>
              <a:ext cx="1066800" cy="0"/>
            </a:xfrm>
            <a:prstGeom prst="line">
              <a:avLst/>
            </a:prstGeom>
            <a:ln w="38100" cap="flat">
              <a:solidFill>
                <a:schemeClr val="tx2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45" name="TextBox 13">
            <a:extLst>
              <a:ext uri="{FF2B5EF4-FFF2-40B4-BE49-F238E27FC236}">
                <a16:creationId xmlns:a16="http://schemas.microsoft.com/office/drawing/2014/main" id="{88E64DCE-0B64-C1B5-809B-C95DD19E6F2D}"/>
              </a:ext>
            </a:extLst>
          </p:cNvPr>
          <p:cNvSpPr txBox="1"/>
          <p:nvPr/>
        </p:nvSpPr>
        <p:spPr>
          <a:xfrm>
            <a:off x="7872118" y="7587525"/>
            <a:ext cx="1616160" cy="432170"/>
          </a:xfrm>
          <a:prstGeom prst="rect">
            <a:avLst/>
          </a:prstGeom>
          <a:ln>
            <a:noFill/>
          </a:ln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919"/>
              </a:lnSpc>
            </a:pPr>
            <a:r>
              <a:rPr lang="en-US" b="1" dirty="0">
                <a:solidFill>
                  <a:schemeClr val="tx2">
                    <a:lumMod val="75000"/>
                  </a:schemeClr>
                </a:solidFill>
                <a:latin typeface="Montserrat SemiBold" pitchFamily="2" charset="77"/>
              </a:rPr>
              <a:t>Arrivals</a:t>
            </a:r>
          </a:p>
        </p:txBody>
      </p:sp>
      <p:grpSp>
        <p:nvGrpSpPr>
          <p:cNvPr id="156" name="Group 155">
            <a:extLst>
              <a:ext uri="{FF2B5EF4-FFF2-40B4-BE49-F238E27FC236}">
                <a16:creationId xmlns:a16="http://schemas.microsoft.com/office/drawing/2014/main" id="{93A9CFA7-0CA8-4A0D-FC29-11622A845FD1}"/>
              </a:ext>
            </a:extLst>
          </p:cNvPr>
          <p:cNvGrpSpPr/>
          <p:nvPr/>
        </p:nvGrpSpPr>
        <p:grpSpPr>
          <a:xfrm>
            <a:off x="2127000" y="6901725"/>
            <a:ext cx="7301382" cy="432170"/>
            <a:chOff x="2127000" y="5473330"/>
            <a:chExt cx="7301382" cy="432170"/>
          </a:xfrm>
        </p:grpSpPr>
        <p:sp>
          <p:nvSpPr>
            <p:cNvPr id="157" name="AutoShape 5">
              <a:extLst>
                <a:ext uri="{FF2B5EF4-FFF2-40B4-BE49-F238E27FC236}">
                  <a16:creationId xmlns:a16="http://schemas.microsoft.com/office/drawing/2014/main" id="{F9141620-BC90-C070-2AF1-A87AF411C90F}"/>
                </a:ext>
              </a:extLst>
            </p:cNvPr>
            <p:cNvSpPr/>
            <p:nvPr/>
          </p:nvSpPr>
          <p:spPr>
            <a:xfrm rot="10800000" flipH="1" flipV="1">
              <a:off x="2127000" y="5898518"/>
              <a:ext cx="5400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8" name="AutoShape 5">
              <a:extLst>
                <a:ext uri="{FF2B5EF4-FFF2-40B4-BE49-F238E27FC236}">
                  <a16:creationId xmlns:a16="http://schemas.microsoft.com/office/drawing/2014/main" id="{33DAF4E7-B31B-23BC-02AC-5E329AF27D28}"/>
                </a:ext>
              </a:extLst>
            </p:cNvPr>
            <p:cNvSpPr/>
            <p:nvPr/>
          </p:nvSpPr>
          <p:spPr>
            <a:xfrm rot="10800000" flipH="1" flipV="1">
              <a:off x="2127000" y="5636402"/>
              <a:ext cx="5400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9" name="AutoShape 5">
              <a:extLst>
                <a:ext uri="{FF2B5EF4-FFF2-40B4-BE49-F238E27FC236}">
                  <a16:creationId xmlns:a16="http://schemas.microsoft.com/office/drawing/2014/main" id="{0BA0F1E1-9945-838C-8276-57CFFFE26B78}"/>
                </a:ext>
              </a:extLst>
            </p:cNvPr>
            <p:cNvSpPr/>
            <p:nvPr/>
          </p:nvSpPr>
          <p:spPr>
            <a:xfrm rot="10800000" flipH="1" flipV="1">
              <a:off x="3380651" y="5905499"/>
              <a:ext cx="5400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0" name="AutoShape 5">
              <a:extLst>
                <a:ext uri="{FF2B5EF4-FFF2-40B4-BE49-F238E27FC236}">
                  <a16:creationId xmlns:a16="http://schemas.microsoft.com/office/drawing/2014/main" id="{F95B3164-FA50-8C82-04C7-E229E19300B5}"/>
                </a:ext>
              </a:extLst>
            </p:cNvPr>
            <p:cNvSpPr/>
            <p:nvPr/>
          </p:nvSpPr>
          <p:spPr>
            <a:xfrm rot="10800000" flipH="1" flipV="1">
              <a:off x="3380651" y="5643383"/>
              <a:ext cx="5400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1" name="AutoShape 5">
              <a:extLst>
                <a:ext uri="{FF2B5EF4-FFF2-40B4-BE49-F238E27FC236}">
                  <a16:creationId xmlns:a16="http://schemas.microsoft.com/office/drawing/2014/main" id="{04E59F14-E673-34E2-31F4-DCBCECCC5946}"/>
                </a:ext>
              </a:extLst>
            </p:cNvPr>
            <p:cNvSpPr/>
            <p:nvPr/>
          </p:nvSpPr>
          <p:spPr>
            <a:xfrm rot="10800000" flipH="1" flipV="1">
              <a:off x="4746514" y="5905499"/>
              <a:ext cx="5400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2" name="AutoShape 5">
              <a:extLst>
                <a:ext uri="{FF2B5EF4-FFF2-40B4-BE49-F238E27FC236}">
                  <a16:creationId xmlns:a16="http://schemas.microsoft.com/office/drawing/2014/main" id="{6A644202-E9E8-4A50-0666-D5EC98404699}"/>
                </a:ext>
              </a:extLst>
            </p:cNvPr>
            <p:cNvSpPr/>
            <p:nvPr/>
          </p:nvSpPr>
          <p:spPr>
            <a:xfrm rot="10800000" flipH="1" flipV="1">
              <a:off x="4746514" y="5643383"/>
              <a:ext cx="5400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3" name="AutoShape 5">
              <a:extLst>
                <a:ext uri="{FF2B5EF4-FFF2-40B4-BE49-F238E27FC236}">
                  <a16:creationId xmlns:a16="http://schemas.microsoft.com/office/drawing/2014/main" id="{38369B43-9518-C218-4524-984555F47E91}"/>
                </a:ext>
              </a:extLst>
            </p:cNvPr>
            <p:cNvSpPr/>
            <p:nvPr/>
          </p:nvSpPr>
          <p:spPr>
            <a:xfrm rot="10800000" flipH="1" flipV="1">
              <a:off x="6089400" y="5898518"/>
              <a:ext cx="5400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4" name="AutoShape 5">
              <a:extLst>
                <a:ext uri="{FF2B5EF4-FFF2-40B4-BE49-F238E27FC236}">
                  <a16:creationId xmlns:a16="http://schemas.microsoft.com/office/drawing/2014/main" id="{CB0B4EA8-CF78-D959-B013-96562D71157E}"/>
                </a:ext>
              </a:extLst>
            </p:cNvPr>
            <p:cNvSpPr/>
            <p:nvPr/>
          </p:nvSpPr>
          <p:spPr>
            <a:xfrm rot="10800000" flipH="1" flipV="1">
              <a:off x="6089400" y="5636402"/>
              <a:ext cx="5400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5" name="AutoShape 5">
              <a:extLst>
                <a:ext uri="{FF2B5EF4-FFF2-40B4-BE49-F238E27FC236}">
                  <a16:creationId xmlns:a16="http://schemas.microsoft.com/office/drawing/2014/main" id="{BA69810D-BF3F-39F4-E236-0F9DA716D8F0}"/>
                </a:ext>
              </a:extLst>
            </p:cNvPr>
            <p:cNvSpPr/>
            <p:nvPr/>
          </p:nvSpPr>
          <p:spPr>
            <a:xfrm rot="10800000" flipH="1" flipV="1">
              <a:off x="7404681" y="5898518"/>
              <a:ext cx="5400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6" name="AutoShape 5">
              <a:extLst>
                <a:ext uri="{FF2B5EF4-FFF2-40B4-BE49-F238E27FC236}">
                  <a16:creationId xmlns:a16="http://schemas.microsoft.com/office/drawing/2014/main" id="{0FBA1EB8-13EB-E34B-7D38-0137BD74485E}"/>
                </a:ext>
              </a:extLst>
            </p:cNvPr>
            <p:cNvSpPr/>
            <p:nvPr/>
          </p:nvSpPr>
          <p:spPr>
            <a:xfrm rot="10800000" flipH="1" flipV="1">
              <a:off x="7404681" y="5636402"/>
              <a:ext cx="5400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7" name="TextBox 14">
              <a:extLst>
                <a:ext uri="{FF2B5EF4-FFF2-40B4-BE49-F238E27FC236}">
                  <a16:creationId xmlns:a16="http://schemas.microsoft.com/office/drawing/2014/main" id="{ACF4E7A8-E8F8-6E34-2B7A-4B256D9465CC}"/>
                </a:ext>
              </a:extLst>
            </p:cNvPr>
            <p:cNvSpPr txBox="1"/>
            <p:nvPr/>
          </p:nvSpPr>
          <p:spPr>
            <a:xfrm>
              <a:off x="7872118" y="5473330"/>
              <a:ext cx="1556264" cy="43217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919"/>
                </a:lnSpc>
              </a:pPr>
              <a:r>
                <a:rPr lang="en-US" b="1" dirty="0">
                  <a:solidFill>
                    <a:schemeClr val="accent3">
                      <a:lumMod val="75000"/>
                    </a:schemeClr>
                  </a:solidFill>
                  <a:latin typeface="Montserrat SemiBold" pitchFamily="2" charset="77"/>
                </a:rPr>
                <a:t>Service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DED318C3-66B1-01EF-FCA4-DEB0209642C7}"/>
              </a:ext>
            </a:extLst>
          </p:cNvPr>
          <p:cNvGrpSpPr/>
          <p:nvPr/>
        </p:nvGrpSpPr>
        <p:grpSpPr>
          <a:xfrm>
            <a:off x="2464142" y="5676900"/>
            <a:ext cx="6840880" cy="935492"/>
            <a:chOff x="2464142" y="5676900"/>
            <a:chExt cx="6840880" cy="935492"/>
          </a:xfrm>
        </p:grpSpPr>
        <p:sp>
          <p:nvSpPr>
            <p:cNvPr id="169" name="AutoShape 5">
              <a:extLst>
                <a:ext uri="{FF2B5EF4-FFF2-40B4-BE49-F238E27FC236}">
                  <a16:creationId xmlns:a16="http://schemas.microsoft.com/office/drawing/2014/main" id="{552223C5-CD18-5167-4033-33E7D7750EE9}"/>
                </a:ext>
              </a:extLst>
            </p:cNvPr>
            <p:cNvSpPr/>
            <p:nvPr/>
          </p:nvSpPr>
          <p:spPr>
            <a:xfrm rot="10800000" flipH="1" flipV="1">
              <a:off x="2464142" y="6605411"/>
              <a:ext cx="180000" cy="0"/>
            </a:xfrm>
            <a:prstGeom prst="line">
              <a:avLst/>
            </a:prstGeom>
            <a:ln w="38100" cap="flat">
              <a:solidFill>
                <a:srgbClr val="FF0000"/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170" name="AutoShape 5">
              <a:extLst>
                <a:ext uri="{FF2B5EF4-FFF2-40B4-BE49-F238E27FC236}">
                  <a16:creationId xmlns:a16="http://schemas.microsoft.com/office/drawing/2014/main" id="{E8496AD6-01CB-23C9-2440-1D7874A4C8CB}"/>
                </a:ext>
              </a:extLst>
            </p:cNvPr>
            <p:cNvSpPr/>
            <p:nvPr/>
          </p:nvSpPr>
          <p:spPr>
            <a:xfrm rot="10800000" flipH="1" flipV="1">
              <a:off x="2464142" y="6343295"/>
              <a:ext cx="180000" cy="0"/>
            </a:xfrm>
            <a:prstGeom prst="line">
              <a:avLst/>
            </a:prstGeom>
            <a:ln w="38100" cap="flat">
              <a:solidFill>
                <a:srgbClr val="FF0000"/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171" name="AutoShape 5">
              <a:extLst>
                <a:ext uri="{FF2B5EF4-FFF2-40B4-BE49-F238E27FC236}">
                  <a16:creationId xmlns:a16="http://schemas.microsoft.com/office/drawing/2014/main" id="{8B5DCFD4-8041-A361-C657-B6C7F5D7DF0A}"/>
                </a:ext>
              </a:extLst>
            </p:cNvPr>
            <p:cNvSpPr/>
            <p:nvPr/>
          </p:nvSpPr>
          <p:spPr>
            <a:xfrm rot="10800000" flipH="1" flipV="1">
              <a:off x="3537793" y="6612392"/>
              <a:ext cx="360000" cy="0"/>
            </a:xfrm>
            <a:prstGeom prst="line">
              <a:avLst/>
            </a:prstGeom>
            <a:ln w="38100" cap="flat">
              <a:solidFill>
                <a:srgbClr val="FF0000"/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172" name="AutoShape 5">
              <a:extLst>
                <a:ext uri="{FF2B5EF4-FFF2-40B4-BE49-F238E27FC236}">
                  <a16:creationId xmlns:a16="http://schemas.microsoft.com/office/drawing/2014/main" id="{473FC1F8-713F-184D-B15F-5B64581A4E7B}"/>
                </a:ext>
              </a:extLst>
            </p:cNvPr>
            <p:cNvSpPr/>
            <p:nvPr/>
          </p:nvSpPr>
          <p:spPr>
            <a:xfrm rot="10800000" flipH="1" flipV="1">
              <a:off x="3537793" y="6350276"/>
              <a:ext cx="360000" cy="0"/>
            </a:xfrm>
            <a:prstGeom prst="line">
              <a:avLst/>
            </a:prstGeom>
            <a:ln w="38100" cap="flat">
              <a:solidFill>
                <a:srgbClr val="FF0000"/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173" name="AutoShape 5">
              <a:extLst>
                <a:ext uri="{FF2B5EF4-FFF2-40B4-BE49-F238E27FC236}">
                  <a16:creationId xmlns:a16="http://schemas.microsoft.com/office/drawing/2014/main" id="{518C6B83-9E93-70F8-5E72-2918244944C3}"/>
                </a:ext>
              </a:extLst>
            </p:cNvPr>
            <p:cNvSpPr/>
            <p:nvPr/>
          </p:nvSpPr>
          <p:spPr>
            <a:xfrm rot="10800000" flipH="1" flipV="1">
              <a:off x="4723656" y="6612392"/>
              <a:ext cx="540000" cy="0"/>
            </a:xfrm>
            <a:prstGeom prst="line">
              <a:avLst/>
            </a:prstGeom>
            <a:ln w="38100" cap="flat">
              <a:solidFill>
                <a:srgbClr val="FF0000"/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174" name="AutoShape 5">
              <a:extLst>
                <a:ext uri="{FF2B5EF4-FFF2-40B4-BE49-F238E27FC236}">
                  <a16:creationId xmlns:a16="http://schemas.microsoft.com/office/drawing/2014/main" id="{3D628917-1643-9C33-D66B-0EC7FA2493CB}"/>
                </a:ext>
              </a:extLst>
            </p:cNvPr>
            <p:cNvSpPr/>
            <p:nvPr/>
          </p:nvSpPr>
          <p:spPr>
            <a:xfrm rot="10800000" flipH="1" flipV="1">
              <a:off x="4723656" y="6350276"/>
              <a:ext cx="540000" cy="0"/>
            </a:xfrm>
            <a:prstGeom prst="line">
              <a:avLst/>
            </a:prstGeom>
            <a:ln w="38100" cap="flat">
              <a:solidFill>
                <a:srgbClr val="FF0000"/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175" name="AutoShape 5">
              <a:extLst>
                <a:ext uri="{FF2B5EF4-FFF2-40B4-BE49-F238E27FC236}">
                  <a16:creationId xmlns:a16="http://schemas.microsoft.com/office/drawing/2014/main" id="{0EC714B6-76E1-058C-FFC7-27238F8DD841}"/>
                </a:ext>
              </a:extLst>
            </p:cNvPr>
            <p:cNvSpPr/>
            <p:nvPr/>
          </p:nvSpPr>
          <p:spPr>
            <a:xfrm rot="10800000" flipH="1" flipV="1">
              <a:off x="5886542" y="6605411"/>
              <a:ext cx="720000" cy="0"/>
            </a:xfrm>
            <a:prstGeom prst="line">
              <a:avLst/>
            </a:prstGeom>
            <a:ln w="38100" cap="flat">
              <a:solidFill>
                <a:srgbClr val="FF0000"/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176" name="AutoShape 5">
              <a:extLst>
                <a:ext uri="{FF2B5EF4-FFF2-40B4-BE49-F238E27FC236}">
                  <a16:creationId xmlns:a16="http://schemas.microsoft.com/office/drawing/2014/main" id="{00D045DF-CCC3-FF55-06AD-88C3429A3FA8}"/>
                </a:ext>
              </a:extLst>
            </p:cNvPr>
            <p:cNvSpPr/>
            <p:nvPr/>
          </p:nvSpPr>
          <p:spPr>
            <a:xfrm rot="10800000" flipH="1" flipV="1">
              <a:off x="5886542" y="6343295"/>
              <a:ext cx="720000" cy="0"/>
            </a:xfrm>
            <a:prstGeom prst="line">
              <a:avLst/>
            </a:prstGeom>
            <a:ln w="38100" cap="flat">
              <a:solidFill>
                <a:srgbClr val="FF0000"/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177" name="AutoShape 5">
              <a:extLst>
                <a:ext uri="{FF2B5EF4-FFF2-40B4-BE49-F238E27FC236}">
                  <a16:creationId xmlns:a16="http://schemas.microsoft.com/office/drawing/2014/main" id="{E80977A7-8B2B-7030-FF09-05D681811613}"/>
                </a:ext>
              </a:extLst>
            </p:cNvPr>
            <p:cNvSpPr/>
            <p:nvPr/>
          </p:nvSpPr>
          <p:spPr>
            <a:xfrm rot="10800000" flipH="1" flipV="1">
              <a:off x="6877823" y="6605411"/>
              <a:ext cx="1044000" cy="0"/>
            </a:xfrm>
            <a:prstGeom prst="line">
              <a:avLst/>
            </a:prstGeom>
            <a:ln w="38100" cap="flat">
              <a:solidFill>
                <a:srgbClr val="FF0000"/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178" name="AutoShape 5">
              <a:extLst>
                <a:ext uri="{FF2B5EF4-FFF2-40B4-BE49-F238E27FC236}">
                  <a16:creationId xmlns:a16="http://schemas.microsoft.com/office/drawing/2014/main" id="{CCE6A9E3-9D49-E504-CE26-F11F6791193D}"/>
                </a:ext>
              </a:extLst>
            </p:cNvPr>
            <p:cNvSpPr/>
            <p:nvPr/>
          </p:nvSpPr>
          <p:spPr>
            <a:xfrm rot="10800000" flipH="1" flipV="1">
              <a:off x="6877823" y="6343295"/>
              <a:ext cx="1044000" cy="0"/>
            </a:xfrm>
            <a:prstGeom prst="line">
              <a:avLst/>
            </a:prstGeom>
            <a:ln w="38100" cap="flat">
              <a:solidFill>
                <a:srgbClr val="FF0000"/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179" name="TextBox 13">
              <a:extLst>
                <a:ext uri="{FF2B5EF4-FFF2-40B4-BE49-F238E27FC236}">
                  <a16:creationId xmlns:a16="http://schemas.microsoft.com/office/drawing/2014/main" id="{206DF1BA-B572-B9E1-DDF8-EEF683959CAC}"/>
                </a:ext>
              </a:extLst>
            </p:cNvPr>
            <p:cNvSpPr txBox="1"/>
            <p:nvPr/>
          </p:nvSpPr>
          <p:spPr>
            <a:xfrm>
              <a:off x="6781800" y="5676900"/>
              <a:ext cx="2523222" cy="451149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919"/>
                </a:lnSpc>
              </a:pPr>
              <a:r>
                <a:rPr lang="en-US" sz="2400" b="1" dirty="0">
                  <a:solidFill>
                    <a:srgbClr val="FF0000"/>
                  </a:solidFill>
                  <a:latin typeface="Montserrat SemiBold" pitchFamily="2" charset="77"/>
                </a:rPr>
                <a:t>Abandonment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8E094452-322F-A61C-6A75-82C51A538B67}"/>
                  </a:ext>
                </a:extLst>
              </p:cNvPr>
              <p:cNvSpPr txBox="1"/>
              <p:nvPr/>
            </p:nvSpPr>
            <p:spPr>
              <a:xfrm>
                <a:off x="12721241" y="7906684"/>
                <a:ext cx="1824154" cy="45781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m:rPr>
                              <m:sty m:val="p"/>
                            </m:rPr>
                            <a:rPr lang="en-US" sz="2800" b="0" i="0" smtClean="0">
                              <a:latin typeface="Cambria Math" panose="02040503050406030204" pitchFamily="18" charset="0"/>
                            </a:rPr>
                            <m:t>γ</m:t>
                          </m:r>
                        </m:e>
                      </m:rad>
                      <m:r>
                        <m:rPr>
                          <m:sty m:val="p"/>
                        </m:rPr>
                        <a:rPr lang="en-US" sz="2800" b="0" i="0" smtClean="0">
                          <a:latin typeface="Cambria Math" panose="02040503050406030204" pitchFamily="18" charset="0"/>
                        </a:rPr>
                        <m:t>q</m:t>
                      </m:r>
                      <m:sSup>
                        <m:sSupPr>
                          <m:ctrlPr>
                            <a:rPr lang="en-US" sz="2800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</a:rPr>
                            <m:t>→</m:t>
                          </m:r>
                        </m:e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</a:rPr>
                            <m:t>𝒅</m:t>
                          </m:r>
                        </m:sup>
                      </m:sSup>
                      <m:r>
                        <a:rPr lang="en-US" sz="2800" b="1" i="1" smtClean="0">
                          <a:latin typeface="Cambria Math" panose="02040503050406030204" pitchFamily="18" charset="0"/>
                        </a:rPr>
                        <m:t>  </m:t>
                      </m:r>
                      <m:r>
                        <a:rPr lang="en-US" sz="28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??</m:t>
                      </m:r>
                    </m:oMath>
                  </m:oMathPara>
                </a14:m>
                <a:endParaRPr lang="en-US" sz="2800" b="1" dirty="0"/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8E094452-322F-A61C-6A75-82C51A538B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721241" y="7906684"/>
                <a:ext cx="1824154" cy="457818"/>
              </a:xfrm>
              <a:prstGeom prst="rect">
                <a:avLst/>
              </a:prstGeom>
              <a:blipFill>
                <a:blip r:embed="rId6"/>
                <a:stretch>
                  <a:fillRect t="-2703" r="-3448" b="-3513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3EFFD7D9-D61D-7546-0595-CB479AEB8D35}"/>
                  </a:ext>
                </a:extLst>
              </p:cNvPr>
              <p:cNvSpPr txBox="1"/>
              <p:nvPr/>
            </p:nvSpPr>
            <p:spPr>
              <a:xfrm>
                <a:off x="4624050" y="2315623"/>
                <a:ext cx="9144000" cy="7078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4000" b="0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4000" b="0" i="0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q</m:t>
                          </m:r>
                        </m:e>
                        <m:sup>
                          <m:r>
                            <a:rPr lang="en-US" sz="4000" b="0" i="0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</m:sup>
                      </m:sSup>
                      <m:r>
                        <a:rPr lang="en-US" sz="40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 sz="40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q</m:t>
                      </m:r>
                      <m:r>
                        <a:rPr lang="en-US" sz="40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m:rPr>
                          <m:sty m:val="p"/>
                        </m:rPr>
                        <a:rPr lang="en-US" sz="40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Arr</m:t>
                      </m:r>
                      <m:r>
                        <a:rPr lang="en-US" sz="40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 −</m:t>
                      </m:r>
                      <m:r>
                        <m:rPr>
                          <m:sty m:val="p"/>
                        </m:rPr>
                        <a:rPr lang="en-US" sz="40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Ser</m:t>
                      </m:r>
                      <m:r>
                        <a:rPr lang="en-US" sz="40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 −</m:t>
                      </m:r>
                      <m:r>
                        <m:rPr>
                          <m:sty m:val="p"/>
                        </m:rPr>
                        <a:rPr lang="en-US" sz="40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Aban</m:t>
                      </m:r>
                      <m:r>
                        <a:rPr lang="en-US" sz="40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m:rPr>
                          <m:sty m:val="p"/>
                        </m:rPr>
                        <a:rPr lang="en-US" sz="40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Idle</m:t>
                      </m:r>
                    </m:oMath>
                  </m:oMathPara>
                </a14:m>
                <a:endParaRPr lang="en-US" sz="4000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3EFFD7D9-D61D-7546-0595-CB479AEB8D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24050" y="2315623"/>
                <a:ext cx="9144000" cy="707886"/>
              </a:xfrm>
              <a:prstGeom prst="rect">
                <a:avLst/>
              </a:prstGeom>
              <a:blipFill>
                <a:blip r:embed="rId7"/>
                <a:stretch>
                  <a:fillRect b="-245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AutoShape 3">
            <a:extLst>
              <a:ext uri="{FF2B5EF4-FFF2-40B4-BE49-F238E27FC236}">
                <a16:creationId xmlns:a16="http://schemas.microsoft.com/office/drawing/2014/main" id="{3F0B5A61-1DFC-B0A3-4E99-D0408AB467E4}"/>
              </a:ext>
            </a:extLst>
          </p:cNvPr>
          <p:cNvSpPr/>
          <p:nvPr/>
        </p:nvSpPr>
        <p:spPr>
          <a:xfrm flipV="1">
            <a:off x="1028695" y="1760761"/>
            <a:ext cx="16230594" cy="0"/>
          </a:xfrm>
          <a:prstGeom prst="line">
            <a:avLst/>
          </a:prstGeom>
          <a:ln w="9525" cap="flat">
            <a:solidFill>
              <a:srgbClr val="2B2C3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543A78EB-7546-8EEA-3F51-99ADAFE7DC86}"/>
                  </a:ext>
                </a:extLst>
              </p:cNvPr>
              <p:cNvSpPr txBox="1"/>
              <p:nvPr/>
            </p:nvSpPr>
            <p:spPr>
              <a:xfrm>
                <a:off x="13021024" y="4089312"/>
                <a:ext cx="2819402" cy="116987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≈</m:t>
                      </m:r>
                      <m:f>
                        <m:f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en-US" sz="32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θγ</m:t>
                          </m:r>
                        </m:num>
                        <m:den>
                          <m:rad>
                            <m:radPr>
                              <m:degHide m:val="on"/>
                              <m:ctrlP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m:rPr>
                                  <m:sty m:val="p"/>
                                </m:rPr>
                                <a:rPr lang="en-US" sz="3200" b="0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γ</m:t>
                              </m:r>
                            </m:e>
                          </m:rad>
                        </m:den>
                      </m:f>
                      <m:r>
                        <a:rPr lang="en-US" sz="32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32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E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en-US" sz="32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Idle</m:t>
                          </m:r>
                        </m:e>
                      </m:d>
                    </m:oMath>
                  </m:oMathPara>
                </a14:m>
                <a:endParaRPr lang="en-US" sz="3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543A78EB-7546-8EEA-3F51-99ADAFE7DC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021024" y="4089312"/>
                <a:ext cx="2819402" cy="1169872"/>
              </a:xfrm>
              <a:prstGeom prst="rect">
                <a:avLst/>
              </a:prstGeom>
              <a:blipFill>
                <a:blip r:embed="rId8"/>
                <a:stretch>
                  <a:fillRect b="-10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Box 11">
            <a:extLst>
              <a:ext uri="{FF2B5EF4-FFF2-40B4-BE49-F238E27FC236}">
                <a16:creationId xmlns:a16="http://schemas.microsoft.com/office/drawing/2014/main" id="{CE04DA6E-CB19-2977-7A8E-ACB91A6A64FE}"/>
              </a:ext>
            </a:extLst>
          </p:cNvPr>
          <p:cNvSpPr txBox="1"/>
          <p:nvPr/>
        </p:nvSpPr>
        <p:spPr>
          <a:xfrm>
            <a:off x="1016396" y="942975"/>
            <a:ext cx="16230600" cy="6269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200"/>
              </a:lnSpc>
              <a:spcBef>
                <a:spcPct val="0"/>
              </a:spcBef>
            </a:pPr>
            <a:r>
              <a:rPr lang="en-US" sz="4000" b="1" spc="15" dirty="0">
                <a:solidFill>
                  <a:srgbClr val="2B2C30"/>
                </a:solidFill>
                <a:latin typeface="Montserrat" pitchFamily="2" charset="77"/>
                <a:cs typeface="Gujarati MT" pitchFamily="2" charset="0"/>
              </a:rPr>
              <a:t>STEP 2: SECOND ORDER APPROXIMATION</a:t>
            </a:r>
            <a:endParaRPr lang="en-US" sz="3714" b="1" spc="742" dirty="0">
              <a:solidFill>
                <a:schemeClr val="accent6">
                  <a:lumMod val="75000"/>
                </a:schemeClr>
              </a:solidFill>
              <a:latin typeface="Montserrat" pitchFamily="2" charset="77"/>
              <a:cs typeface="Gujarati MT" pitchFamily="2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0C22C05E-3E88-C955-3120-7092DEC9F800}"/>
                  </a:ext>
                </a:extLst>
              </p:cNvPr>
              <p:cNvSpPr txBox="1"/>
              <p:nvPr/>
            </p:nvSpPr>
            <p:spPr>
              <a:xfrm>
                <a:off x="1919241" y="4088269"/>
                <a:ext cx="4958581" cy="81855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≈</m:t>
                      </m:r>
                      <m:r>
                        <m:rPr>
                          <m:sty m:val="p"/>
                        </m:rPr>
                        <a:rPr lang="en-US" sz="2800" b="0" i="0" smtClean="0">
                          <a:latin typeface="Cambria Math" panose="02040503050406030204" pitchFamily="18" charset="0"/>
                        </a:rPr>
                        <m:t>γ</m:t>
                      </m:r>
                      <m:d>
                        <m:dPr>
                          <m:ctrlPr>
                            <a:rPr lang="en-US" sz="28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m:rPr>
                              <m:sty m:val="p"/>
                            </m:rPr>
                            <a:rPr lang="en-US" sz="2800">
                              <a:latin typeface="Cambria Math" panose="02040503050406030204" pitchFamily="18" charset="0"/>
                            </a:rPr>
                            <m:t>Cθ</m:t>
                          </m:r>
                          <m:r>
                            <a:rPr lang="en-US" sz="2800">
                              <a:latin typeface="Cambria Math" panose="02040503050406030204" pitchFamily="18" charset="0"/>
                            </a:rPr>
                            <m:t>+</m:t>
                          </m:r>
                          <m:f>
                            <m:fPr>
                              <m:ctrlPr>
                                <a:rPr lang="en-US" sz="28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80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280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  <m:sSup>
                            <m:sSup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sz="2800">
                                  <a:latin typeface="Cambria Math" panose="02040503050406030204" pitchFamily="18" charset="0"/>
                                </a:rPr>
                                <m:t>θ</m:t>
                              </m:r>
                            </m:e>
                            <m:sup>
                              <m:r>
                                <a:rPr lang="en-US" sz="2800" b="0" i="0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sSup>
                            <m:sSupPr>
                              <m:ctrlPr>
                                <a:rPr lang="en-US" sz="28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sz="2800">
                                  <a:latin typeface="Cambria Math" panose="02040503050406030204" pitchFamily="18" charset="0"/>
                                </a:rPr>
                                <m:t>σ</m:t>
                              </m:r>
                            </m:e>
                            <m:sup>
                              <m:r>
                                <a:rPr lang="en-US" sz="280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d>
                      <m:r>
                        <a:rPr lang="en-US" sz="280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2800">
                          <a:latin typeface="Cambria Math" panose="02040503050406030204" pitchFamily="18" charset="0"/>
                        </a:rPr>
                        <m:t>MGF</m:t>
                      </m:r>
                      <m:d>
                        <m:d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en-US" sz="2800">
                              <a:latin typeface="Cambria Math" panose="02040503050406030204" pitchFamily="18" charset="0"/>
                            </a:rPr>
                            <m:t>θ</m:t>
                          </m:r>
                        </m:e>
                      </m:d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0C22C05E-3E88-C955-3120-7092DEC9F8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19241" y="4088269"/>
                <a:ext cx="4958581" cy="818557"/>
              </a:xfrm>
              <a:prstGeom prst="rect">
                <a:avLst/>
              </a:prstGeom>
              <a:blipFill>
                <a:blip r:embed="rId9"/>
                <a:stretch>
                  <a:fillRect t="-3077" b="-123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BDD14A41-45CD-EFC2-E791-9748D31ED750}"/>
                  </a:ext>
                </a:extLst>
              </p:cNvPr>
              <p:cNvSpPr txBox="1"/>
              <p:nvPr/>
            </p:nvSpPr>
            <p:spPr>
              <a:xfrm>
                <a:off x="879187" y="3391191"/>
                <a:ext cx="16851669" cy="63934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1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𝐄</m:t>
                      </m:r>
                      <m:func>
                        <m:funcPr>
                          <m:ctrlPr>
                            <a:rPr lang="en-US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d>
                            <m:dPr>
                              <m:begChr m:val="["/>
                              <m:endChr m:val="]"/>
                              <m:ctrlPr>
                                <a:rPr lang="en-US" sz="3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sz="36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3600" i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e</m:t>
                                  </m:r>
                                </m:e>
                                <m:sup>
                                  <m:rad>
                                    <m:radPr>
                                      <m:degHide m:val="on"/>
                                      <m:ctrlPr>
                                        <a:rPr lang="en-US" sz="3600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sz="3600" i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γ</m:t>
                                      </m:r>
                                    </m:e>
                                  </m:rad>
                                  <m:r>
                                    <m:rPr>
                                      <m:sty m:val="p"/>
                                    </m:rPr>
                                    <a:rPr lang="en-US" sz="3600" i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θ</m:t>
                                  </m:r>
                                  <m:d>
                                    <m:dPr>
                                      <m:ctrlPr>
                                        <a:rPr lang="en-US" sz="3600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sz="3600" i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Arr</m:t>
                                      </m:r>
                                      <m:r>
                                        <a:rPr lang="en-US" sz="3600" i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−</m:t>
                                      </m:r>
                                      <m:r>
                                        <m:rPr>
                                          <m:sty m:val="p"/>
                                        </m:rPr>
                                        <a:rPr lang="en-US" sz="3600" i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Ser</m:t>
                                      </m:r>
                                    </m:e>
                                  </m:d>
                                </m:sup>
                              </m:sSup>
                              <m:r>
                                <a:rPr lang="en-US" sz="3600" b="0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e>
                          </m:d>
                          <m:r>
                            <a:rPr lang="en-US" sz="3600" b="1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𝐄</m:t>
                          </m:r>
                          <m:func>
                            <m:funcPr>
                              <m:ctrlPr>
                                <a:rPr lang="en-US" sz="36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sz="36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p>
                                    <m:sSupPr>
                                      <m:ctrlPr>
                                        <a:rPr lang="en-US" sz="3600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sz="3600" i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e</m:t>
                                      </m:r>
                                    </m:e>
                                    <m:sup>
                                      <m:rad>
                                        <m:radPr>
                                          <m:degHide m:val="on"/>
                                          <m:ctrlPr>
                                            <a:rPr lang="en-US" sz="3600" i="1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radPr>
                                        <m:deg/>
                                        <m: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sz="3600" i="0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γ</m:t>
                                          </m:r>
                                        </m:e>
                                      </m:rad>
                                      <m:r>
                                        <m:rPr>
                                          <m:sty m:val="p"/>
                                        </m:rPr>
                                        <a:rPr lang="en-US" sz="3600" b="0" i="0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θq</m:t>
                                      </m:r>
                                    </m:sup>
                                  </m:sSup>
                                </m:e>
                              </m:d>
                            </m:fName>
                            <m:e>
                              <m:r>
                                <a:rPr lang="en-US" sz="36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e>
                          </m:func>
                        </m:fName>
                        <m:e>
                          <m:r>
                            <a:rPr lang="en-US" sz="36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  </m:t>
                          </m:r>
                          <m:r>
                            <a:rPr lang="en-US" sz="3600" b="1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𝐄</m:t>
                          </m:r>
                          <m:func>
                            <m:funcPr>
                              <m:ctrlPr>
                                <a:rPr lang="en-US" sz="36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a:rPr lang="en-US" sz="36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[(</m:t>
                              </m:r>
                              <m:sSup>
                                <m:sSupPr>
                                  <m:ctrlPr>
                                    <a:rPr lang="en-US" sz="36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3600" i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e</m:t>
                                  </m:r>
                                </m:e>
                                <m:sup>
                                  <m:r>
                                    <a:rPr lang="en-US" sz="3600" b="0" i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sz="3600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sz="3600" i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γ</m:t>
                                      </m:r>
                                    </m:e>
                                  </m:rad>
                                  <m:r>
                                    <m:rPr>
                                      <m:sty m:val="p"/>
                                    </m:rPr>
                                    <a:rPr lang="en-US" sz="3600" i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θ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sz="3600" b="0" i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Aban</m:t>
                                  </m:r>
                                </m:sup>
                              </m:sSup>
                            </m:fName>
                            <m:e>
                              <m:r>
                                <a:rPr lang="en-US" sz="36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−1)</m:t>
                              </m:r>
                              <m:sSup>
                                <m:sSupPr>
                                  <m:ctrlPr>
                                    <a:rPr lang="en-US" sz="36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3600" i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e</m:t>
                                  </m:r>
                                </m:e>
                                <m:sup>
                                  <m:rad>
                                    <m:radPr>
                                      <m:degHide m:val="on"/>
                                      <m:ctrlPr>
                                        <a:rPr lang="en-US" sz="3600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sz="3600" i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γ</m:t>
                                      </m:r>
                                    </m:e>
                                  </m:rad>
                                  <m:r>
                                    <m:rPr>
                                      <m:sty m:val="p"/>
                                    </m:rPr>
                                    <a:rPr lang="en-US" sz="3600" i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θ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sz="3600" b="0" i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q</m:t>
                                  </m:r>
                                </m:sup>
                              </m:sSup>
                              <m:r>
                                <a:rPr lang="en-US" sz="36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] </m:t>
                              </m:r>
                            </m:e>
                          </m:func>
                        </m:e>
                      </m:func>
                      <m:r>
                        <a:rPr lang="en-US" sz="36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 </m:t>
                      </m:r>
                      <m:r>
                        <a:rPr lang="en-US" sz="3600" b="1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𝐄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3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sz="36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sz="36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e</m:t>
                              </m:r>
                            </m:e>
                            <m:sup>
                              <m:r>
                                <a:rPr lang="en-US" sz="3600" b="0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ad>
                                <m:radPr>
                                  <m:degHide m:val="on"/>
                                  <m:ctrlPr>
                                    <a:rPr lang="en-US" sz="36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3600" i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γ</m:t>
                                  </m:r>
                                </m:e>
                              </m:rad>
                              <m:r>
                                <m:rPr>
                                  <m:sty m:val="p"/>
                                </m:rPr>
                                <a:rPr lang="en-US" sz="36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θ</m:t>
                              </m:r>
                              <m:r>
                                <a:rPr lang="en-US" sz="36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 sz="36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Idle</m:t>
                              </m:r>
                            </m:sup>
                          </m:sSup>
                          <m:r>
                            <a:rPr lang="en-US" sz="36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−1</m:t>
                          </m:r>
                        </m:e>
                      </m:d>
                      <m:r>
                        <a:rPr lang="en-US" sz="36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 sz="36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o</m:t>
                      </m:r>
                      <m:r>
                        <a:rPr lang="en-US" sz="36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m:rPr>
                          <m:sty m:val="p"/>
                        </m:rPr>
                        <a:rPr lang="en-US" sz="36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γ</m:t>
                      </m:r>
                      <m:r>
                        <a:rPr lang="en-US" sz="36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BDD14A41-45CD-EFC2-E791-9748D31ED7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9187" y="3391191"/>
                <a:ext cx="16851669" cy="639342"/>
              </a:xfrm>
              <a:prstGeom prst="rect">
                <a:avLst/>
              </a:prstGeom>
              <a:blipFill>
                <a:blip r:embed="rId10"/>
                <a:stretch>
                  <a:fillRect l="-377" t="-3846" r="-602" b="-2692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EBC66FC8-CD1D-BDDE-7A98-7D0F6E091773}"/>
                  </a:ext>
                </a:extLst>
              </p:cNvPr>
              <p:cNvSpPr txBox="1"/>
              <p:nvPr/>
            </p:nvSpPr>
            <p:spPr>
              <a:xfrm>
                <a:off x="7563681" y="8505739"/>
                <a:ext cx="1676399" cy="52482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𝛾</m:t>
                          </m:r>
                        </m:e>
                      </m:rad>
                      <m:r>
                        <m:rPr>
                          <m:sty m:val="p"/>
                        </m:rPr>
                        <a:rPr lang="en-US" sz="2800" b="0" i="0" smtClean="0">
                          <a:latin typeface="Cambria Math" panose="02040503050406030204" pitchFamily="18" charset="0"/>
                        </a:rPr>
                        <m:t>q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EBC66FC8-CD1D-BDDE-7A98-7D0F6E0917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63681" y="8505739"/>
                <a:ext cx="1676399" cy="524824"/>
              </a:xfrm>
              <a:prstGeom prst="rect">
                <a:avLst/>
              </a:prstGeom>
              <a:blipFill>
                <a:blip r:embed="rId11"/>
                <a:stretch>
                  <a:fillRect b="-119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634628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C6C200C9-DAD2-0751-0213-FDAC0AD4B756}"/>
              </a:ext>
            </a:extLst>
          </p:cNvPr>
          <p:cNvSpPr/>
          <p:nvPr/>
        </p:nvSpPr>
        <p:spPr>
          <a:xfrm>
            <a:off x="870599" y="4092381"/>
            <a:ext cx="16579201" cy="1035234"/>
          </a:xfrm>
          <a:custGeom>
            <a:avLst/>
            <a:gdLst/>
            <a:ahLst/>
            <a:cxnLst/>
            <a:rect l="l" t="t" r="r" b="b"/>
            <a:pathLst>
              <a:path w="847631" h="310242">
                <a:moveTo>
                  <a:pt x="0" y="0"/>
                </a:moveTo>
                <a:lnTo>
                  <a:pt x="847631" y="0"/>
                </a:lnTo>
                <a:lnTo>
                  <a:pt x="847631" y="310242"/>
                </a:lnTo>
                <a:lnTo>
                  <a:pt x="0" y="310242"/>
                </a:lnTo>
                <a:close/>
              </a:path>
            </a:pathLst>
          </a:custGeom>
          <a:solidFill>
            <a:srgbClr val="FFC000">
              <a:alpha val="20000"/>
            </a:srgbClr>
          </a:solidFill>
          <a:ln w="38100" cap="rnd">
            <a:noFill/>
          </a:ln>
        </p:spPr>
        <p:txBody>
          <a:bodyPr/>
          <a:lstStyle/>
          <a:p>
            <a:endParaRPr lang="en-US" dirty="0"/>
          </a:p>
        </p:txBody>
      </p:sp>
      <p:sp>
        <p:nvSpPr>
          <p:cNvPr id="18" name="Freeform 3">
            <a:extLst>
              <a:ext uri="{FF2B5EF4-FFF2-40B4-BE49-F238E27FC236}">
                <a16:creationId xmlns:a16="http://schemas.microsoft.com/office/drawing/2014/main" id="{2885A418-01C2-97D4-1908-D6BC472BD46A}"/>
              </a:ext>
            </a:extLst>
          </p:cNvPr>
          <p:cNvSpPr/>
          <p:nvPr/>
        </p:nvSpPr>
        <p:spPr>
          <a:xfrm>
            <a:off x="9594620" y="6154370"/>
            <a:ext cx="7855180" cy="3103930"/>
          </a:xfrm>
          <a:custGeom>
            <a:avLst/>
            <a:gdLst/>
            <a:ahLst/>
            <a:cxnLst/>
            <a:rect l="l" t="t" r="r" b="b"/>
            <a:pathLst>
              <a:path w="847631" h="310242">
                <a:moveTo>
                  <a:pt x="0" y="0"/>
                </a:moveTo>
                <a:lnTo>
                  <a:pt x="847631" y="0"/>
                </a:lnTo>
                <a:lnTo>
                  <a:pt x="847631" y="310242"/>
                </a:lnTo>
                <a:lnTo>
                  <a:pt x="0" y="310242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  <a:alpha val="30000"/>
            </a:schemeClr>
          </a:solidFill>
          <a:ln w="38100" cap="rnd">
            <a:solidFill>
              <a:schemeClr val="accent2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9" name="TextBox 12">
            <a:extLst>
              <a:ext uri="{FF2B5EF4-FFF2-40B4-BE49-F238E27FC236}">
                <a16:creationId xmlns:a16="http://schemas.microsoft.com/office/drawing/2014/main" id="{B9C951D4-E956-92A7-9A0F-35BDE45C80BB}"/>
              </a:ext>
            </a:extLst>
          </p:cNvPr>
          <p:cNvSpPr txBox="1"/>
          <p:nvPr/>
        </p:nvSpPr>
        <p:spPr>
          <a:xfrm>
            <a:off x="9483569" y="5929388"/>
            <a:ext cx="1796191" cy="3230763"/>
          </a:xfrm>
          <a:prstGeom prst="rect">
            <a:avLst/>
          </a:prstGeom>
        </p:spPr>
        <p:txBody>
          <a:bodyPr lIns="50800" tIns="50800" rIns="50800" bIns="50800" rtlCol="0" anchor="ctr"/>
          <a:lstStyle/>
          <a:p>
            <a:pPr algn="ctr">
              <a:lnSpc>
                <a:spcPts val="2659"/>
              </a:lnSpc>
              <a:spcBef>
                <a:spcPct val="0"/>
              </a:spcBef>
            </a:pPr>
            <a:endParaRPr/>
          </a:p>
        </p:txBody>
      </p:sp>
      <p:sp>
        <p:nvSpPr>
          <p:cNvPr id="21" name="TextBox 37">
            <a:extLst>
              <a:ext uri="{FF2B5EF4-FFF2-40B4-BE49-F238E27FC236}">
                <a16:creationId xmlns:a16="http://schemas.microsoft.com/office/drawing/2014/main" id="{D0EAD54E-83B9-F381-3DE2-FFCA0F3BB5E1}"/>
              </a:ext>
            </a:extLst>
          </p:cNvPr>
          <p:cNvSpPr txBox="1"/>
          <p:nvPr/>
        </p:nvSpPr>
        <p:spPr>
          <a:xfrm>
            <a:off x="9594620" y="5533174"/>
            <a:ext cx="6483578" cy="4349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640"/>
              </a:lnSpc>
            </a:pPr>
            <a:r>
              <a:rPr lang="en-US" sz="2800" b="1" dirty="0">
                <a:latin typeface="Montserrat SemiBold" pitchFamily="2" charset="77"/>
              </a:rPr>
              <a:t>THEOREM [</a:t>
            </a:r>
            <a:r>
              <a:rPr lang="en-US" sz="2800" b="1" dirty="0">
                <a:latin typeface="Montserrat ExtraBold" pitchFamily="2" charset="77"/>
              </a:rPr>
              <a:t>J</a:t>
            </a:r>
            <a:r>
              <a:rPr lang="en-US" sz="2800" b="1" dirty="0">
                <a:latin typeface="Montserrat SemiBold" pitchFamily="2" charset="77"/>
              </a:rPr>
              <a:t>ZM23] : Distribution</a:t>
            </a:r>
          </a:p>
        </p:txBody>
      </p:sp>
      <p:sp>
        <p:nvSpPr>
          <p:cNvPr id="25" name="TextBox 37">
            <a:extLst>
              <a:ext uri="{FF2B5EF4-FFF2-40B4-BE49-F238E27FC236}">
                <a16:creationId xmlns:a16="http://schemas.microsoft.com/office/drawing/2014/main" id="{BC3F93EA-0886-B237-FA1A-6FBCAE1119D5}"/>
              </a:ext>
            </a:extLst>
          </p:cNvPr>
          <p:cNvSpPr txBox="1"/>
          <p:nvPr/>
        </p:nvSpPr>
        <p:spPr>
          <a:xfrm>
            <a:off x="10077998" y="6778690"/>
            <a:ext cx="2228762" cy="4349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640"/>
              </a:lnSpc>
            </a:pPr>
            <a:r>
              <a:rPr lang="en-US" sz="2800" b="1" dirty="0">
                <a:latin typeface="Montserrat SemiBold" pitchFamily="2" charset="77"/>
              </a:rPr>
              <a:t>Critical-HT: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8F7FB57-AC60-1F64-F238-A40BCC737B43}"/>
                  </a:ext>
                </a:extLst>
              </p:cNvPr>
              <p:cNvSpPr txBox="1"/>
              <p:nvPr/>
            </p:nvSpPr>
            <p:spPr>
              <a:xfrm>
                <a:off x="11960607" y="6801673"/>
                <a:ext cx="4940236" cy="64376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ts val="434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𝜆</m:t>
                      </m:r>
                      <m:r>
                        <a:rPr lang="en-US" sz="36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=1</m:t>
                      </m:r>
                      <m:r>
                        <a:rPr lang="en-US" sz="36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36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𝜖</m:t>
                      </m:r>
                      <m:r>
                        <a:rPr lang="en-US" sz="36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,  </m:t>
                      </m:r>
                      <m:f>
                        <m:fPr>
                          <m:ctrlP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𝜖</m:t>
                          </m:r>
                        </m:num>
                        <m:den>
                          <m:rad>
                            <m:radPr>
                              <m:degHide m:val="on"/>
                              <m:ctrlPr>
                                <a:rPr lang="en-US" sz="3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3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𝛾</m:t>
                              </m:r>
                            </m:e>
                          </m:rad>
                        </m:den>
                      </m:f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𝐶</m:t>
                      </m:r>
                    </m:oMath>
                  </m:oMathPara>
                </a14:m>
                <a:endParaRPr lang="en-US" sz="3200" dirty="0">
                  <a:solidFill>
                    <a:srgbClr val="000000"/>
                  </a:solidFill>
                  <a:latin typeface="Public Sans"/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8F7FB57-AC60-1F64-F238-A40BCC737B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960607" y="6801673"/>
                <a:ext cx="4940236" cy="643766"/>
              </a:xfrm>
              <a:prstGeom prst="rect">
                <a:avLst/>
              </a:prstGeom>
              <a:blipFill>
                <a:blip r:embed="rId2"/>
                <a:stretch>
                  <a:fillRect t="-36538" b="-2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36" name="Group 135">
            <a:extLst>
              <a:ext uri="{FF2B5EF4-FFF2-40B4-BE49-F238E27FC236}">
                <a16:creationId xmlns:a16="http://schemas.microsoft.com/office/drawing/2014/main" id="{6F5B1EFE-5CEA-F22E-27FB-182C96C89965}"/>
              </a:ext>
            </a:extLst>
          </p:cNvPr>
          <p:cNvGrpSpPr/>
          <p:nvPr/>
        </p:nvGrpSpPr>
        <p:grpSpPr>
          <a:xfrm>
            <a:off x="1016396" y="5295900"/>
            <a:ext cx="8223684" cy="4094756"/>
            <a:chOff x="3819442" y="2760698"/>
            <a:chExt cx="8223684" cy="4094756"/>
          </a:xfrm>
        </p:grpSpPr>
        <p:sp>
          <p:nvSpPr>
            <p:cNvPr id="137" name="AutoShape 3">
              <a:extLst>
                <a:ext uri="{FF2B5EF4-FFF2-40B4-BE49-F238E27FC236}">
                  <a16:creationId xmlns:a16="http://schemas.microsoft.com/office/drawing/2014/main" id="{ECDE51F5-55BF-E098-A173-9581B22C4CBF}"/>
                </a:ext>
              </a:extLst>
            </p:cNvPr>
            <p:cNvSpPr/>
            <p:nvPr/>
          </p:nvSpPr>
          <p:spPr>
            <a:xfrm>
              <a:off x="3819442" y="5829300"/>
              <a:ext cx="8223684" cy="0"/>
            </a:xfrm>
            <a:prstGeom prst="line">
              <a:avLst/>
            </a:prstGeom>
            <a:ln w="38100" cap="flat">
              <a:solidFill>
                <a:srgbClr val="2B2C30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8" name="AutoShape 4">
              <a:extLst>
                <a:ext uri="{FF2B5EF4-FFF2-40B4-BE49-F238E27FC236}">
                  <a16:creationId xmlns:a16="http://schemas.microsoft.com/office/drawing/2014/main" id="{5D155476-3786-B3AC-17F9-824BC8E56B5A}"/>
                </a:ext>
              </a:extLst>
            </p:cNvPr>
            <p:cNvSpPr/>
            <p:nvPr/>
          </p:nvSpPr>
          <p:spPr>
            <a:xfrm>
              <a:off x="4196829" y="2760698"/>
              <a:ext cx="0" cy="4094756"/>
            </a:xfrm>
            <a:prstGeom prst="line">
              <a:avLst/>
            </a:prstGeom>
            <a:ln w="38100" cap="flat">
              <a:solidFill>
                <a:srgbClr val="2B2C30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 dirty="0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39" name="TextBox 138">
                <a:extLst>
                  <a:ext uri="{FF2B5EF4-FFF2-40B4-BE49-F238E27FC236}">
                    <a16:creationId xmlns:a16="http://schemas.microsoft.com/office/drawing/2014/main" id="{22D8E0C0-5FBA-4425-7450-A791D561FA8E}"/>
                  </a:ext>
                </a:extLst>
              </p:cNvPr>
              <p:cNvSpPr txBox="1"/>
              <p:nvPr/>
            </p:nvSpPr>
            <p:spPr>
              <a:xfrm>
                <a:off x="3205554" y="8505739"/>
                <a:ext cx="1752595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𝐶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139" name="TextBox 138">
                <a:extLst>
                  <a:ext uri="{FF2B5EF4-FFF2-40B4-BE49-F238E27FC236}">
                    <a16:creationId xmlns:a16="http://schemas.microsoft.com/office/drawing/2014/main" id="{22D8E0C0-5FBA-4425-7450-A791D561FA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5554" y="8505739"/>
                <a:ext cx="1752595" cy="58477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40" name="Straight Connector 139">
            <a:extLst>
              <a:ext uri="{FF2B5EF4-FFF2-40B4-BE49-F238E27FC236}">
                <a16:creationId xmlns:a16="http://schemas.microsoft.com/office/drawing/2014/main" id="{38F00633-CDF7-DFFA-F402-79DA99E415DE}"/>
              </a:ext>
            </a:extLst>
          </p:cNvPr>
          <p:cNvCxnSpPr>
            <a:cxnSpLocks/>
          </p:cNvCxnSpPr>
          <p:nvPr/>
        </p:nvCxnSpPr>
        <p:spPr>
          <a:xfrm>
            <a:off x="4038600" y="5295900"/>
            <a:ext cx="0" cy="3068602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41" name="TextBox 140">
                <a:extLst>
                  <a:ext uri="{FF2B5EF4-FFF2-40B4-BE49-F238E27FC236}">
                    <a16:creationId xmlns:a16="http://schemas.microsoft.com/office/drawing/2014/main" id="{46957398-C268-75CF-81D1-4B11E146FA75}"/>
                  </a:ext>
                </a:extLst>
              </p:cNvPr>
              <p:cNvSpPr txBox="1"/>
              <p:nvPr/>
            </p:nvSpPr>
            <p:spPr>
              <a:xfrm>
                <a:off x="3539651" y="9105900"/>
                <a:ext cx="1084399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𝜆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&gt;1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141" name="TextBox 140">
                <a:extLst>
                  <a:ext uri="{FF2B5EF4-FFF2-40B4-BE49-F238E27FC236}">
                    <a16:creationId xmlns:a16="http://schemas.microsoft.com/office/drawing/2014/main" id="{46957398-C268-75CF-81D1-4B11E146FA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39651" y="9105900"/>
                <a:ext cx="1084399" cy="492443"/>
              </a:xfrm>
              <a:prstGeom prst="rect">
                <a:avLst/>
              </a:prstGeom>
              <a:blipFill>
                <a:blip r:embed="rId4"/>
                <a:stretch>
                  <a:fillRect l="-8046" r="-8046" b="-7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44" name="Group 143">
            <a:extLst>
              <a:ext uri="{FF2B5EF4-FFF2-40B4-BE49-F238E27FC236}">
                <a16:creationId xmlns:a16="http://schemas.microsoft.com/office/drawing/2014/main" id="{E75F3A36-2F41-94C0-6130-485460D8E72B}"/>
              </a:ext>
            </a:extLst>
          </p:cNvPr>
          <p:cNvGrpSpPr/>
          <p:nvPr/>
        </p:nvGrpSpPr>
        <p:grpSpPr>
          <a:xfrm>
            <a:off x="1600200" y="7770003"/>
            <a:ext cx="6344481" cy="269097"/>
            <a:chOff x="1600200" y="6341608"/>
            <a:chExt cx="6344481" cy="269097"/>
          </a:xfrm>
        </p:grpSpPr>
        <p:sp>
          <p:nvSpPr>
            <p:cNvPr id="146" name="AutoShape 5">
              <a:extLst>
                <a:ext uri="{FF2B5EF4-FFF2-40B4-BE49-F238E27FC236}">
                  <a16:creationId xmlns:a16="http://schemas.microsoft.com/office/drawing/2014/main" id="{CCEE5037-AAE3-2FDC-1323-3FE7C8FBFC33}"/>
                </a:ext>
              </a:extLst>
            </p:cNvPr>
            <p:cNvSpPr/>
            <p:nvPr/>
          </p:nvSpPr>
          <p:spPr>
            <a:xfrm rot="10800000" flipV="1">
              <a:off x="1600200" y="6603724"/>
              <a:ext cx="1066800" cy="0"/>
            </a:xfrm>
            <a:prstGeom prst="line">
              <a:avLst/>
            </a:prstGeom>
            <a:ln w="38100" cap="flat">
              <a:solidFill>
                <a:schemeClr val="tx2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7" name="AutoShape 5">
              <a:extLst>
                <a:ext uri="{FF2B5EF4-FFF2-40B4-BE49-F238E27FC236}">
                  <a16:creationId xmlns:a16="http://schemas.microsoft.com/office/drawing/2014/main" id="{FB7A8E23-2367-4FCE-EEA8-C605F9574349}"/>
                </a:ext>
              </a:extLst>
            </p:cNvPr>
            <p:cNvSpPr/>
            <p:nvPr/>
          </p:nvSpPr>
          <p:spPr>
            <a:xfrm rot="10800000" flipV="1">
              <a:off x="1600200" y="6341608"/>
              <a:ext cx="1066800" cy="0"/>
            </a:xfrm>
            <a:prstGeom prst="line">
              <a:avLst/>
            </a:prstGeom>
            <a:ln w="38100" cap="flat">
              <a:solidFill>
                <a:schemeClr val="tx2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8" name="AutoShape 5">
              <a:extLst>
                <a:ext uri="{FF2B5EF4-FFF2-40B4-BE49-F238E27FC236}">
                  <a16:creationId xmlns:a16="http://schemas.microsoft.com/office/drawing/2014/main" id="{8EDA60AE-12C0-8CFD-2644-CAE957A9B671}"/>
                </a:ext>
              </a:extLst>
            </p:cNvPr>
            <p:cNvSpPr/>
            <p:nvPr/>
          </p:nvSpPr>
          <p:spPr>
            <a:xfrm rot="10800000" flipV="1">
              <a:off x="2853851" y="6610705"/>
              <a:ext cx="1066800" cy="0"/>
            </a:xfrm>
            <a:prstGeom prst="line">
              <a:avLst/>
            </a:prstGeom>
            <a:ln w="38100" cap="flat">
              <a:solidFill>
                <a:schemeClr val="tx2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9" name="AutoShape 5">
              <a:extLst>
                <a:ext uri="{FF2B5EF4-FFF2-40B4-BE49-F238E27FC236}">
                  <a16:creationId xmlns:a16="http://schemas.microsoft.com/office/drawing/2014/main" id="{B5C45887-1F0B-B8B4-63F3-2132C5FEBF6C}"/>
                </a:ext>
              </a:extLst>
            </p:cNvPr>
            <p:cNvSpPr/>
            <p:nvPr/>
          </p:nvSpPr>
          <p:spPr>
            <a:xfrm rot="10800000" flipV="1">
              <a:off x="2853851" y="6348589"/>
              <a:ext cx="1066800" cy="0"/>
            </a:xfrm>
            <a:prstGeom prst="line">
              <a:avLst/>
            </a:prstGeom>
            <a:ln w="38100" cap="flat">
              <a:solidFill>
                <a:schemeClr val="tx2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0" name="AutoShape 5">
              <a:extLst>
                <a:ext uri="{FF2B5EF4-FFF2-40B4-BE49-F238E27FC236}">
                  <a16:creationId xmlns:a16="http://schemas.microsoft.com/office/drawing/2014/main" id="{EEBC9960-2D54-F375-A84F-C78747DF16B6}"/>
                </a:ext>
              </a:extLst>
            </p:cNvPr>
            <p:cNvSpPr/>
            <p:nvPr/>
          </p:nvSpPr>
          <p:spPr>
            <a:xfrm rot="10800000" flipV="1">
              <a:off x="4219714" y="6610705"/>
              <a:ext cx="1066800" cy="0"/>
            </a:xfrm>
            <a:prstGeom prst="line">
              <a:avLst/>
            </a:prstGeom>
            <a:ln w="38100" cap="flat">
              <a:solidFill>
                <a:schemeClr val="tx2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1" name="AutoShape 5">
              <a:extLst>
                <a:ext uri="{FF2B5EF4-FFF2-40B4-BE49-F238E27FC236}">
                  <a16:creationId xmlns:a16="http://schemas.microsoft.com/office/drawing/2014/main" id="{F6BCF410-7321-C138-D725-E44A432A1836}"/>
                </a:ext>
              </a:extLst>
            </p:cNvPr>
            <p:cNvSpPr/>
            <p:nvPr/>
          </p:nvSpPr>
          <p:spPr>
            <a:xfrm rot="10800000" flipV="1">
              <a:off x="4219714" y="6348589"/>
              <a:ext cx="1066800" cy="0"/>
            </a:xfrm>
            <a:prstGeom prst="line">
              <a:avLst/>
            </a:prstGeom>
            <a:ln w="38100" cap="flat">
              <a:solidFill>
                <a:schemeClr val="tx2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" name="AutoShape 5">
              <a:extLst>
                <a:ext uri="{FF2B5EF4-FFF2-40B4-BE49-F238E27FC236}">
                  <a16:creationId xmlns:a16="http://schemas.microsoft.com/office/drawing/2014/main" id="{F8B476C3-7968-AA32-9076-1591A2CCD1C1}"/>
                </a:ext>
              </a:extLst>
            </p:cNvPr>
            <p:cNvSpPr/>
            <p:nvPr/>
          </p:nvSpPr>
          <p:spPr>
            <a:xfrm rot="10800000" flipV="1">
              <a:off x="5562600" y="6603724"/>
              <a:ext cx="1066800" cy="0"/>
            </a:xfrm>
            <a:prstGeom prst="line">
              <a:avLst/>
            </a:prstGeom>
            <a:ln w="38100" cap="flat">
              <a:solidFill>
                <a:schemeClr val="tx2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" name="AutoShape 5">
              <a:extLst>
                <a:ext uri="{FF2B5EF4-FFF2-40B4-BE49-F238E27FC236}">
                  <a16:creationId xmlns:a16="http://schemas.microsoft.com/office/drawing/2014/main" id="{1395661C-35EF-5056-73B9-8275F8C7E3EF}"/>
                </a:ext>
              </a:extLst>
            </p:cNvPr>
            <p:cNvSpPr/>
            <p:nvPr/>
          </p:nvSpPr>
          <p:spPr>
            <a:xfrm rot="10800000" flipV="1">
              <a:off x="5562600" y="6341608"/>
              <a:ext cx="1066800" cy="0"/>
            </a:xfrm>
            <a:prstGeom prst="line">
              <a:avLst/>
            </a:prstGeom>
            <a:ln w="38100" cap="flat">
              <a:solidFill>
                <a:schemeClr val="tx2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" name="AutoShape 5">
              <a:extLst>
                <a:ext uri="{FF2B5EF4-FFF2-40B4-BE49-F238E27FC236}">
                  <a16:creationId xmlns:a16="http://schemas.microsoft.com/office/drawing/2014/main" id="{83288ACC-336E-D020-E377-E5A08A046115}"/>
                </a:ext>
              </a:extLst>
            </p:cNvPr>
            <p:cNvSpPr/>
            <p:nvPr/>
          </p:nvSpPr>
          <p:spPr>
            <a:xfrm rot="10800000" flipV="1">
              <a:off x="6877881" y="6603724"/>
              <a:ext cx="1066800" cy="0"/>
            </a:xfrm>
            <a:prstGeom prst="line">
              <a:avLst/>
            </a:prstGeom>
            <a:ln w="38100" cap="flat">
              <a:solidFill>
                <a:schemeClr val="tx2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" name="AutoShape 5">
              <a:extLst>
                <a:ext uri="{FF2B5EF4-FFF2-40B4-BE49-F238E27FC236}">
                  <a16:creationId xmlns:a16="http://schemas.microsoft.com/office/drawing/2014/main" id="{D72D833A-8BBB-D858-5747-13DCB7CCEABD}"/>
                </a:ext>
              </a:extLst>
            </p:cNvPr>
            <p:cNvSpPr/>
            <p:nvPr/>
          </p:nvSpPr>
          <p:spPr>
            <a:xfrm rot="10800000" flipV="1">
              <a:off x="6877881" y="6341608"/>
              <a:ext cx="1066800" cy="0"/>
            </a:xfrm>
            <a:prstGeom prst="line">
              <a:avLst/>
            </a:prstGeom>
            <a:ln w="38100" cap="flat">
              <a:solidFill>
                <a:schemeClr val="tx2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45" name="TextBox 13">
            <a:extLst>
              <a:ext uri="{FF2B5EF4-FFF2-40B4-BE49-F238E27FC236}">
                <a16:creationId xmlns:a16="http://schemas.microsoft.com/office/drawing/2014/main" id="{88E64DCE-0B64-C1B5-809B-C95DD19E6F2D}"/>
              </a:ext>
            </a:extLst>
          </p:cNvPr>
          <p:cNvSpPr txBox="1"/>
          <p:nvPr/>
        </p:nvSpPr>
        <p:spPr>
          <a:xfrm>
            <a:off x="7872118" y="7587525"/>
            <a:ext cx="1616160" cy="432170"/>
          </a:xfrm>
          <a:prstGeom prst="rect">
            <a:avLst/>
          </a:prstGeom>
          <a:ln>
            <a:noFill/>
          </a:ln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919"/>
              </a:lnSpc>
            </a:pPr>
            <a:r>
              <a:rPr lang="en-US" b="1" dirty="0">
                <a:solidFill>
                  <a:schemeClr val="tx2">
                    <a:lumMod val="75000"/>
                  </a:schemeClr>
                </a:solidFill>
                <a:latin typeface="Montserrat SemiBold" pitchFamily="2" charset="77"/>
              </a:rPr>
              <a:t>Arrivals</a:t>
            </a:r>
          </a:p>
        </p:txBody>
      </p:sp>
      <p:grpSp>
        <p:nvGrpSpPr>
          <p:cNvPr id="156" name="Group 155">
            <a:extLst>
              <a:ext uri="{FF2B5EF4-FFF2-40B4-BE49-F238E27FC236}">
                <a16:creationId xmlns:a16="http://schemas.microsoft.com/office/drawing/2014/main" id="{93A9CFA7-0CA8-4A0D-FC29-11622A845FD1}"/>
              </a:ext>
            </a:extLst>
          </p:cNvPr>
          <p:cNvGrpSpPr/>
          <p:nvPr/>
        </p:nvGrpSpPr>
        <p:grpSpPr>
          <a:xfrm>
            <a:off x="2127000" y="6901725"/>
            <a:ext cx="7301382" cy="432170"/>
            <a:chOff x="2127000" y="5473330"/>
            <a:chExt cx="7301382" cy="432170"/>
          </a:xfrm>
        </p:grpSpPr>
        <p:sp>
          <p:nvSpPr>
            <p:cNvPr id="157" name="AutoShape 5">
              <a:extLst>
                <a:ext uri="{FF2B5EF4-FFF2-40B4-BE49-F238E27FC236}">
                  <a16:creationId xmlns:a16="http://schemas.microsoft.com/office/drawing/2014/main" id="{F9141620-BC90-C070-2AF1-A87AF411C90F}"/>
                </a:ext>
              </a:extLst>
            </p:cNvPr>
            <p:cNvSpPr/>
            <p:nvPr/>
          </p:nvSpPr>
          <p:spPr>
            <a:xfrm rot="10800000" flipH="1" flipV="1">
              <a:off x="2127000" y="5898518"/>
              <a:ext cx="5400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8" name="AutoShape 5">
              <a:extLst>
                <a:ext uri="{FF2B5EF4-FFF2-40B4-BE49-F238E27FC236}">
                  <a16:creationId xmlns:a16="http://schemas.microsoft.com/office/drawing/2014/main" id="{33DAF4E7-B31B-23BC-02AC-5E329AF27D28}"/>
                </a:ext>
              </a:extLst>
            </p:cNvPr>
            <p:cNvSpPr/>
            <p:nvPr/>
          </p:nvSpPr>
          <p:spPr>
            <a:xfrm rot="10800000" flipH="1" flipV="1">
              <a:off x="2127000" y="5636402"/>
              <a:ext cx="5400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9" name="AutoShape 5">
              <a:extLst>
                <a:ext uri="{FF2B5EF4-FFF2-40B4-BE49-F238E27FC236}">
                  <a16:creationId xmlns:a16="http://schemas.microsoft.com/office/drawing/2014/main" id="{0BA0F1E1-9945-838C-8276-57CFFFE26B78}"/>
                </a:ext>
              </a:extLst>
            </p:cNvPr>
            <p:cNvSpPr/>
            <p:nvPr/>
          </p:nvSpPr>
          <p:spPr>
            <a:xfrm rot="10800000" flipH="1" flipV="1">
              <a:off x="3380651" y="5905499"/>
              <a:ext cx="5400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0" name="AutoShape 5">
              <a:extLst>
                <a:ext uri="{FF2B5EF4-FFF2-40B4-BE49-F238E27FC236}">
                  <a16:creationId xmlns:a16="http://schemas.microsoft.com/office/drawing/2014/main" id="{F95B3164-FA50-8C82-04C7-E229E19300B5}"/>
                </a:ext>
              </a:extLst>
            </p:cNvPr>
            <p:cNvSpPr/>
            <p:nvPr/>
          </p:nvSpPr>
          <p:spPr>
            <a:xfrm rot="10800000" flipH="1" flipV="1">
              <a:off x="3380651" y="5643383"/>
              <a:ext cx="5400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1" name="AutoShape 5">
              <a:extLst>
                <a:ext uri="{FF2B5EF4-FFF2-40B4-BE49-F238E27FC236}">
                  <a16:creationId xmlns:a16="http://schemas.microsoft.com/office/drawing/2014/main" id="{04E59F14-E673-34E2-31F4-DCBCECCC5946}"/>
                </a:ext>
              </a:extLst>
            </p:cNvPr>
            <p:cNvSpPr/>
            <p:nvPr/>
          </p:nvSpPr>
          <p:spPr>
            <a:xfrm rot="10800000" flipH="1" flipV="1">
              <a:off x="4746514" y="5905499"/>
              <a:ext cx="5400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2" name="AutoShape 5">
              <a:extLst>
                <a:ext uri="{FF2B5EF4-FFF2-40B4-BE49-F238E27FC236}">
                  <a16:creationId xmlns:a16="http://schemas.microsoft.com/office/drawing/2014/main" id="{6A644202-E9E8-4A50-0666-D5EC98404699}"/>
                </a:ext>
              </a:extLst>
            </p:cNvPr>
            <p:cNvSpPr/>
            <p:nvPr/>
          </p:nvSpPr>
          <p:spPr>
            <a:xfrm rot="10800000" flipH="1" flipV="1">
              <a:off x="4746514" y="5643383"/>
              <a:ext cx="5400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3" name="AutoShape 5">
              <a:extLst>
                <a:ext uri="{FF2B5EF4-FFF2-40B4-BE49-F238E27FC236}">
                  <a16:creationId xmlns:a16="http://schemas.microsoft.com/office/drawing/2014/main" id="{38369B43-9518-C218-4524-984555F47E91}"/>
                </a:ext>
              </a:extLst>
            </p:cNvPr>
            <p:cNvSpPr/>
            <p:nvPr/>
          </p:nvSpPr>
          <p:spPr>
            <a:xfrm rot="10800000" flipH="1" flipV="1">
              <a:off x="6089400" y="5898518"/>
              <a:ext cx="5400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4" name="AutoShape 5">
              <a:extLst>
                <a:ext uri="{FF2B5EF4-FFF2-40B4-BE49-F238E27FC236}">
                  <a16:creationId xmlns:a16="http://schemas.microsoft.com/office/drawing/2014/main" id="{CB0B4EA8-CF78-D959-B013-96562D71157E}"/>
                </a:ext>
              </a:extLst>
            </p:cNvPr>
            <p:cNvSpPr/>
            <p:nvPr/>
          </p:nvSpPr>
          <p:spPr>
            <a:xfrm rot="10800000" flipH="1" flipV="1">
              <a:off x="6089400" y="5636402"/>
              <a:ext cx="5400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5" name="AutoShape 5">
              <a:extLst>
                <a:ext uri="{FF2B5EF4-FFF2-40B4-BE49-F238E27FC236}">
                  <a16:creationId xmlns:a16="http://schemas.microsoft.com/office/drawing/2014/main" id="{BA69810D-BF3F-39F4-E236-0F9DA716D8F0}"/>
                </a:ext>
              </a:extLst>
            </p:cNvPr>
            <p:cNvSpPr/>
            <p:nvPr/>
          </p:nvSpPr>
          <p:spPr>
            <a:xfrm rot="10800000" flipH="1" flipV="1">
              <a:off x="7404681" y="5898518"/>
              <a:ext cx="5400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6" name="AutoShape 5">
              <a:extLst>
                <a:ext uri="{FF2B5EF4-FFF2-40B4-BE49-F238E27FC236}">
                  <a16:creationId xmlns:a16="http://schemas.microsoft.com/office/drawing/2014/main" id="{0FBA1EB8-13EB-E34B-7D38-0137BD74485E}"/>
                </a:ext>
              </a:extLst>
            </p:cNvPr>
            <p:cNvSpPr/>
            <p:nvPr/>
          </p:nvSpPr>
          <p:spPr>
            <a:xfrm rot="10800000" flipH="1" flipV="1">
              <a:off x="7404681" y="5636402"/>
              <a:ext cx="5400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7" name="TextBox 14">
              <a:extLst>
                <a:ext uri="{FF2B5EF4-FFF2-40B4-BE49-F238E27FC236}">
                  <a16:creationId xmlns:a16="http://schemas.microsoft.com/office/drawing/2014/main" id="{ACF4E7A8-E8F8-6E34-2B7A-4B256D9465CC}"/>
                </a:ext>
              </a:extLst>
            </p:cNvPr>
            <p:cNvSpPr txBox="1"/>
            <p:nvPr/>
          </p:nvSpPr>
          <p:spPr>
            <a:xfrm>
              <a:off x="7872118" y="5473330"/>
              <a:ext cx="1556264" cy="43217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919"/>
                </a:lnSpc>
              </a:pPr>
              <a:r>
                <a:rPr lang="en-US" b="1" dirty="0">
                  <a:solidFill>
                    <a:schemeClr val="accent3">
                      <a:lumMod val="75000"/>
                    </a:schemeClr>
                  </a:solidFill>
                  <a:latin typeface="Montserrat SemiBold" pitchFamily="2" charset="77"/>
                </a:rPr>
                <a:t>Service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DED318C3-66B1-01EF-FCA4-DEB0209642C7}"/>
              </a:ext>
            </a:extLst>
          </p:cNvPr>
          <p:cNvGrpSpPr/>
          <p:nvPr/>
        </p:nvGrpSpPr>
        <p:grpSpPr>
          <a:xfrm>
            <a:off x="2464142" y="5676900"/>
            <a:ext cx="6840880" cy="935492"/>
            <a:chOff x="2464142" y="5676900"/>
            <a:chExt cx="6840880" cy="935492"/>
          </a:xfrm>
        </p:grpSpPr>
        <p:sp>
          <p:nvSpPr>
            <p:cNvPr id="169" name="AutoShape 5">
              <a:extLst>
                <a:ext uri="{FF2B5EF4-FFF2-40B4-BE49-F238E27FC236}">
                  <a16:creationId xmlns:a16="http://schemas.microsoft.com/office/drawing/2014/main" id="{552223C5-CD18-5167-4033-33E7D7750EE9}"/>
                </a:ext>
              </a:extLst>
            </p:cNvPr>
            <p:cNvSpPr/>
            <p:nvPr/>
          </p:nvSpPr>
          <p:spPr>
            <a:xfrm rot="10800000" flipH="1" flipV="1">
              <a:off x="2464142" y="6605411"/>
              <a:ext cx="180000" cy="0"/>
            </a:xfrm>
            <a:prstGeom prst="line">
              <a:avLst/>
            </a:prstGeom>
            <a:ln w="38100" cap="flat">
              <a:solidFill>
                <a:srgbClr val="FF0000"/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170" name="AutoShape 5">
              <a:extLst>
                <a:ext uri="{FF2B5EF4-FFF2-40B4-BE49-F238E27FC236}">
                  <a16:creationId xmlns:a16="http://schemas.microsoft.com/office/drawing/2014/main" id="{E8496AD6-01CB-23C9-2440-1D7874A4C8CB}"/>
                </a:ext>
              </a:extLst>
            </p:cNvPr>
            <p:cNvSpPr/>
            <p:nvPr/>
          </p:nvSpPr>
          <p:spPr>
            <a:xfrm rot="10800000" flipH="1" flipV="1">
              <a:off x="2464142" y="6343295"/>
              <a:ext cx="180000" cy="0"/>
            </a:xfrm>
            <a:prstGeom prst="line">
              <a:avLst/>
            </a:prstGeom>
            <a:ln w="38100" cap="flat">
              <a:solidFill>
                <a:srgbClr val="FF0000"/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171" name="AutoShape 5">
              <a:extLst>
                <a:ext uri="{FF2B5EF4-FFF2-40B4-BE49-F238E27FC236}">
                  <a16:creationId xmlns:a16="http://schemas.microsoft.com/office/drawing/2014/main" id="{8B5DCFD4-8041-A361-C657-B6C7F5D7DF0A}"/>
                </a:ext>
              </a:extLst>
            </p:cNvPr>
            <p:cNvSpPr/>
            <p:nvPr/>
          </p:nvSpPr>
          <p:spPr>
            <a:xfrm rot="10800000" flipH="1" flipV="1">
              <a:off x="3537793" y="6612392"/>
              <a:ext cx="360000" cy="0"/>
            </a:xfrm>
            <a:prstGeom prst="line">
              <a:avLst/>
            </a:prstGeom>
            <a:ln w="38100" cap="flat">
              <a:solidFill>
                <a:srgbClr val="FF0000"/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172" name="AutoShape 5">
              <a:extLst>
                <a:ext uri="{FF2B5EF4-FFF2-40B4-BE49-F238E27FC236}">
                  <a16:creationId xmlns:a16="http://schemas.microsoft.com/office/drawing/2014/main" id="{473FC1F8-713F-184D-B15F-5B64581A4E7B}"/>
                </a:ext>
              </a:extLst>
            </p:cNvPr>
            <p:cNvSpPr/>
            <p:nvPr/>
          </p:nvSpPr>
          <p:spPr>
            <a:xfrm rot="10800000" flipH="1" flipV="1">
              <a:off x="3537793" y="6350276"/>
              <a:ext cx="360000" cy="0"/>
            </a:xfrm>
            <a:prstGeom prst="line">
              <a:avLst/>
            </a:prstGeom>
            <a:ln w="38100" cap="flat">
              <a:solidFill>
                <a:srgbClr val="FF0000"/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173" name="AutoShape 5">
              <a:extLst>
                <a:ext uri="{FF2B5EF4-FFF2-40B4-BE49-F238E27FC236}">
                  <a16:creationId xmlns:a16="http://schemas.microsoft.com/office/drawing/2014/main" id="{518C6B83-9E93-70F8-5E72-2918244944C3}"/>
                </a:ext>
              </a:extLst>
            </p:cNvPr>
            <p:cNvSpPr/>
            <p:nvPr/>
          </p:nvSpPr>
          <p:spPr>
            <a:xfrm rot="10800000" flipH="1" flipV="1">
              <a:off x="4723656" y="6612392"/>
              <a:ext cx="540000" cy="0"/>
            </a:xfrm>
            <a:prstGeom prst="line">
              <a:avLst/>
            </a:prstGeom>
            <a:ln w="38100" cap="flat">
              <a:solidFill>
                <a:srgbClr val="FF0000"/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174" name="AutoShape 5">
              <a:extLst>
                <a:ext uri="{FF2B5EF4-FFF2-40B4-BE49-F238E27FC236}">
                  <a16:creationId xmlns:a16="http://schemas.microsoft.com/office/drawing/2014/main" id="{3D628917-1643-9C33-D66B-0EC7FA2493CB}"/>
                </a:ext>
              </a:extLst>
            </p:cNvPr>
            <p:cNvSpPr/>
            <p:nvPr/>
          </p:nvSpPr>
          <p:spPr>
            <a:xfrm rot="10800000" flipH="1" flipV="1">
              <a:off x="4723656" y="6350276"/>
              <a:ext cx="540000" cy="0"/>
            </a:xfrm>
            <a:prstGeom prst="line">
              <a:avLst/>
            </a:prstGeom>
            <a:ln w="38100" cap="flat">
              <a:solidFill>
                <a:srgbClr val="FF0000"/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175" name="AutoShape 5">
              <a:extLst>
                <a:ext uri="{FF2B5EF4-FFF2-40B4-BE49-F238E27FC236}">
                  <a16:creationId xmlns:a16="http://schemas.microsoft.com/office/drawing/2014/main" id="{0EC714B6-76E1-058C-FFC7-27238F8DD841}"/>
                </a:ext>
              </a:extLst>
            </p:cNvPr>
            <p:cNvSpPr/>
            <p:nvPr/>
          </p:nvSpPr>
          <p:spPr>
            <a:xfrm rot="10800000" flipH="1" flipV="1">
              <a:off x="5886542" y="6605411"/>
              <a:ext cx="720000" cy="0"/>
            </a:xfrm>
            <a:prstGeom prst="line">
              <a:avLst/>
            </a:prstGeom>
            <a:ln w="38100" cap="flat">
              <a:solidFill>
                <a:srgbClr val="FF0000"/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176" name="AutoShape 5">
              <a:extLst>
                <a:ext uri="{FF2B5EF4-FFF2-40B4-BE49-F238E27FC236}">
                  <a16:creationId xmlns:a16="http://schemas.microsoft.com/office/drawing/2014/main" id="{00D045DF-CCC3-FF55-06AD-88C3429A3FA8}"/>
                </a:ext>
              </a:extLst>
            </p:cNvPr>
            <p:cNvSpPr/>
            <p:nvPr/>
          </p:nvSpPr>
          <p:spPr>
            <a:xfrm rot="10800000" flipH="1" flipV="1">
              <a:off x="5886542" y="6343295"/>
              <a:ext cx="720000" cy="0"/>
            </a:xfrm>
            <a:prstGeom prst="line">
              <a:avLst/>
            </a:prstGeom>
            <a:ln w="38100" cap="flat">
              <a:solidFill>
                <a:srgbClr val="FF0000"/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177" name="AutoShape 5">
              <a:extLst>
                <a:ext uri="{FF2B5EF4-FFF2-40B4-BE49-F238E27FC236}">
                  <a16:creationId xmlns:a16="http://schemas.microsoft.com/office/drawing/2014/main" id="{E80977A7-8B2B-7030-FF09-05D681811613}"/>
                </a:ext>
              </a:extLst>
            </p:cNvPr>
            <p:cNvSpPr/>
            <p:nvPr/>
          </p:nvSpPr>
          <p:spPr>
            <a:xfrm rot="10800000" flipH="1" flipV="1">
              <a:off x="6877823" y="6605411"/>
              <a:ext cx="1044000" cy="0"/>
            </a:xfrm>
            <a:prstGeom prst="line">
              <a:avLst/>
            </a:prstGeom>
            <a:ln w="38100" cap="flat">
              <a:solidFill>
                <a:srgbClr val="FF0000"/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178" name="AutoShape 5">
              <a:extLst>
                <a:ext uri="{FF2B5EF4-FFF2-40B4-BE49-F238E27FC236}">
                  <a16:creationId xmlns:a16="http://schemas.microsoft.com/office/drawing/2014/main" id="{CCE6A9E3-9D49-E504-CE26-F11F6791193D}"/>
                </a:ext>
              </a:extLst>
            </p:cNvPr>
            <p:cNvSpPr/>
            <p:nvPr/>
          </p:nvSpPr>
          <p:spPr>
            <a:xfrm rot="10800000" flipH="1" flipV="1">
              <a:off x="6877823" y="6343295"/>
              <a:ext cx="1044000" cy="0"/>
            </a:xfrm>
            <a:prstGeom prst="line">
              <a:avLst/>
            </a:prstGeom>
            <a:ln w="38100" cap="flat">
              <a:solidFill>
                <a:srgbClr val="FF0000"/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179" name="TextBox 13">
              <a:extLst>
                <a:ext uri="{FF2B5EF4-FFF2-40B4-BE49-F238E27FC236}">
                  <a16:creationId xmlns:a16="http://schemas.microsoft.com/office/drawing/2014/main" id="{206DF1BA-B572-B9E1-DDF8-EEF683959CAC}"/>
                </a:ext>
              </a:extLst>
            </p:cNvPr>
            <p:cNvSpPr txBox="1"/>
            <p:nvPr/>
          </p:nvSpPr>
          <p:spPr>
            <a:xfrm>
              <a:off x="6781800" y="5676900"/>
              <a:ext cx="2523222" cy="451149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919"/>
                </a:lnSpc>
              </a:pPr>
              <a:r>
                <a:rPr lang="en-US" sz="2400" b="1" dirty="0">
                  <a:solidFill>
                    <a:srgbClr val="FF0000"/>
                  </a:solidFill>
                  <a:latin typeface="Montserrat SemiBold" pitchFamily="2" charset="77"/>
                </a:rPr>
                <a:t>Abandonment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8E094452-322F-A61C-6A75-82C51A538B67}"/>
                  </a:ext>
                </a:extLst>
              </p:cNvPr>
              <p:cNvSpPr txBox="1"/>
              <p:nvPr/>
            </p:nvSpPr>
            <p:spPr>
              <a:xfrm>
                <a:off x="12721241" y="7906684"/>
                <a:ext cx="1824154" cy="45781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m:rPr>
                              <m:sty m:val="p"/>
                            </m:rPr>
                            <a:rPr lang="en-US" sz="2800" b="0" i="0" smtClean="0">
                              <a:latin typeface="Cambria Math" panose="02040503050406030204" pitchFamily="18" charset="0"/>
                            </a:rPr>
                            <m:t>γ</m:t>
                          </m:r>
                        </m:e>
                      </m:rad>
                      <m:r>
                        <m:rPr>
                          <m:sty m:val="p"/>
                        </m:rPr>
                        <a:rPr lang="en-US" sz="2800" b="0" i="0" smtClean="0">
                          <a:latin typeface="Cambria Math" panose="02040503050406030204" pitchFamily="18" charset="0"/>
                        </a:rPr>
                        <m:t>q</m:t>
                      </m:r>
                      <m:sSup>
                        <m:sSupPr>
                          <m:ctrlPr>
                            <a:rPr lang="en-US" sz="2800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</a:rPr>
                            <m:t>→</m:t>
                          </m:r>
                        </m:e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</a:rPr>
                            <m:t>𝒅</m:t>
                          </m:r>
                        </m:sup>
                      </m:sSup>
                      <m:r>
                        <a:rPr lang="en-US" sz="2800" b="1" i="1" smtClean="0">
                          <a:latin typeface="Cambria Math" panose="02040503050406030204" pitchFamily="18" charset="0"/>
                        </a:rPr>
                        <m:t>  </m:t>
                      </m:r>
                      <m:r>
                        <a:rPr lang="en-US" sz="28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??</m:t>
                      </m:r>
                    </m:oMath>
                  </m:oMathPara>
                </a14:m>
                <a:endParaRPr lang="en-US" sz="2800" b="1" dirty="0"/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8E094452-322F-A61C-6A75-82C51A538B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721241" y="7906684"/>
                <a:ext cx="1824154" cy="457818"/>
              </a:xfrm>
              <a:prstGeom prst="rect">
                <a:avLst/>
              </a:prstGeom>
              <a:blipFill>
                <a:blip r:embed="rId6"/>
                <a:stretch>
                  <a:fillRect t="-2703" r="-3448" b="-3513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3EFFD7D9-D61D-7546-0595-CB479AEB8D35}"/>
                  </a:ext>
                </a:extLst>
              </p:cNvPr>
              <p:cNvSpPr txBox="1"/>
              <p:nvPr/>
            </p:nvSpPr>
            <p:spPr>
              <a:xfrm>
                <a:off x="4624050" y="2315623"/>
                <a:ext cx="9144000" cy="7078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4000" b="0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4000" b="0" i="0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q</m:t>
                          </m:r>
                        </m:e>
                        <m:sup>
                          <m:r>
                            <a:rPr lang="en-US" sz="4000" b="0" i="0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</m:sup>
                      </m:sSup>
                      <m:r>
                        <a:rPr lang="en-US" sz="40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 sz="40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q</m:t>
                      </m:r>
                      <m:r>
                        <a:rPr lang="en-US" sz="40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m:rPr>
                          <m:sty m:val="p"/>
                        </m:rPr>
                        <a:rPr lang="en-US" sz="40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Arr</m:t>
                      </m:r>
                      <m:r>
                        <a:rPr lang="en-US" sz="40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 −</m:t>
                      </m:r>
                      <m:r>
                        <m:rPr>
                          <m:sty m:val="p"/>
                        </m:rPr>
                        <a:rPr lang="en-US" sz="40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Ser</m:t>
                      </m:r>
                      <m:r>
                        <a:rPr lang="en-US" sz="40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 −</m:t>
                      </m:r>
                      <m:r>
                        <m:rPr>
                          <m:sty m:val="p"/>
                        </m:rPr>
                        <a:rPr lang="en-US" sz="40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Aban</m:t>
                      </m:r>
                      <m:r>
                        <a:rPr lang="en-US" sz="40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m:rPr>
                          <m:sty m:val="p"/>
                        </m:rPr>
                        <a:rPr lang="en-US" sz="40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Idle</m:t>
                      </m:r>
                    </m:oMath>
                  </m:oMathPara>
                </a14:m>
                <a:endParaRPr lang="en-US" sz="4000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3EFFD7D9-D61D-7546-0595-CB479AEB8D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24050" y="2315623"/>
                <a:ext cx="9144000" cy="707886"/>
              </a:xfrm>
              <a:prstGeom prst="rect">
                <a:avLst/>
              </a:prstGeom>
              <a:blipFill>
                <a:blip r:embed="rId7"/>
                <a:stretch>
                  <a:fillRect b="-245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AutoShape 3">
            <a:extLst>
              <a:ext uri="{FF2B5EF4-FFF2-40B4-BE49-F238E27FC236}">
                <a16:creationId xmlns:a16="http://schemas.microsoft.com/office/drawing/2014/main" id="{3F0B5A61-1DFC-B0A3-4E99-D0408AB467E4}"/>
              </a:ext>
            </a:extLst>
          </p:cNvPr>
          <p:cNvSpPr/>
          <p:nvPr/>
        </p:nvSpPr>
        <p:spPr>
          <a:xfrm flipV="1">
            <a:off x="1028695" y="1760761"/>
            <a:ext cx="16230594" cy="0"/>
          </a:xfrm>
          <a:prstGeom prst="line">
            <a:avLst/>
          </a:prstGeom>
          <a:ln w="9525" cap="flat">
            <a:solidFill>
              <a:srgbClr val="2B2C3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2C2417CB-A864-E210-6F71-CDBAC837BF16}"/>
                  </a:ext>
                </a:extLst>
              </p:cNvPr>
              <p:cNvSpPr txBox="1"/>
              <p:nvPr/>
            </p:nvSpPr>
            <p:spPr>
              <a:xfrm>
                <a:off x="1318763" y="4145917"/>
                <a:ext cx="16219238" cy="81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3200" b="1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mbria Math" panose="02040503050406030204" pitchFamily="18" charset="0"/>
                      </a:rPr>
                      <m:t>𝐄</m:t>
                    </m:r>
                    <m:d>
                      <m:dPr>
                        <m:begChr m:val="["/>
                        <m:endChr m:val="]"/>
                        <m:ctrlPr>
                          <a:rPr lang="en-US" sz="3200" i="1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ctrlPr>
                              <a:rPr lang="en-US" sz="3200" i="1">
                                <a:solidFill>
                                  <a:schemeClr val="tx1">
                                    <a:lumMod val="95000"/>
                                    <a:lumOff val="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sz="3200" i="1">
                                    <a:solidFill>
                                      <a:schemeClr val="tx1">
                                        <a:lumMod val="95000"/>
                                        <a:lumOff val="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sty m:val="p"/>
                                  </m:rPr>
                                  <a:rPr lang="en-US" sz="3200">
                                    <a:solidFill>
                                      <a:schemeClr val="tx1">
                                        <a:lumMod val="95000"/>
                                        <a:lumOff val="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e</m:t>
                                </m:r>
                              </m:e>
                              <m:sup>
                                <m:r>
                                  <a:rPr lang="en-US" sz="3200">
                                    <a:solidFill>
                                      <a:schemeClr val="tx1">
                                        <a:lumMod val="95000"/>
                                        <a:lumOff val="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ad>
                                  <m:radPr>
                                    <m:degHide m:val="on"/>
                                    <m:ctrlPr>
                                      <a:rPr lang="en-US" sz="3200" i="1">
                                        <a:solidFill>
                                          <a:schemeClr val="tx1">
                                            <a:lumMod val="95000"/>
                                            <a:lumOff val="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US" sz="3200">
                                        <a:solidFill>
                                          <a:schemeClr val="tx1">
                                            <a:lumMod val="95000"/>
                                            <a:lumOff val="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γ</m:t>
                                    </m:r>
                                  </m:e>
                                </m:rad>
                                <m:r>
                                  <m:rPr>
                                    <m:sty m:val="p"/>
                                  </m:rPr>
                                  <a:rPr lang="en-US" sz="3200">
                                    <a:solidFill>
                                      <a:schemeClr val="tx1">
                                        <a:lumMod val="95000"/>
                                        <a:lumOff val="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θAban</m:t>
                                </m:r>
                              </m:sup>
                            </m:sSup>
                            <m:r>
                              <a:rPr lang="en-US" sz="3200">
                                <a:solidFill>
                                  <a:schemeClr val="tx1">
                                    <a:lumMod val="95000"/>
                                    <a:lumOff val="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−1</m:t>
                            </m:r>
                          </m:e>
                        </m:d>
                        <m:sSup>
                          <m:sSupPr>
                            <m:ctrlPr>
                              <a:rPr lang="en-US" sz="3200" i="1">
                                <a:solidFill>
                                  <a:schemeClr val="tx1">
                                    <a:lumMod val="95000"/>
                                    <a:lumOff val="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sz="3200">
                                <a:solidFill>
                                  <a:schemeClr val="tx1">
                                    <a:lumMod val="95000"/>
                                    <a:lumOff val="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e</m:t>
                            </m:r>
                          </m:e>
                          <m:sup>
                            <m:rad>
                              <m:radPr>
                                <m:degHide m:val="on"/>
                                <m:ctrlPr>
                                  <a:rPr lang="en-US" sz="3200" i="1">
                                    <a:solidFill>
                                      <a:schemeClr val="tx1">
                                        <a:lumMod val="95000"/>
                                        <a:lumOff val="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m:rPr>
                                    <m:sty m:val="p"/>
                                  </m:rPr>
                                  <a:rPr lang="en-US" sz="3200">
                                    <a:solidFill>
                                      <a:schemeClr val="tx1">
                                        <a:lumMod val="95000"/>
                                        <a:lumOff val="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γ</m:t>
                                </m:r>
                              </m:e>
                            </m:rad>
                            <m:r>
                              <m:rPr>
                                <m:sty m:val="p"/>
                              </m:rPr>
                              <a:rPr lang="en-US" sz="3200">
                                <a:solidFill>
                                  <a:schemeClr val="tx1">
                                    <a:lumMod val="95000"/>
                                    <a:lumOff val="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θ</m:t>
                            </m:r>
                            <m:r>
                              <m:rPr>
                                <m:sty m:val="p"/>
                              </m:rPr>
                              <a:rPr lang="en-US" sz="3200">
                                <a:latin typeface="Cambria Math" panose="02040503050406030204" pitchFamily="18" charset="0"/>
                              </a:rPr>
                              <m:t>q</m:t>
                            </m:r>
                          </m:sup>
                        </m:sSup>
                      </m:e>
                    </m:d>
                    <m:r>
                      <a:rPr lang="en-US" sz="3200" b="1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≈</m:t>
                    </m:r>
                    <m:r>
                      <a:rPr lang="en-US" sz="3200" b="1" i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3200" b="1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3200" b="1" i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𝐄</m:t>
                    </m:r>
                    <m:func>
                      <m:funcPr>
                        <m:ctrlPr>
                          <a:rPr lang="en-US" sz="3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en-US" sz="3200" i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[</m:t>
                        </m:r>
                      </m:fName>
                      <m:e>
                        <m:rad>
                          <m:radPr>
                            <m:degHide m:val="on"/>
                            <m:ctrlPr>
                              <a:rPr lang="en-US" sz="32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m:rPr>
                                <m:sty m:val="p"/>
                              </m:rPr>
                              <a:rPr lang="en-US" sz="3200" i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γ</m:t>
                            </m:r>
                          </m:e>
                        </m:rad>
                        <m:r>
                          <m:rPr>
                            <m:sty m:val="p"/>
                          </m:rPr>
                          <a:rPr lang="en-US" sz="32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θ</m:t>
                        </m:r>
                        <m:r>
                          <a:rPr lang="en-US" sz="32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32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Aban</m:t>
                        </m:r>
                        <m:sSup>
                          <m:sSupPr>
                            <m:ctrlPr>
                              <a:rPr lang="en-US" sz="32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3200" i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  </m:t>
                            </m:r>
                            <m:r>
                              <m:rPr>
                                <m:sty m:val="p"/>
                              </m:rPr>
                              <a:rPr lang="en-US" sz="3200" i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e</m:t>
                            </m:r>
                          </m:e>
                          <m:sup>
                            <m:rad>
                              <m:radPr>
                                <m:degHide m:val="on"/>
                                <m:ctrlPr>
                                  <a:rPr lang="en-US" sz="32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m:rPr>
                                    <m:sty m:val="p"/>
                                  </m:rPr>
                                  <a:rPr lang="en-US" sz="3200" i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γ</m:t>
                                </m:r>
                              </m:e>
                            </m:rad>
                            <m:r>
                              <m:rPr>
                                <m:sty m:val="p"/>
                              </m:rPr>
                              <a:rPr lang="en-US" sz="3200" i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θq</m:t>
                            </m:r>
                          </m:sup>
                        </m:sSup>
                        <m:r>
                          <a:rPr lang="en-US" sz="3200" i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]</m:t>
                        </m:r>
                        <m:r>
                          <a:rPr lang="en-US" sz="32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e>
                    </m:func>
                    <m:r>
                      <a:rPr lang="en-US" sz="3200" b="1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3200" b="1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𝐄</m:t>
                    </m:r>
                    <m:func>
                      <m:funcPr>
                        <m:ctrlPr>
                          <a:rPr lang="en-US" sz="32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en-US" sz="3200" i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[</m:t>
                        </m:r>
                      </m:fName>
                      <m:e>
                        <m:rad>
                          <m:radPr>
                            <m:degHide m:val="on"/>
                            <m:ctrlPr>
                              <a:rPr lang="en-US" sz="3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m:rPr>
                                <m:sty m:val="p"/>
                              </m:rPr>
                              <a:rPr lang="en-US" sz="3200" b="0" i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γ</m:t>
                            </m:r>
                          </m:e>
                        </m:rad>
                        <m:r>
                          <m:rPr>
                            <m:sty m:val="p"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θ</m:t>
                        </m:r>
                        <m:r>
                          <m:rPr>
                            <m:sty m:val="p"/>
                          </m:rPr>
                          <a:rPr lang="en-US" sz="32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γq</m:t>
                        </m:r>
                        <m:sSup>
                          <m:sSupPr>
                            <m:ctrlPr>
                              <a:rPr lang="en-US" sz="32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3200" b="0" i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US" sz="3200" i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e</m:t>
                            </m:r>
                          </m:e>
                          <m:sup>
                            <m:rad>
                              <m:radPr>
                                <m:degHide m:val="on"/>
                                <m:ctrlPr>
                                  <a:rPr lang="en-US" sz="32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m:rPr>
                                    <m:sty m:val="p"/>
                                  </m:rPr>
                                  <a:rPr lang="en-US" sz="3200" i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γ</m:t>
                                </m:r>
                              </m:e>
                            </m:rad>
                            <m:r>
                              <m:rPr>
                                <m:sty m:val="p"/>
                              </m:rPr>
                              <a:rPr lang="en-US" sz="3200" i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θ</m:t>
                            </m:r>
                            <m:r>
                              <m:rPr>
                                <m:sty m:val="p"/>
                              </m:rPr>
                              <a:rPr lang="en-US" sz="3200" b="0" i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q</m:t>
                            </m:r>
                          </m:sup>
                        </m:sSup>
                        <m:r>
                          <a:rPr lang="en-US" sz="32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]</m:t>
                        </m:r>
                      </m:e>
                    </m:func>
                    <m:r>
                      <a:rPr lang="en-US" sz="3200" i="0">
                        <a:latin typeface="Cambria Math" panose="02040503050406030204" pitchFamily="18" charset="0"/>
                      </a:rPr>
                      <m:t>=−</m:t>
                    </m:r>
                    <m:r>
                      <m:rPr>
                        <m:sty m:val="p"/>
                      </m:rPr>
                      <a:rPr lang="en-US" sz="3200" i="0">
                        <a:latin typeface="Cambria Math" panose="02040503050406030204" pitchFamily="18" charset="0"/>
                      </a:rPr>
                      <m:t>γθ</m:t>
                    </m:r>
                    <m:f>
                      <m:fPr>
                        <m:ctrlPr>
                          <a:rPr lang="en-US" sz="32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sz="3200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d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sz="3200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dθ</m:t>
                        </m:r>
                      </m:den>
                    </m:f>
                  </m:oMath>
                </a14:m>
                <a:r>
                  <a:rPr lang="en-US" sz="3200" b="1" dirty="0">
                    <a:solidFill>
                      <a:srgbClr val="FF000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3200" b="1" i="0">
                        <a:latin typeface="Cambria Math" panose="02040503050406030204" pitchFamily="18" charset="0"/>
                      </a:rPr>
                      <m:t>𝐄</m:t>
                    </m:r>
                    <m:func>
                      <m:func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en-US" sz="3200" i="0">
                            <a:latin typeface="Cambria Math" panose="02040503050406030204" pitchFamily="18" charset="0"/>
                          </a:rPr>
                          <m:t>[</m:t>
                        </m:r>
                      </m:fName>
                      <m:e>
                        <m:sSup>
                          <m:sSup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sz="3200" i="0">
                                <a:latin typeface="Cambria Math" panose="02040503050406030204" pitchFamily="18" charset="0"/>
                              </a:rPr>
                              <m:t>e</m:t>
                            </m:r>
                          </m:e>
                          <m:sup>
                            <m:rad>
                              <m:radPr>
                                <m:degHide m:val="on"/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m:rPr>
                                    <m:sty m:val="p"/>
                                  </m:rPr>
                                  <a:rPr lang="en-US" sz="3200" i="0">
                                    <a:latin typeface="Cambria Math" panose="02040503050406030204" pitchFamily="18" charset="0"/>
                                  </a:rPr>
                                  <m:t>γ</m:t>
                                </m:r>
                              </m:e>
                            </m:rad>
                            <m:r>
                              <m:rPr>
                                <m:sty m:val="p"/>
                              </m:rPr>
                              <a:rPr lang="en-US" sz="3200" i="0">
                                <a:latin typeface="Cambria Math" panose="02040503050406030204" pitchFamily="18" charset="0"/>
                              </a:rPr>
                              <m:t>θq</m:t>
                            </m:r>
                          </m:sup>
                        </m:sSup>
                        <m:r>
                          <a:rPr lang="en-US" sz="3200" i="0">
                            <a:latin typeface="Cambria Math" panose="02040503050406030204" pitchFamily="18" charset="0"/>
                          </a:rPr>
                          <m:t>]</m:t>
                        </m:r>
                      </m:e>
                    </m:func>
                  </m:oMath>
                </a14:m>
                <a:endParaRPr lang="en-US" sz="3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2C2417CB-A864-E210-6F71-CDBAC837BF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18763" y="4145917"/>
                <a:ext cx="16219238" cy="814775"/>
              </a:xfrm>
              <a:prstGeom prst="rect">
                <a:avLst/>
              </a:prstGeom>
              <a:blipFill>
                <a:blip r:embed="rId8"/>
                <a:stretch>
                  <a:fillRect l="-235" b="-7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54AF794C-2AEF-AA3B-813C-012A0E301B37}"/>
                  </a:ext>
                </a:extLst>
              </p:cNvPr>
              <p:cNvSpPr txBox="1"/>
              <p:nvPr/>
            </p:nvSpPr>
            <p:spPr>
              <a:xfrm>
                <a:off x="879187" y="3391191"/>
                <a:ext cx="16851669" cy="63934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1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𝐄</m:t>
                      </m:r>
                      <m:func>
                        <m:funcPr>
                          <m:ctrlPr>
                            <a:rPr lang="en-US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d>
                            <m:dPr>
                              <m:begChr m:val="["/>
                              <m:endChr m:val="]"/>
                              <m:ctrlPr>
                                <a:rPr lang="en-US" sz="3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sz="36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3600" i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e</m:t>
                                  </m:r>
                                </m:e>
                                <m:sup>
                                  <m:rad>
                                    <m:radPr>
                                      <m:degHide m:val="on"/>
                                      <m:ctrlPr>
                                        <a:rPr lang="en-US" sz="3600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sz="3600" i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γ</m:t>
                                      </m:r>
                                    </m:e>
                                  </m:rad>
                                  <m:r>
                                    <m:rPr>
                                      <m:sty m:val="p"/>
                                    </m:rPr>
                                    <a:rPr lang="en-US" sz="3600" i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θ</m:t>
                                  </m:r>
                                  <m:d>
                                    <m:dPr>
                                      <m:ctrlPr>
                                        <a:rPr lang="en-US" sz="3600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sz="3600" i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Arr</m:t>
                                      </m:r>
                                      <m:r>
                                        <a:rPr lang="en-US" sz="3600" i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−</m:t>
                                      </m:r>
                                      <m:r>
                                        <m:rPr>
                                          <m:sty m:val="p"/>
                                        </m:rPr>
                                        <a:rPr lang="en-US" sz="3600" i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Ser</m:t>
                                      </m:r>
                                    </m:e>
                                  </m:d>
                                </m:sup>
                              </m:sSup>
                              <m:r>
                                <a:rPr lang="en-US" sz="3600" b="0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e>
                          </m:d>
                          <m:r>
                            <a:rPr lang="en-US" sz="3600" b="1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𝐄</m:t>
                          </m:r>
                          <m:func>
                            <m:funcPr>
                              <m:ctrlPr>
                                <a:rPr lang="en-US" sz="36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sz="36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p>
                                    <m:sSupPr>
                                      <m:ctrlPr>
                                        <a:rPr lang="en-US" sz="3600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sz="3600" i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e</m:t>
                                      </m:r>
                                    </m:e>
                                    <m:sup>
                                      <m:rad>
                                        <m:radPr>
                                          <m:degHide m:val="on"/>
                                          <m:ctrlPr>
                                            <a:rPr lang="en-US" sz="3600" i="1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radPr>
                                        <m:deg/>
                                        <m: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sz="3600" i="0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γ</m:t>
                                          </m:r>
                                        </m:e>
                                      </m:rad>
                                      <m:r>
                                        <m:rPr>
                                          <m:sty m:val="p"/>
                                        </m:rPr>
                                        <a:rPr lang="en-US" sz="3600" b="0" i="0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θq</m:t>
                                      </m:r>
                                    </m:sup>
                                  </m:sSup>
                                </m:e>
                              </m:d>
                            </m:fName>
                            <m:e>
                              <m:r>
                                <a:rPr lang="en-US" sz="36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e>
                          </m:func>
                        </m:fName>
                        <m:e>
                          <m:r>
                            <a:rPr lang="en-US" sz="36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  </m:t>
                          </m:r>
                          <m:r>
                            <a:rPr lang="en-US" sz="3600" b="1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𝐄</m:t>
                          </m:r>
                          <m:func>
                            <m:funcPr>
                              <m:ctrlPr>
                                <a:rPr lang="en-US" sz="36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a:rPr lang="en-US" sz="3600" i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[(</m:t>
                              </m:r>
                              <m:sSup>
                                <m:sSupPr>
                                  <m:ctrlPr>
                                    <a:rPr lang="en-US" sz="3600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3600" i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e</m:t>
                                  </m:r>
                                </m:e>
                                <m:sup>
                                  <m:r>
                                    <a:rPr lang="en-US" sz="3600" b="0" i="0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sz="3600" i="1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sz="3600" i="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γ</m:t>
                                      </m:r>
                                    </m:e>
                                  </m:rad>
                                  <m:r>
                                    <m:rPr>
                                      <m:sty m:val="p"/>
                                    </m:rPr>
                                    <a:rPr lang="en-US" sz="3600" i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θ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sz="3600" b="0" i="0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Aban</m:t>
                                  </m:r>
                                </m:sup>
                              </m:sSup>
                            </m:fName>
                            <m:e>
                              <m:r>
                                <a:rPr lang="en-US" sz="3600" i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−1)</m:t>
                              </m:r>
                              <m:sSup>
                                <m:sSupPr>
                                  <m:ctrlPr>
                                    <a:rPr lang="en-US" sz="3600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3600" i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e</m:t>
                                  </m:r>
                                </m:e>
                                <m:sup>
                                  <m:rad>
                                    <m:radPr>
                                      <m:degHide m:val="on"/>
                                      <m:ctrlPr>
                                        <a:rPr lang="en-US" sz="3600" i="1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sz="3600" i="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γ</m:t>
                                      </m:r>
                                    </m:e>
                                  </m:rad>
                                  <m:r>
                                    <m:rPr>
                                      <m:sty m:val="p"/>
                                    </m:rPr>
                                    <a:rPr lang="en-US" sz="3600" i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θ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sz="3600" b="0" i="0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q</m:t>
                                  </m:r>
                                </m:sup>
                              </m:sSup>
                              <m:r>
                                <a:rPr lang="en-US" sz="3600" i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] </m:t>
                              </m:r>
                            </m:e>
                          </m:func>
                        </m:e>
                      </m:func>
                      <m:r>
                        <a:rPr lang="en-US" sz="36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+ </m:t>
                      </m:r>
                      <m:r>
                        <a:rPr lang="en-US" sz="3600" b="1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𝐄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3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sz="36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sz="36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e</m:t>
                              </m:r>
                            </m:e>
                            <m:sup>
                              <m:r>
                                <a:rPr lang="en-US" sz="3600" b="0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ad>
                                <m:radPr>
                                  <m:degHide m:val="on"/>
                                  <m:ctrlPr>
                                    <a:rPr lang="en-US" sz="36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3600" i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γ</m:t>
                                  </m:r>
                                </m:e>
                              </m:rad>
                              <m:r>
                                <m:rPr>
                                  <m:sty m:val="p"/>
                                </m:rPr>
                                <a:rPr lang="en-US" sz="36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θ</m:t>
                              </m:r>
                              <m:r>
                                <a:rPr lang="en-US" sz="36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 sz="36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Idle</m:t>
                              </m:r>
                            </m:sup>
                          </m:sSup>
                          <m:r>
                            <a:rPr lang="en-US" sz="36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−1</m:t>
                          </m:r>
                        </m:e>
                      </m:d>
                      <m:r>
                        <a:rPr lang="en-US" sz="36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 sz="36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o</m:t>
                      </m:r>
                      <m:r>
                        <a:rPr lang="en-US" sz="36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m:rPr>
                          <m:sty m:val="p"/>
                        </m:rPr>
                        <a:rPr lang="en-US" sz="36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γ</m:t>
                      </m:r>
                      <m:r>
                        <a:rPr lang="en-US" sz="36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3600" dirty="0"/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54AF794C-2AEF-AA3B-813C-012A0E301B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9187" y="3391191"/>
                <a:ext cx="16851669" cy="639342"/>
              </a:xfrm>
              <a:prstGeom prst="rect">
                <a:avLst/>
              </a:prstGeom>
              <a:blipFill>
                <a:blip r:embed="rId9"/>
                <a:stretch>
                  <a:fillRect l="-377" t="-3846" r="-602" b="-2692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TextBox 15">
            <a:extLst>
              <a:ext uri="{FF2B5EF4-FFF2-40B4-BE49-F238E27FC236}">
                <a16:creationId xmlns:a16="http://schemas.microsoft.com/office/drawing/2014/main" id="{578D60D9-462D-AD7F-E43D-B660A0B37929}"/>
              </a:ext>
            </a:extLst>
          </p:cNvPr>
          <p:cNvSpPr txBox="1"/>
          <p:nvPr/>
        </p:nvSpPr>
        <p:spPr>
          <a:xfrm>
            <a:off x="1016396" y="942975"/>
            <a:ext cx="16230600" cy="6269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200"/>
              </a:lnSpc>
              <a:spcBef>
                <a:spcPct val="0"/>
              </a:spcBef>
            </a:pPr>
            <a:r>
              <a:rPr lang="en-US" sz="4000" b="1" spc="15" dirty="0">
                <a:solidFill>
                  <a:srgbClr val="2B2C30"/>
                </a:solidFill>
                <a:latin typeface="Montserrat" pitchFamily="2" charset="77"/>
                <a:cs typeface="Gujarati MT" pitchFamily="2" charset="0"/>
              </a:rPr>
              <a:t>STEP 2: SECOND ORDER APPROXIMATION</a:t>
            </a:r>
            <a:endParaRPr lang="en-US" sz="3714" b="1" spc="742" dirty="0">
              <a:solidFill>
                <a:schemeClr val="accent6">
                  <a:lumMod val="75000"/>
                </a:schemeClr>
              </a:solidFill>
              <a:latin typeface="Montserrat" pitchFamily="2" charset="77"/>
              <a:cs typeface="Gujarati MT" pitchFamily="2" charset="0"/>
            </a:endParaRPr>
          </a:p>
        </p:txBody>
      </p:sp>
      <p:sp>
        <p:nvSpPr>
          <p:cNvPr id="2" name="Freeform 3">
            <a:extLst>
              <a:ext uri="{FF2B5EF4-FFF2-40B4-BE49-F238E27FC236}">
                <a16:creationId xmlns:a16="http://schemas.microsoft.com/office/drawing/2014/main" id="{2E481FB8-3495-F9CE-7F37-9A451F71793B}"/>
              </a:ext>
            </a:extLst>
          </p:cNvPr>
          <p:cNvSpPr/>
          <p:nvPr/>
        </p:nvSpPr>
        <p:spPr>
          <a:xfrm>
            <a:off x="7307936" y="3229594"/>
            <a:ext cx="4998823" cy="862788"/>
          </a:xfrm>
          <a:custGeom>
            <a:avLst/>
            <a:gdLst/>
            <a:ahLst/>
            <a:cxnLst/>
            <a:rect l="l" t="t" r="r" b="b"/>
            <a:pathLst>
              <a:path w="847631" h="310242">
                <a:moveTo>
                  <a:pt x="0" y="0"/>
                </a:moveTo>
                <a:lnTo>
                  <a:pt x="847631" y="0"/>
                </a:lnTo>
                <a:lnTo>
                  <a:pt x="847631" y="310242"/>
                </a:lnTo>
                <a:lnTo>
                  <a:pt x="0" y="310242"/>
                </a:lnTo>
                <a:close/>
              </a:path>
            </a:pathLst>
          </a:custGeom>
          <a:solidFill>
            <a:srgbClr val="FFC000">
              <a:alpha val="20000"/>
            </a:srgbClr>
          </a:solidFill>
          <a:ln w="38100" cap="rnd">
            <a:noFill/>
          </a:ln>
        </p:spPr>
        <p:txBody>
          <a:bodyPr/>
          <a:lstStyle/>
          <a:p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2FAED80B-248B-CBC6-2D7F-4616E2CA3035}"/>
                  </a:ext>
                </a:extLst>
              </p:cNvPr>
              <p:cNvSpPr txBox="1"/>
              <p:nvPr/>
            </p:nvSpPr>
            <p:spPr>
              <a:xfrm>
                <a:off x="7563681" y="8505739"/>
                <a:ext cx="1676399" cy="52482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𝛾</m:t>
                          </m:r>
                        </m:e>
                      </m:rad>
                      <m:r>
                        <m:rPr>
                          <m:sty m:val="p"/>
                        </m:rPr>
                        <a:rPr lang="en-US" sz="2800" b="0" i="0" smtClean="0">
                          <a:latin typeface="Cambria Math" panose="02040503050406030204" pitchFamily="18" charset="0"/>
                        </a:rPr>
                        <m:t>q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2FAED80B-248B-CBC6-2D7F-4616E2CA30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63681" y="8505739"/>
                <a:ext cx="1676399" cy="524824"/>
              </a:xfrm>
              <a:prstGeom prst="rect">
                <a:avLst/>
              </a:prstGeom>
              <a:blipFill>
                <a:blip r:embed="rId10"/>
                <a:stretch>
                  <a:fillRect b="-119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37397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/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AutoShape 3">
            <a:extLst>
              <a:ext uri="{FF2B5EF4-FFF2-40B4-BE49-F238E27FC236}">
                <a16:creationId xmlns:a16="http://schemas.microsoft.com/office/drawing/2014/main" id="{3F0B5A61-1DFC-B0A3-4E99-D0408AB467E4}"/>
              </a:ext>
            </a:extLst>
          </p:cNvPr>
          <p:cNvSpPr/>
          <p:nvPr/>
        </p:nvSpPr>
        <p:spPr>
          <a:xfrm flipV="1">
            <a:off x="1028695" y="1760761"/>
            <a:ext cx="16230594" cy="0"/>
          </a:xfrm>
          <a:prstGeom prst="line">
            <a:avLst/>
          </a:prstGeom>
          <a:ln w="9525" cap="flat">
            <a:solidFill>
              <a:srgbClr val="2B2C3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2C2417CB-A864-E210-6F71-CDBAC837BF16}"/>
                  </a:ext>
                </a:extLst>
              </p:cNvPr>
              <p:cNvSpPr txBox="1"/>
              <p:nvPr/>
            </p:nvSpPr>
            <p:spPr>
              <a:xfrm>
                <a:off x="4094315" y="4660560"/>
                <a:ext cx="4572001" cy="63337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1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≈</m:t>
                      </m:r>
                      <m:r>
                        <a:rPr lang="en-US" sz="3200" b="1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3200" b="1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3200" b="1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𝐄</m:t>
                      </m:r>
                      <m:func>
                        <m:funcPr>
                          <m:ctrlPr>
                            <a:rPr lang="en-US" sz="3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en-US" sz="32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[</m:t>
                          </m:r>
                        </m:fName>
                        <m:e>
                          <m:rad>
                            <m:radPr>
                              <m:degHide m:val="on"/>
                              <m:ctrlPr>
                                <a:rPr lang="en-US" sz="32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m:rPr>
                                  <m:sty m:val="p"/>
                                </m:rPr>
                                <a:rPr lang="en-US" sz="32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γ</m:t>
                              </m:r>
                            </m:e>
                          </m:rad>
                          <m:r>
                            <m:rPr>
                              <m:sty m:val="p"/>
                            </m:rPr>
                            <a:rPr lang="en-US" sz="32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θ</m:t>
                          </m:r>
                          <m:r>
                            <a:rPr lang="en-US" sz="32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 sz="3200" b="0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Aban</m:t>
                          </m:r>
                          <m:sSup>
                            <m:sSupPr>
                              <m:ctrlPr>
                                <a:rPr lang="en-US" sz="32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32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  </m:t>
                              </m:r>
                              <m:r>
                                <m:rPr>
                                  <m:sty m:val="p"/>
                                </m:rPr>
                                <a:rPr lang="en-US" sz="32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e</m:t>
                              </m:r>
                            </m:e>
                            <m:sup>
                              <m:rad>
                                <m:radPr>
                                  <m:degHide m:val="on"/>
                                  <m:ctrlPr>
                                    <a:rPr lang="en-US" sz="32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3200" i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γ</m:t>
                                  </m:r>
                                </m:e>
                              </m:rad>
                              <m:r>
                                <m:rPr>
                                  <m:sty m:val="p"/>
                                </m:rPr>
                                <a:rPr lang="en-US" sz="32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θq</m:t>
                              </m:r>
                            </m:sup>
                          </m:sSup>
                          <m:r>
                            <a:rPr lang="en-US" sz="32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]</m:t>
                          </m:r>
                        </m:e>
                      </m:func>
                    </m:oMath>
                  </m:oMathPara>
                </a14:m>
                <a:endParaRPr lang="en-US" sz="3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2C2417CB-A864-E210-6F71-CDBAC837BF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94315" y="4660560"/>
                <a:ext cx="4572001" cy="633379"/>
              </a:xfrm>
              <a:prstGeom prst="rect">
                <a:avLst/>
              </a:prstGeom>
              <a:blipFill>
                <a:blip r:embed="rId2"/>
                <a:stretch>
                  <a:fillRect r="-831" b="-24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54AF794C-2AEF-AA3B-813C-012A0E301B37}"/>
                  </a:ext>
                </a:extLst>
              </p:cNvPr>
              <p:cNvSpPr txBox="1"/>
              <p:nvPr/>
            </p:nvSpPr>
            <p:spPr>
              <a:xfrm>
                <a:off x="1600200" y="3238500"/>
                <a:ext cx="9255413" cy="72802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400" b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𝐄</m:t>
                      </m:r>
                      <m:func>
                        <m:funcPr>
                          <m:ctrlPr>
                            <a:rPr lang="en-US" sz="4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en-US" sz="44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[(</m:t>
                          </m:r>
                          <m:sSup>
                            <m:sSupPr>
                              <m:ctrlPr>
                                <a:rPr lang="en-US" sz="4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sz="440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e</m:t>
                              </m:r>
                            </m:e>
                            <m:sup>
                              <m:r>
                                <a:rPr lang="en-US" sz="440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ad>
                                <m:radPr>
                                  <m:degHide m:val="on"/>
                                  <m:ctrlPr>
                                    <a:rPr lang="en-US" sz="44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440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γ</m:t>
                                  </m:r>
                                </m:e>
                              </m:rad>
                              <m:r>
                                <m:rPr>
                                  <m:sty m:val="p"/>
                                </m:rPr>
                                <a:rPr lang="en-US" sz="440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θ</m:t>
                              </m:r>
                              <m:r>
                                <m:rPr>
                                  <m:sty m:val="p"/>
                                </m:rPr>
                                <a:rPr lang="en-US" sz="4400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Aban</m:t>
                              </m:r>
                            </m:sup>
                          </m:sSup>
                        </m:fName>
                        <m:e>
                          <m:r>
                            <a:rPr lang="en-US" sz="44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−1)</m:t>
                          </m:r>
                          <m:sSup>
                            <m:sSupPr>
                              <m:ctrlPr>
                                <a:rPr lang="en-US" sz="4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sz="440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e</m:t>
                              </m:r>
                            </m:e>
                            <m:sup>
                              <m:rad>
                                <m:radPr>
                                  <m:degHide m:val="on"/>
                                  <m:ctrlPr>
                                    <a:rPr lang="en-US" sz="44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440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γ</m:t>
                                  </m:r>
                                </m:e>
                              </m:rad>
                              <m:r>
                                <m:rPr>
                                  <m:sty m:val="p"/>
                                </m:rPr>
                                <a:rPr lang="en-US" sz="440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θq</m:t>
                              </m:r>
                            </m:sup>
                          </m:sSup>
                          <m:r>
                            <a:rPr lang="en-US" sz="44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] </m:t>
                          </m:r>
                        </m:e>
                      </m:func>
                    </m:oMath>
                  </m:oMathPara>
                </a14:m>
                <a:endParaRPr lang="en-US" sz="44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54AF794C-2AEF-AA3B-813C-012A0E301B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00200" y="3238500"/>
                <a:ext cx="9255413" cy="728020"/>
              </a:xfrm>
              <a:prstGeom prst="rect">
                <a:avLst/>
              </a:prstGeom>
              <a:blipFill>
                <a:blip r:embed="rId3"/>
                <a:stretch>
                  <a:fillRect t="-1695" b="-355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TextBox 15">
            <a:extLst>
              <a:ext uri="{FF2B5EF4-FFF2-40B4-BE49-F238E27FC236}">
                <a16:creationId xmlns:a16="http://schemas.microsoft.com/office/drawing/2014/main" id="{578D60D9-462D-AD7F-E43D-B660A0B37929}"/>
              </a:ext>
            </a:extLst>
          </p:cNvPr>
          <p:cNvSpPr txBox="1"/>
          <p:nvPr/>
        </p:nvSpPr>
        <p:spPr>
          <a:xfrm>
            <a:off x="1016396" y="942975"/>
            <a:ext cx="16230600" cy="6269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200"/>
              </a:lnSpc>
              <a:spcBef>
                <a:spcPct val="0"/>
              </a:spcBef>
            </a:pPr>
            <a:r>
              <a:rPr lang="en-US" sz="4000" b="1" spc="15" dirty="0">
                <a:solidFill>
                  <a:srgbClr val="2B2C30"/>
                </a:solidFill>
                <a:latin typeface="Montserrat" pitchFamily="2" charset="77"/>
                <a:cs typeface="Gujarati MT" pitchFamily="2" charset="0"/>
              </a:rPr>
              <a:t>STEP 2: SECOND ORDER APPROXIMATION</a:t>
            </a:r>
            <a:endParaRPr lang="en-US" sz="3714" b="1" spc="742" dirty="0">
              <a:solidFill>
                <a:schemeClr val="accent6">
                  <a:lumMod val="75000"/>
                </a:schemeClr>
              </a:solidFill>
              <a:latin typeface="Montserrat" pitchFamily="2" charset="77"/>
              <a:cs typeface="Gujarati MT" pitchFamily="2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873083B9-73B6-D744-8E68-FE634E157082}"/>
                  </a:ext>
                </a:extLst>
              </p:cNvPr>
              <p:cNvSpPr txBox="1"/>
              <p:nvPr/>
            </p:nvSpPr>
            <p:spPr>
              <a:xfrm>
                <a:off x="4060448" y="5835118"/>
                <a:ext cx="5118964" cy="64312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3200" b="1" dirty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3200" b="1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=−</m:t>
                    </m:r>
                    <m:r>
                      <a:rPr lang="en-US" sz="3200" b="1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𝐄</m:t>
                    </m:r>
                    <m:func>
                      <m:funcPr>
                        <m:ctrlPr>
                          <a:rPr lang="en-US" sz="32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en-US" sz="3200" i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[</m:t>
                        </m:r>
                      </m:fName>
                      <m:e>
                        <m:rad>
                          <m:radPr>
                            <m:degHide m:val="on"/>
                            <m:ctrlPr>
                              <a:rPr lang="en-US" sz="3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m:rPr>
                                <m:sty m:val="p"/>
                              </m:rPr>
                              <a:rPr lang="en-US" sz="3200" b="0" i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γ</m:t>
                            </m:r>
                          </m:e>
                        </m:rad>
                        <m:r>
                          <m:rPr>
                            <m:sty m:val="p"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θ</m:t>
                        </m:r>
                        <m: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32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γq</m:t>
                        </m:r>
                        <m:sSup>
                          <m:sSupPr>
                            <m:ctrlPr>
                              <a:rPr lang="en-US" sz="32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3200" b="0" i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US" sz="3200" i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e</m:t>
                            </m:r>
                          </m:e>
                          <m:sup>
                            <m:rad>
                              <m:radPr>
                                <m:degHide m:val="on"/>
                                <m:ctrlPr>
                                  <a:rPr lang="en-US" sz="32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m:rPr>
                                    <m:sty m:val="p"/>
                                  </m:rPr>
                                  <a:rPr lang="en-US" sz="3200" i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γ</m:t>
                                </m:r>
                              </m:e>
                            </m:rad>
                            <m:r>
                              <m:rPr>
                                <m:sty m:val="p"/>
                              </m:rPr>
                              <a:rPr lang="en-US" sz="3200" i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θ</m:t>
                            </m:r>
                            <m:r>
                              <m:rPr>
                                <m:sty m:val="p"/>
                              </m:rPr>
                              <a:rPr lang="en-US" sz="3200" b="0" i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q</m:t>
                            </m:r>
                          </m:sup>
                        </m:sSup>
                        <m:r>
                          <a:rPr lang="en-US" sz="32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]</m:t>
                        </m:r>
                      </m:e>
                    </m:func>
                  </m:oMath>
                </a14:m>
                <a:endParaRPr lang="en-US" sz="3200" dirty="0"/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873083B9-73B6-D744-8E68-FE634E1570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0448" y="5835118"/>
                <a:ext cx="5118964" cy="643125"/>
              </a:xfrm>
              <a:prstGeom prst="rect">
                <a:avLst/>
              </a:prstGeom>
              <a:blipFill>
                <a:blip r:embed="rId4"/>
                <a:stretch>
                  <a:fillRect b="-192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397D1F0A-2C99-7D1A-842B-44AEF551F8B6}"/>
                  </a:ext>
                </a:extLst>
              </p:cNvPr>
              <p:cNvSpPr txBox="1"/>
              <p:nvPr/>
            </p:nvSpPr>
            <p:spPr>
              <a:xfrm>
                <a:off x="4094315" y="7094506"/>
                <a:ext cx="5118964" cy="81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3200" i="0" smtClean="0">
                        <a:latin typeface="Cambria Math" panose="02040503050406030204" pitchFamily="18" charset="0"/>
                      </a:rPr>
                      <m:t>=−</m:t>
                    </m:r>
                    <m:r>
                      <m:rPr>
                        <m:sty m:val="p"/>
                      </m:rPr>
                      <a:rPr lang="en-US" sz="3200" i="0" smtClean="0">
                        <a:latin typeface="Cambria Math" panose="02040503050406030204" pitchFamily="18" charset="0"/>
                      </a:rPr>
                      <m:t>γθ</m:t>
                    </m:r>
                    <m:f>
                      <m:fPr>
                        <m:ctrlPr>
                          <a:rPr lang="en-US" sz="32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sz="3200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d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sz="3200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dθ</m:t>
                        </m:r>
                      </m:den>
                    </m:f>
                  </m:oMath>
                </a14:m>
                <a:r>
                  <a:rPr lang="en-US" sz="3200" b="1" dirty="0">
                    <a:solidFill>
                      <a:srgbClr val="FF000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3200" b="1" i="0">
                        <a:latin typeface="Cambria Math" panose="02040503050406030204" pitchFamily="18" charset="0"/>
                      </a:rPr>
                      <m:t>𝐄</m:t>
                    </m:r>
                    <m:func>
                      <m:func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en-US" sz="3200" i="0">
                            <a:latin typeface="Cambria Math" panose="02040503050406030204" pitchFamily="18" charset="0"/>
                          </a:rPr>
                          <m:t>[</m:t>
                        </m:r>
                      </m:fName>
                      <m:e>
                        <m:sSup>
                          <m:sSup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sz="3200" i="0">
                                <a:latin typeface="Cambria Math" panose="02040503050406030204" pitchFamily="18" charset="0"/>
                              </a:rPr>
                              <m:t>e</m:t>
                            </m:r>
                          </m:e>
                          <m:sup>
                            <m:rad>
                              <m:radPr>
                                <m:degHide m:val="on"/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m:rPr>
                                    <m:sty m:val="p"/>
                                  </m:rPr>
                                  <a:rPr lang="en-US" sz="3200" i="0">
                                    <a:latin typeface="Cambria Math" panose="02040503050406030204" pitchFamily="18" charset="0"/>
                                  </a:rPr>
                                  <m:t>γ</m:t>
                                </m:r>
                              </m:e>
                            </m:rad>
                            <m:r>
                              <m:rPr>
                                <m:sty m:val="p"/>
                              </m:rPr>
                              <a:rPr lang="en-US" sz="3200" i="0">
                                <a:latin typeface="Cambria Math" panose="02040503050406030204" pitchFamily="18" charset="0"/>
                              </a:rPr>
                              <m:t>θq</m:t>
                            </m:r>
                          </m:sup>
                        </m:sSup>
                        <m:r>
                          <a:rPr lang="en-US" sz="3200" i="0">
                            <a:latin typeface="Cambria Math" panose="02040503050406030204" pitchFamily="18" charset="0"/>
                          </a:rPr>
                          <m:t>]</m:t>
                        </m:r>
                      </m:e>
                    </m:func>
                  </m:oMath>
                </a14:m>
                <a:endParaRPr lang="en-US" sz="3200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397D1F0A-2C99-7D1A-842B-44AEF551F8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94315" y="7094506"/>
                <a:ext cx="5118964" cy="814775"/>
              </a:xfrm>
              <a:prstGeom prst="rect">
                <a:avLst/>
              </a:prstGeom>
              <a:blipFill>
                <a:blip r:embed="rId5"/>
                <a:stretch>
                  <a:fillRect b="-61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798FB6FE-F754-1562-9E8C-D0FFA1692E94}"/>
                  </a:ext>
                </a:extLst>
              </p:cNvPr>
              <p:cNvSpPr txBox="1"/>
              <p:nvPr/>
            </p:nvSpPr>
            <p:spPr>
              <a:xfrm>
                <a:off x="12496800" y="5895070"/>
                <a:ext cx="2883032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8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Aban</m:t>
                      </m:r>
                      <m:r>
                        <a:rPr lang="en-US" sz="28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~ </m:t>
                      </m:r>
                      <m:r>
                        <m:rPr>
                          <m:sty m:val="p"/>
                        </m:rPr>
                        <a:rPr lang="en-US" sz="28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Bin</m:t>
                      </m:r>
                      <m:r>
                        <a:rPr lang="en-US" sz="28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m:rPr>
                          <m:sty m:val="p"/>
                        </m:rPr>
                        <a:rPr lang="en-US" sz="28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q</m:t>
                      </m:r>
                      <m:r>
                        <a:rPr lang="en-US" sz="28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r>
                        <m:rPr>
                          <m:sty m:val="p"/>
                        </m:rPr>
                        <a:rPr lang="en-US" sz="28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γ</m:t>
                      </m:r>
                      <m:r>
                        <a:rPr lang="en-US" sz="28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) </m:t>
                      </m:r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798FB6FE-F754-1562-9E8C-D0FFA1692E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496800" y="5895070"/>
                <a:ext cx="2883032" cy="523220"/>
              </a:xfrm>
              <a:prstGeom prst="rect">
                <a:avLst/>
              </a:prstGeom>
              <a:blipFill>
                <a:blip r:embed="rId6"/>
                <a:stretch>
                  <a:fillRect r="-877" b="-214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86870049-BCC0-D42B-C721-E817AEA0ECEE}"/>
                  </a:ext>
                </a:extLst>
              </p:cNvPr>
              <p:cNvSpPr txBox="1"/>
              <p:nvPr/>
            </p:nvSpPr>
            <p:spPr>
              <a:xfrm>
                <a:off x="10608824" y="4660560"/>
                <a:ext cx="7169721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3200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320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e</m:t>
                          </m:r>
                        </m:e>
                        <m:sup>
                          <m:r>
                            <a:rPr lang="en-US" sz="320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3200" b="0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sup>
                      </m:sSup>
                      <m:r>
                        <a:rPr lang="en-US" sz="3200" b="0" i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 −1≈−</m:t>
                      </m:r>
                      <m:r>
                        <a:rPr lang="en-US" sz="3200" b="0" i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3200" b="0" i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+…</m:t>
                      </m:r>
                    </m:oMath>
                  </m:oMathPara>
                </a14:m>
                <a:endParaRPr 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86870049-BCC0-D42B-C721-E817AEA0EC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08824" y="4660560"/>
                <a:ext cx="7169721" cy="584775"/>
              </a:xfrm>
              <a:prstGeom prst="rect">
                <a:avLst/>
              </a:prstGeom>
              <a:blipFill>
                <a:blip r:embed="rId7"/>
                <a:stretch>
                  <a:fillRect b="-2391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AutoShape 5">
            <a:extLst>
              <a:ext uri="{FF2B5EF4-FFF2-40B4-BE49-F238E27FC236}">
                <a16:creationId xmlns:a16="http://schemas.microsoft.com/office/drawing/2014/main" id="{E0E36075-00D4-D9BC-B44E-A8F1AA5F91AA}"/>
              </a:ext>
            </a:extLst>
          </p:cNvPr>
          <p:cNvSpPr/>
          <p:nvPr/>
        </p:nvSpPr>
        <p:spPr>
          <a:xfrm flipH="1">
            <a:off x="9144000" y="4991100"/>
            <a:ext cx="2362200" cy="0"/>
          </a:xfrm>
          <a:prstGeom prst="line">
            <a:avLst/>
          </a:prstGeom>
          <a:ln w="38100" cap="flat">
            <a:solidFill>
              <a:schemeClr val="tx1">
                <a:lumMod val="85000"/>
                <a:lumOff val="15000"/>
              </a:schemeClr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 dirty="0">
              <a:highlight>
                <a:srgbClr val="FF914D"/>
              </a:highlight>
            </a:endParaRPr>
          </a:p>
        </p:txBody>
      </p:sp>
      <p:sp>
        <p:nvSpPr>
          <p:cNvPr id="20" name="AutoShape 5">
            <a:extLst>
              <a:ext uri="{FF2B5EF4-FFF2-40B4-BE49-F238E27FC236}">
                <a16:creationId xmlns:a16="http://schemas.microsoft.com/office/drawing/2014/main" id="{96D6F7FC-78AD-3985-C575-DF5CEF8CF799}"/>
              </a:ext>
            </a:extLst>
          </p:cNvPr>
          <p:cNvSpPr/>
          <p:nvPr/>
        </p:nvSpPr>
        <p:spPr>
          <a:xfrm flipH="1">
            <a:off x="9144000" y="6210300"/>
            <a:ext cx="2362200" cy="0"/>
          </a:xfrm>
          <a:prstGeom prst="line">
            <a:avLst/>
          </a:prstGeom>
          <a:ln w="38100" cap="flat">
            <a:solidFill>
              <a:schemeClr val="tx1">
                <a:lumMod val="85000"/>
                <a:lumOff val="15000"/>
              </a:schemeClr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 dirty="0">
              <a:highlight>
                <a:srgbClr val="FF914D"/>
              </a:highlight>
            </a:endParaRPr>
          </a:p>
        </p:txBody>
      </p:sp>
      <p:sp>
        <p:nvSpPr>
          <p:cNvPr id="24" name="Freeform 3">
            <a:extLst>
              <a:ext uri="{FF2B5EF4-FFF2-40B4-BE49-F238E27FC236}">
                <a16:creationId xmlns:a16="http://schemas.microsoft.com/office/drawing/2014/main" id="{A071B5CB-EEBF-54AF-7B72-7FEA2C56F213}"/>
              </a:ext>
            </a:extLst>
          </p:cNvPr>
          <p:cNvSpPr/>
          <p:nvPr/>
        </p:nvSpPr>
        <p:spPr>
          <a:xfrm>
            <a:off x="11887200" y="3223692"/>
            <a:ext cx="4264434" cy="974193"/>
          </a:xfrm>
          <a:custGeom>
            <a:avLst/>
            <a:gdLst/>
            <a:ahLst/>
            <a:cxnLst/>
            <a:rect l="l" t="t" r="r" b="b"/>
            <a:pathLst>
              <a:path w="847631" h="310242">
                <a:moveTo>
                  <a:pt x="0" y="0"/>
                </a:moveTo>
                <a:lnTo>
                  <a:pt x="847631" y="0"/>
                </a:lnTo>
                <a:lnTo>
                  <a:pt x="847631" y="310242"/>
                </a:lnTo>
                <a:lnTo>
                  <a:pt x="0" y="310242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  <a:alpha val="30000"/>
            </a:schemeClr>
          </a:solidFill>
          <a:ln w="38100" cap="rnd">
            <a:solidFill>
              <a:schemeClr val="accent2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26" name="TextBox 37">
            <a:extLst>
              <a:ext uri="{FF2B5EF4-FFF2-40B4-BE49-F238E27FC236}">
                <a16:creationId xmlns:a16="http://schemas.microsoft.com/office/drawing/2014/main" id="{21460118-1D30-0262-679E-D6B075BBCA09}"/>
              </a:ext>
            </a:extLst>
          </p:cNvPr>
          <p:cNvSpPr txBox="1"/>
          <p:nvPr/>
        </p:nvSpPr>
        <p:spPr>
          <a:xfrm>
            <a:off x="11887200" y="2602496"/>
            <a:ext cx="2511833" cy="4349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640"/>
              </a:lnSpc>
            </a:pPr>
            <a:r>
              <a:rPr lang="en-US" sz="2800" b="1" dirty="0">
                <a:latin typeface="Montserrat SemiBold" pitchFamily="2" charset="77"/>
              </a:rPr>
              <a:t>MGF Bound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CC4C2EDC-2059-5F66-CB5F-628BBCC35D72}"/>
                  </a:ext>
                </a:extLst>
              </p:cNvPr>
              <p:cNvSpPr txBox="1"/>
              <p:nvPr/>
            </p:nvSpPr>
            <p:spPr>
              <a:xfrm>
                <a:off x="11351033" y="3396867"/>
                <a:ext cx="5103240" cy="59561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1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𝐄</m:t>
                      </m:r>
                      <m:r>
                        <a:rPr lang="en-US" sz="36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[</m:t>
                      </m:r>
                      <m:sSup>
                        <m:sSupPr>
                          <m:ctrlPr>
                            <a:rPr lang="en-US" sz="3600" b="0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3600" b="0" i="0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e</m:t>
                          </m:r>
                        </m:e>
                        <m:sup>
                          <m:rad>
                            <m:radPr>
                              <m:degHide m:val="on"/>
                              <m:ctrlPr>
                                <a:rPr lang="en-US" sz="3600" i="1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m:rPr>
                                  <m:sty m:val="p"/>
                                </m:rPr>
                                <a:rPr lang="en-US" sz="3600" i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γ</m:t>
                              </m:r>
                            </m:e>
                          </m:rad>
                          <m:r>
                            <m:rPr>
                              <m:sty m:val="p"/>
                            </m:rPr>
                            <a:rPr lang="en-US" sz="3600" i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θ</m:t>
                          </m:r>
                          <m:r>
                            <m:rPr>
                              <m:sty m:val="p"/>
                            </m:rPr>
                            <a:rPr lang="en-US" sz="3600" b="0" i="0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q</m:t>
                          </m:r>
                        </m:sup>
                      </m:sSup>
                      <m:r>
                        <a:rPr lang="en-US" sz="36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]≤</m:t>
                      </m:r>
                      <m:sSub>
                        <m:sSubPr>
                          <m:ctrlPr>
                            <a:rPr lang="en-US" sz="3600" b="0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600" b="0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𝐾</m:t>
                          </m:r>
                        </m:e>
                        <m:sub>
                          <m:r>
                            <a:rPr lang="en-US" sz="3600" b="0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sz="3600" dirty="0"/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CC4C2EDC-2059-5F66-CB5F-628BBCC35D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51033" y="3396867"/>
                <a:ext cx="5103240" cy="595612"/>
              </a:xfrm>
              <a:prstGeom prst="rect">
                <a:avLst/>
              </a:prstGeom>
              <a:blipFill>
                <a:blip r:embed="rId8"/>
                <a:stretch>
                  <a:fillRect b="-312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95869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" grpId="0"/>
      <p:bldP spid="7" grpId="0"/>
      <p:bldP spid="8" grpId="0"/>
      <p:bldP spid="12" grpId="0"/>
      <p:bldP spid="15" grpId="0" animBg="1"/>
      <p:bldP spid="20" grpId="0" animBg="1"/>
      <p:bldP spid="24" grpId="0" animBg="1"/>
      <p:bldP spid="26" grpId="0"/>
      <p:bldP spid="2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 3">
            <a:extLst>
              <a:ext uri="{FF2B5EF4-FFF2-40B4-BE49-F238E27FC236}">
                <a16:creationId xmlns:a16="http://schemas.microsoft.com/office/drawing/2014/main" id="{9E2F9803-1544-03C9-9BA0-B81B073CAE73}"/>
              </a:ext>
            </a:extLst>
          </p:cNvPr>
          <p:cNvSpPr/>
          <p:nvPr/>
        </p:nvSpPr>
        <p:spPr>
          <a:xfrm>
            <a:off x="9594620" y="6154370"/>
            <a:ext cx="7855180" cy="2732765"/>
          </a:xfrm>
          <a:custGeom>
            <a:avLst/>
            <a:gdLst/>
            <a:ahLst/>
            <a:cxnLst/>
            <a:rect l="l" t="t" r="r" b="b"/>
            <a:pathLst>
              <a:path w="847631" h="310242">
                <a:moveTo>
                  <a:pt x="0" y="0"/>
                </a:moveTo>
                <a:lnTo>
                  <a:pt x="847631" y="0"/>
                </a:lnTo>
                <a:lnTo>
                  <a:pt x="847631" y="310242"/>
                </a:lnTo>
                <a:lnTo>
                  <a:pt x="0" y="310242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  <a:alpha val="30000"/>
            </a:schemeClr>
          </a:solidFill>
          <a:ln w="38100" cap="rnd">
            <a:solidFill>
              <a:schemeClr val="accent2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9" name="TextBox 12">
            <a:extLst>
              <a:ext uri="{FF2B5EF4-FFF2-40B4-BE49-F238E27FC236}">
                <a16:creationId xmlns:a16="http://schemas.microsoft.com/office/drawing/2014/main" id="{B9C951D4-E956-92A7-9A0F-35BDE45C80BB}"/>
              </a:ext>
            </a:extLst>
          </p:cNvPr>
          <p:cNvSpPr txBox="1"/>
          <p:nvPr/>
        </p:nvSpPr>
        <p:spPr>
          <a:xfrm>
            <a:off x="9483569" y="5929388"/>
            <a:ext cx="1796191" cy="3230763"/>
          </a:xfrm>
          <a:prstGeom prst="rect">
            <a:avLst/>
          </a:prstGeom>
        </p:spPr>
        <p:txBody>
          <a:bodyPr lIns="50800" tIns="50800" rIns="50800" bIns="50800" rtlCol="0" anchor="ctr"/>
          <a:lstStyle/>
          <a:p>
            <a:pPr algn="ctr">
              <a:lnSpc>
                <a:spcPts val="2659"/>
              </a:lnSpc>
              <a:spcBef>
                <a:spcPct val="0"/>
              </a:spcBef>
            </a:pPr>
            <a:endParaRPr/>
          </a:p>
        </p:txBody>
      </p:sp>
      <p:sp>
        <p:nvSpPr>
          <p:cNvPr id="21" name="TextBox 37">
            <a:extLst>
              <a:ext uri="{FF2B5EF4-FFF2-40B4-BE49-F238E27FC236}">
                <a16:creationId xmlns:a16="http://schemas.microsoft.com/office/drawing/2014/main" id="{D0EAD54E-83B9-F381-3DE2-FFCA0F3BB5E1}"/>
              </a:ext>
            </a:extLst>
          </p:cNvPr>
          <p:cNvSpPr txBox="1"/>
          <p:nvPr/>
        </p:nvSpPr>
        <p:spPr>
          <a:xfrm>
            <a:off x="9594620" y="5533174"/>
            <a:ext cx="6483578" cy="4349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640"/>
              </a:lnSpc>
            </a:pPr>
            <a:r>
              <a:rPr lang="en-US" sz="2800" b="1" dirty="0">
                <a:latin typeface="Montserrat SemiBold" pitchFamily="2" charset="77"/>
              </a:rPr>
              <a:t>THEOREM [</a:t>
            </a:r>
            <a:r>
              <a:rPr lang="en-US" sz="2800" b="1" dirty="0">
                <a:latin typeface="Montserrat ExtraBold" pitchFamily="2" charset="77"/>
              </a:rPr>
              <a:t>J</a:t>
            </a:r>
            <a:r>
              <a:rPr lang="en-US" sz="2800" b="1" dirty="0">
                <a:latin typeface="Montserrat SemiBold" pitchFamily="2" charset="77"/>
              </a:rPr>
              <a:t>ZM23] : Distribution</a:t>
            </a:r>
          </a:p>
        </p:txBody>
      </p:sp>
      <p:sp>
        <p:nvSpPr>
          <p:cNvPr id="25" name="TextBox 37">
            <a:extLst>
              <a:ext uri="{FF2B5EF4-FFF2-40B4-BE49-F238E27FC236}">
                <a16:creationId xmlns:a16="http://schemas.microsoft.com/office/drawing/2014/main" id="{BC3F93EA-0886-B237-FA1A-6FBCAE1119D5}"/>
              </a:ext>
            </a:extLst>
          </p:cNvPr>
          <p:cNvSpPr txBox="1"/>
          <p:nvPr/>
        </p:nvSpPr>
        <p:spPr>
          <a:xfrm>
            <a:off x="10077998" y="6778690"/>
            <a:ext cx="2228762" cy="4349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640"/>
              </a:lnSpc>
            </a:pPr>
            <a:r>
              <a:rPr lang="en-US" sz="2800" b="1" dirty="0">
                <a:latin typeface="Montserrat SemiBold" pitchFamily="2" charset="77"/>
              </a:rPr>
              <a:t>Critical-HT: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8F7FB57-AC60-1F64-F238-A40BCC737B43}"/>
                  </a:ext>
                </a:extLst>
              </p:cNvPr>
              <p:cNvSpPr txBox="1"/>
              <p:nvPr/>
            </p:nvSpPr>
            <p:spPr>
              <a:xfrm>
                <a:off x="11960607" y="6801673"/>
                <a:ext cx="4940236" cy="64376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ts val="434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𝜆</m:t>
                      </m:r>
                      <m:r>
                        <a:rPr lang="en-US" sz="36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=1</m:t>
                      </m:r>
                      <m:r>
                        <a:rPr lang="en-US" sz="36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36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𝜖</m:t>
                      </m:r>
                      <m:r>
                        <a:rPr lang="en-US" sz="36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,  </m:t>
                      </m:r>
                      <m:f>
                        <m:fPr>
                          <m:ctrlP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𝜖</m:t>
                          </m:r>
                        </m:num>
                        <m:den>
                          <m:rad>
                            <m:radPr>
                              <m:degHide m:val="on"/>
                              <m:ctrlPr>
                                <a:rPr lang="en-US" sz="3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3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𝛾</m:t>
                              </m:r>
                            </m:e>
                          </m:rad>
                        </m:den>
                      </m:f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𝐶</m:t>
                      </m:r>
                    </m:oMath>
                  </m:oMathPara>
                </a14:m>
                <a:endParaRPr lang="en-US" sz="3200" dirty="0">
                  <a:solidFill>
                    <a:srgbClr val="000000"/>
                  </a:solidFill>
                  <a:latin typeface="Public Sans"/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8F7FB57-AC60-1F64-F238-A40BCC737B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960607" y="6801673"/>
                <a:ext cx="4940236" cy="643766"/>
              </a:xfrm>
              <a:prstGeom prst="rect">
                <a:avLst/>
              </a:prstGeom>
              <a:blipFill>
                <a:blip r:embed="rId2"/>
                <a:stretch>
                  <a:fillRect t="-36538" b="-2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36" name="Group 135">
            <a:extLst>
              <a:ext uri="{FF2B5EF4-FFF2-40B4-BE49-F238E27FC236}">
                <a16:creationId xmlns:a16="http://schemas.microsoft.com/office/drawing/2014/main" id="{6F5B1EFE-5CEA-F22E-27FB-182C96C89965}"/>
              </a:ext>
            </a:extLst>
          </p:cNvPr>
          <p:cNvGrpSpPr/>
          <p:nvPr/>
        </p:nvGrpSpPr>
        <p:grpSpPr>
          <a:xfrm>
            <a:off x="1016396" y="5295900"/>
            <a:ext cx="8223684" cy="4094756"/>
            <a:chOff x="3819442" y="2760698"/>
            <a:chExt cx="8223684" cy="4094756"/>
          </a:xfrm>
        </p:grpSpPr>
        <p:sp>
          <p:nvSpPr>
            <p:cNvPr id="137" name="AutoShape 3">
              <a:extLst>
                <a:ext uri="{FF2B5EF4-FFF2-40B4-BE49-F238E27FC236}">
                  <a16:creationId xmlns:a16="http://schemas.microsoft.com/office/drawing/2014/main" id="{ECDE51F5-55BF-E098-A173-9581B22C4CBF}"/>
                </a:ext>
              </a:extLst>
            </p:cNvPr>
            <p:cNvSpPr/>
            <p:nvPr/>
          </p:nvSpPr>
          <p:spPr>
            <a:xfrm>
              <a:off x="3819442" y="5829300"/>
              <a:ext cx="8223684" cy="0"/>
            </a:xfrm>
            <a:prstGeom prst="line">
              <a:avLst/>
            </a:prstGeom>
            <a:ln w="38100" cap="flat">
              <a:solidFill>
                <a:srgbClr val="2B2C30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8" name="AutoShape 4">
              <a:extLst>
                <a:ext uri="{FF2B5EF4-FFF2-40B4-BE49-F238E27FC236}">
                  <a16:creationId xmlns:a16="http://schemas.microsoft.com/office/drawing/2014/main" id="{5D155476-3786-B3AC-17F9-824BC8E56B5A}"/>
                </a:ext>
              </a:extLst>
            </p:cNvPr>
            <p:cNvSpPr/>
            <p:nvPr/>
          </p:nvSpPr>
          <p:spPr>
            <a:xfrm>
              <a:off x="4196829" y="2760698"/>
              <a:ext cx="0" cy="4094756"/>
            </a:xfrm>
            <a:prstGeom prst="line">
              <a:avLst/>
            </a:prstGeom>
            <a:ln w="38100" cap="flat">
              <a:solidFill>
                <a:srgbClr val="2B2C30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 dirty="0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39" name="TextBox 138">
                <a:extLst>
                  <a:ext uri="{FF2B5EF4-FFF2-40B4-BE49-F238E27FC236}">
                    <a16:creationId xmlns:a16="http://schemas.microsoft.com/office/drawing/2014/main" id="{22D8E0C0-5FBA-4425-7450-A791D561FA8E}"/>
                  </a:ext>
                </a:extLst>
              </p:cNvPr>
              <p:cNvSpPr txBox="1"/>
              <p:nvPr/>
            </p:nvSpPr>
            <p:spPr>
              <a:xfrm>
                <a:off x="3205554" y="8505739"/>
                <a:ext cx="1752595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𝐶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139" name="TextBox 138">
                <a:extLst>
                  <a:ext uri="{FF2B5EF4-FFF2-40B4-BE49-F238E27FC236}">
                    <a16:creationId xmlns:a16="http://schemas.microsoft.com/office/drawing/2014/main" id="{22D8E0C0-5FBA-4425-7450-A791D561FA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5554" y="8505739"/>
                <a:ext cx="1752595" cy="58477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8E094452-322F-A61C-6A75-82C51A538B67}"/>
                  </a:ext>
                </a:extLst>
              </p:cNvPr>
              <p:cNvSpPr txBox="1"/>
              <p:nvPr/>
            </p:nvSpPr>
            <p:spPr>
              <a:xfrm>
                <a:off x="12721241" y="7906684"/>
                <a:ext cx="1824154" cy="45781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m:rPr>
                              <m:sty m:val="p"/>
                            </m:rPr>
                            <a:rPr lang="en-US" sz="2800" b="0" i="0" smtClean="0">
                              <a:latin typeface="Cambria Math" panose="02040503050406030204" pitchFamily="18" charset="0"/>
                            </a:rPr>
                            <m:t>γ</m:t>
                          </m:r>
                        </m:e>
                      </m:rad>
                      <m:r>
                        <m:rPr>
                          <m:sty m:val="p"/>
                        </m:rPr>
                        <a:rPr lang="en-US" sz="2800" b="0" i="0" smtClean="0">
                          <a:latin typeface="Cambria Math" panose="02040503050406030204" pitchFamily="18" charset="0"/>
                        </a:rPr>
                        <m:t>q</m:t>
                      </m:r>
                      <m:sSup>
                        <m:sSupPr>
                          <m:ctrlPr>
                            <a:rPr lang="en-US" sz="2800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</a:rPr>
                            <m:t>→</m:t>
                          </m:r>
                        </m:e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</a:rPr>
                            <m:t>𝒅</m:t>
                          </m:r>
                        </m:sup>
                      </m:sSup>
                      <m:r>
                        <a:rPr lang="en-US" sz="2800" b="1" i="1" smtClean="0">
                          <a:latin typeface="Cambria Math" panose="02040503050406030204" pitchFamily="18" charset="0"/>
                        </a:rPr>
                        <m:t>  </m:t>
                      </m:r>
                      <m:r>
                        <a:rPr lang="en-US" sz="28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??</m:t>
                      </m:r>
                    </m:oMath>
                  </m:oMathPara>
                </a14:m>
                <a:endParaRPr lang="en-US" sz="2800" b="1" dirty="0"/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8E094452-322F-A61C-6A75-82C51A538B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721241" y="7906684"/>
                <a:ext cx="1824154" cy="457818"/>
              </a:xfrm>
              <a:prstGeom prst="rect">
                <a:avLst/>
              </a:prstGeom>
              <a:blipFill>
                <a:blip r:embed="rId6"/>
                <a:stretch>
                  <a:fillRect t="-2703" r="-3448" b="-3513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3EFFD7D9-D61D-7546-0595-CB479AEB8D35}"/>
                  </a:ext>
                </a:extLst>
              </p:cNvPr>
              <p:cNvSpPr txBox="1"/>
              <p:nvPr/>
            </p:nvSpPr>
            <p:spPr>
              <a:xfrm>
                <a:off x="4624050" y="2315623"/>
                <a:ext cx="9144000" cy="7078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4000" b="0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4000" b="0" i="0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q</m:t>
                          </m:r>
                        </m:e>
                        <m:sup>
                          <m:r>
                            <a:rPr lang="en-US" sz="4000" b="0" i="0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</m:sup>
                      </m:sSup>
                      <m:r>
                        <a:rPr lang="en-US" sz="40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 sz="40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q</m:t>
                      </m:r>
                      <m:r>
                        <a:rPr lang="en-US" sz="40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m:rPr>
                          <m:sty m:val="p"/>
                        </m:rPr>
                        <a:rPr lang="en-US" sz="40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Arr</m:t>
                      </m:r>
                      <m:r>
                        <a:rPr lang="en-US" sz="40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 −</m:t>
                      </m:r>
                      <m:r>
                        <m:rPr>
                          <m:sty m:val="p"/>
                        </m:rPr>
                        <a:rPr lang="en-US" sz="40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Ser</m:t>
                      </m:r>
                      <m:r>
                        <a:rPr lang="en-US" sz="40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 −</m:t>
                      </m:r>
                      <m:r>
                        <m:rPr>
                          <m:sty m:val="p"/>
                        </m:rPr>
                        <a:rPr lang="en-US" sz="40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Aban</m:t>
                      </m:r>
                      <m:r>
                        <a:rPr lang="en-US" sz="40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m:rPr>
                          <m:sty m:val="p"/>
                        </m:rPr>
                        <a:rPr lang="en-US" sz="40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Idle</m:t>
                      </m:r>
                    </m:oMath>
                  </m:oMathPara>
                </a14:m>
                <a:endParaRPr lang="en-US" sz="4000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3EFFD7D9-D61D-7546-0595-CB479AEB8D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24050" y="2315623"/>
                <a:ext cx="9144000" cy="707886"/>
              </a:xfrm>
              <a:prstGeom prst="rect">
                <a:avLst/>
              </a:prstGeom>
              <a:blipFill>
                <a:blip r:embed="rId7"/>
                <a:stretch>
                  <a:fillRect b="-245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AutoShape 3">
            <a:extLst>
              <a:ext uri="{FF2B5EF4-FFF2-40B4-BE49-F238E27FC236}">
                <a16:creationId xmlns:a16="http://schemas.microsoft.com/office/drawing/2014/main" id="{3F0B5A61-1DFC-B0A3-4E99-D0408AB467E4}"/>
              </a:ext>
            </a:extLst>
          </p:cNvPr>
          <p:cNvSpPr/>
          <p:nvPr/>
        </p:nvSpPr>
        <p:spPr>
          <a:xfrm flipV="1">
            <a:off x="1028695" y="1760761"/>
            <a:ext cx="16230594" cy="0"/>
          </a:xfrm>
          <a:prstGeom prst="line">
            <a:avLst/>
          </a:prstGeom>
          <a:ln w="9525" cap="flat">
            <a:solidFill>
              <a:srgbClr val="2B2C3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2C2417CB-A864-E210-6F71-CDBAC837BF16}"/>
                  </a:ext>
                </a:extLst>
              </p:cNvPr>
              <p:cNvSpPr txBox="1"/>
              <p:nvPr/>
            </p:nvSpPr>
            <p:spPr>
              <a:xfrm>
                <a:off x="8077917" y="4160842"/>
                <a:ext cx="2900949" cy="102752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m:rPr>
                          <m:sty m:val="p"/>
                        </m:rPr>
                        <a:rPr lang="en-US" sz="320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γθ</m:t>
                      </m:r>
                      <m:f>
                        <m:fPr>
                          <m:ctrlPr>
                            <a:rPr lang="en-US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en-US" sz="32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d</m:t>
                          </m:r>
                        </m:num>
                        <m:den>
                          <m:r>
                            <m:rPr>
                              <m:sty m:val="p"/>
                            </m:rPr>
                            <a:rPr lang="en-US" sz="32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dθ</m:t>
                          </m:r>
                        </m:den>
                      </m:f>
                      <m:r>
                        <m:rPr>
                          <m:sty m:val="p"/>
                        </m:rPr>
                        <a:rPr lang="en-US" sz="32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MGF</m:t>
                      </m:r>
                      <m:d>
                        <m:dPr>
                          <m:ctrlPr>
                            <a:rPr lang="en-US" sz="3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en-US" sz="3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θ</m:t>
                          </m:r>
                        </m:e>
                      </m:d>
                    </m:oMath>
                  </m:oMathPara>
                </a14:m>
                <a:endParaRPr lang="en-US" sz="3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2C2417CB-A864-E210-6F71-CDBAC837BF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77917" y="4160842"/>
                <a:ext cx="2900949" cy="1027525"/>
              </a:xfrm>
              <a:prstGeom prst="rect">
                <a:avLst/>
              </a:prstGeom>
              <a:blipFill>
                <a:blip r:embed="rId8"/>
                <a:stretch>
                  <a:fillRect b="-853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54AF794C-2AEF-AA3B-813C-012A0E301B37}"/>
                  </a:ext>
                </a:extLst>
              </p:cNvPr>
              <p:cNvSpPr txBox="1"/>
              <p:nvPr/>
            </p:nvSpPr>
            <p:spPr>
              <a:xfrm>
                <a:off x="879187" y="3391191"/>
                <a:ext cx="16851669" cy="63934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1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𝐄</m:t>
                      </m:r>
                      <m:func>
                        <m:funcPr>
                          <m:ctrlPr>
                            <a:rPr lang="en-US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d>
                            <m:dPr>
                              <m:begChr m:val="["/>
                              <m:endChr m:val="]"/>
                              <m:ctrlPr>
                                <a:rPr lang="en-US" sz="3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sz="36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3600" i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e</m:t>
                                  </m:r>
                                </m:e>
                                <m:sup>
                                  <m:rad>
                                    <m:radPr>
                                      <m:degHide m:val="on"/>
                                      <m:ctrlPr>
                                        <a:rPr lang="en-US" sz="3600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sz="3600" i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γ</m:t>
                                      </m:r>
                                    </m:e>
                                  </m:rad>
                                  <m:r>
                                    <m:rPr>
                                      <m:sty m:val="p"/>
                                    </m:rPr>
                                    <a:rPr lang="en-US" sz="3600" i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θ</m:t>
                                  </m:r>
                                  <m:d>
                                    <m:dPr>
                                      <m:ctrlPr>
                                        <a:rPr lang="en-US" sz="3600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sz="3600" i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Arr</m:t>
                                      </m:r>
                                      <m:r>
                                        <a:rPr lang="en-US" sz="3600" i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−</m:t>
                                      </m:r>
                                      <m:r>
                                        <m:rPr>
                                          <m:sty m:val="p"/>
                                        </m:rPr>
                                        <a:rPr lang="en-US" sz="3600" i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Ser</m:t>
                                      </m:r>
                                    </m:e>
                                  </m:d>
                                </m:sup>
                              </m:sSup>
                              <m:r>
                                <a:rPr lang="en-US" sz="3600" b="0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e>
                          </m:d>
                          <m:r>
                            <a:rPr lang="en-US" sz="3600" b="1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𝐄</m:t>
                          </m:r>
                          <m:func>
                            <m:funcPr>
                              <m:ctrlPr>
                                <a:rPr lang="en-US" sz="36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sz="36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p>
                                    <m:sSupPr>
                                      <m:ctrlPr>
                                        <a:rPr lang="en-US" sz="3600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sz="3600" i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e</m:t>
                                      </m:r>
                                    </m:e>
                                    <m:sup>
                                      <m:rad>
                                        <m:radPr>
                                          <m:degHide m:val="on"/>
                                          <m:ctrlPr>
                                            <a:rPr lang="en-US" sz="3600" i="1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radPr>
                                        <m:deg/>
                                        <m: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sz="3600" i="0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γ</m:t>
                                          </m:r>
                                        </m:e>
                                      </m:rad>
                                      <m:r>
                                        <m:rPr>
                                          <m:sty m:val="p"/>
                                        </m:rPr>
                                        <a:rPr lang="en-US" sz="3600" b="0" i="0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θq</m:t>
                                      </m:r>
                                    </m:sup>
                                  </m:sSup>
                                </m:e>
                              </m:d>
                            </m:fName>
                            <m:e>
                              <m:r>
                                <a:rPr lang="en-US" sz="36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e>
                          </m:func>
                        </m:fName>
                        <m:e>
                          <m:r>
                            <a:rPr lang="en-US" sz="36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  </m:t>
                          </m:r>
                          <m:r>
                            <a:rPr lang="en-US" sz="3600" b="1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𝐄</m:t>
                          </m:r>
                          <m:func>
                            <m:funcPr>
                              <m:ctrlPr>
                                <a:rPr lang="en-US" sz="36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a:rPr lang="en-US" sz="3600" i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[(</m:t>
                              </m:r>
                              <m:sSup>
                                <m:sSupPr>
                                  <m:ctrlPr>
                                    <a:rPr lang="en-US" sz="3600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3600" i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e</m:t>
                                  </m:r>
                                </m:e>
                                <m:sup>
                                  <m:r>
                                    <a:rPr lang="en-US" sz="3600" b="0" i="0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sz="3600" i="1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sz="3600" i="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γ</m:t>
                                      </m:r>
                                    </m:e>
                                  </m:rad>
                                  <m:r>
                                    <m:rPr>
                                      <m:sty m:val="p"/>
                                    </m:rPr>
                                    <a:rPr lang="en-US" sz="3600" i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θ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sz="3600" b="0" i="0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Aban</m:t>
                                  </m:r>
                                </m:sup>
                              </m:sSup>
                            </m:fName>
                            <m:e>
                              <m:r>
                                <a:rPr lang="en-US" sz="3600" i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−1)</m:t>
                              </m:r>
                              <m:sSup>
                                <m:sSupPr>
                                  <m:ctrlPr>
                                    <a:rPr lang="en-US" sz="3600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3600" i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e</m:t>
                                  </m:r>
                                </m:e>
                                <m:sup>
                                  <m:rad>
                                    <m:radPr>
                                      <m:degHide m:val="on"/>
                                      <m:ctrlPr>
                                        <a:rPr lang="en-US" sz="3600" i="1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sz="3600" i="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γ</m:t>
                                      </m:r>
                                    </m:e>
                                  </m:rad>
                                  <m:r>
                                    <m:rPr>
                                      <m:sty m:val="p"/>
                                    </m:rPr>
                                    <a:rPr lang="en-US" sz="3600" i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θ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sz="3600" b="0" i="0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q</m:t>
                                  </m:r>
                                </m:sup>
                              </m:sSup>
                              <m:r>
                                <a:rPr lang="en-US" sz="3600" i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] </m:t>
                              </m:r>
                            </m:e>
                          </m:func>
                        </m:e>
                      </m:func>
                      <m:r>
                        <a:rPr lang="en-US" sz="36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+ </m:t>
                      </m:r>
                      <m:r>
                        <a:rPr lang="en-US" sz="3600" b="1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𝐄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3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sz="36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sz="36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e</m:t>
                              </m:r>
                            </m:e>
                            <m:sup>
                              <m:r>
                                <a:rPr lang="en-US" sz="3600" b="0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ad>
                                <m:radPr>
                                  <m:degHide m:val="on"/>
                                  <m:ctrlPr>
                                    <a:rPr lang="en-US" sz="36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3600" i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γ</m:t>
                                  </m:r>
                                </m:e>
                              </m:rad>
                              <m:r>
                                <m:rPr>
                                  <m:sty m:val="p"/>
                                </m:rPr>
                                <a:rPr lang="en-US" sz="36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θ</m:t>
                              </m:r>
                              <m:r>
                                <a:rPr lang="en-US" sz="36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 sz="36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Idle</m:t>
                              </m:r>
                            </m:sup>
                          </m:sSup>
                          <m:r>
                            <a:rPr lang="en-US" sz="36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−1</m:t>
                          </m:r>
                        </m:e>
                      </m:d>
                      <m:r>
                        <a:rPr lang="en-US" sz="36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 sz="36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o</m:t>
                      </m:r>
                      <m:r>
                        <a:rPr lang="en-US" sz="36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m:rPr>
                          <m:sty m:val="p"/>
                        </m:rPr>
                        <a:rPr lang="en-US" sz="36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γ</m:t>
                      </m:r>
                      <m:r>
                        <a:rPr lang="en-US" sz="36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3600" dirty="0"/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54AF794C-2AEF-AA3B-813C-012A0E301B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9187" y="3391191"/>
                <a:ext cx="16851669" cy="639342"/>
              </a:xfrm>
              <a:prstGeom prst="rect">
                <a:avLst/>
              </a:prstGeom>
              <a:blipFill>
                <a:blip r:embed="rId9"/>
                <a:stretch>
                  <a:fillRect l="-377" t="-3846" r="-602" b="-2692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TextBox 15">
            <a:extLst>
              <a:ext uri="{FF2B5EF4-FFF2-40B4-BE49-F238E27FC236}">
                <a16:creationId xmlns:a16="http://schemas.microsoft.com/office/drawing/2014/main" id="{578D60D9-462D-AD7F-E43D-B660A0B37929}"/>
              </a:ext>
            </a:extLst>
          </p:cNvPr>
          <p:cNvSpPr txBox="1"/>
          <p:nvPr/>
        </p:nvSpPr>
        <p:spPr>
          <a:xfrm>
            <a:off x="1016396" y="942975"/>
            <a:ext cx="16230600" cy="6269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200"/>
              </a:lnSpc>
              <a:spcBef>
                <a:spcPct val="0"/>
              </a:spcBef>
            </a:pPr>
            <a:r>
              <a:rPr lang="en-US" sz="4000" b="1" spc="15" dirty="0">
                <a:solidFill>
                  <a:srgbClr val="2B2C30"/>
                </a:solidFill>
                <a:latin typeface="Montserrat" pitchFamily="2" charset="77"/>
                <a:cs typeface="Gujarati MT" pitchFamily="2" charset="0"/>
              </a:rPr>
              <a:t>STEP 2: SECOND ORDER APPROXIMATION</a:t>
            </a:r>
            <a:endParaRPr lang="en-US" sz="3714" b="1" spc="742" dirty="0">
              <a:solidFill>
                <a:schemeClr val="accent6">
                  <a:lumMod val="75000"/>
                </a:schemeClr>
              </a:solidFill>
              <a:latin typeface="Montserrat" pitchFamily="2" charset="77"/>
              <a:cs typeface="Gujarati MT" pitchFamily="2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4D6A2BF2-15D9-D42F-945A-FED511F8317B}"/>
                  </a:ext>
                </a:extLst>
              </p:cNvPr>
              <p:cNvSpPr txBox="1"/>
              <p:nvPr/>
            </p:nvSpPr>
            <p:spPr>
              <a:xfrm>
                <a:off x="1823219" y="4249564"/>
                <a:ext cx="4958581" cy="81855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800" b="0" i="0" smtClean="0">
                          <a:latin typeface="Cambria Math" panose="02040503050406030204" pitchFamily="18" charset="0"/>
                        </a:rPr>
                        <m:t>γ</m:t>
                      </m:r>
                      <m:d>
                        <m:dPr>
                          <m:ctrlPr>
                            <a:rPr lang="en-US" sz="28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m:rPr>
                              <m:sty m:val="p"/>
                            </m:rPr>
                            <a:rPr lang="en-US" sz="2800">
                              <a:latin typeface="Cambria Math" panose="02040503050406030204" pitchFamily="18" charset="0"/>
                            </a:rPr>
                            <m:t>Cθ</m:t>
                          </m:r>
                          <m:r>
                            <a:rPr lang="en-US" sz="2800">
                              <a:latin typeface="Cambria Math" panose="02040503050406030204" pitchFamily="18" charset="0"/>
                            </a:rPr>
                            <m:t>+</m:t>
                          </m:r>
                          <m:f>
                            <m:fPr>
                              <m:ctrlPr>
                                <a:rPr lang="en-US" sz="28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80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280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  <m:sSup>
                            <m:sSup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sz="2800">
                                  <a:latin typeface="Cambria Math" panose="02040503050406030204" pitchFamily="18" charset="0"/>
                                </a:rPr>
                                <m:t>θ</m:t>
                              </m:r>
                            </m:e>
                            <m:sup>
                              <m:r>
                                <a:rPr lang="en-US" sz="2800" b="0" i="0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sSup>
                            <m:sSupPr>
                              <m:ctrlPr>
                                <a:rPr lang="en-US" sz="28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sz="2800">
                                  <a:latin typeface="Cambria Math" panose="02040503050406030204" pitchFamily="18" charset="0"/>
                                </a:rPr>
                                <m:t>σ</m:t>
                              </m:r>
                            </m:e>
                            <m:sup>
                              <m:r>
                                <a:rPr lang="en-US" sz="280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d>
                      <m:r>
                        <a:rPr lang="en-US" sz="280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2800">
                          <a:latin typeface="Cambria Math" panose="02040503050406030204" pitchFamily="18" charset="0"/>
                        </a:rPr>
                        <m:t>MGF</m:t>
                      </m:r>
                      <m:d>
                        <m:d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en-US" sz="2800">
                              <a:latin typeface="Cambria Math" panose="02040503050406030204" pitchFamily="18" charset="0"/>
                            </a:rPr>
                            <m:t>θ</m:t>
                          </m:r>
                        </m:e>
                      </m:d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4D6A2BF2-15D9-D42F-945A-FED511F831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23219" y="4249564"/>
                <a:ext cx="4958581" cy="818557"/>
              </a:xfrm>
              <a:prstGeom prst="rect">
                <a:avLst/>
              </a:prstGeom>
              <a:blipFill>
                <a:blip r:embed="rId10"/>
                <a:stretch>
                  <a:fillRect t="-1538" b="-138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3B262031-4285-BF7F-B86C-23DFEA5342FE}"/>
                  </a:ext>
                </a:extLst>
              </p:cNvPr>
              <p:cNvSpPr txBox="1"/>
              <p:nvPr/>
            </p:nvSpPr>
            <p:spPr>
              <a:xfrm>
                <a:off x="13021024" y="4202228"/>
                <a:ext cx="2819402" cy="116987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en-US" sz="32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θγ</m:t>
                          </m:r>
                        </m:num>
                        <m:den>
                          <m:rad>
                            <m:radPr>
                              <m:degHide m:val="on"/>
                              <m:ctrlP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m:rPr>
                                  <m:sty m:val="p"/>
                                </m:rPr>
                                <a:rPr lang="en-US" sz="3200" b="0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γ</m:t>
                              </m:r>
                            </m:e>
                          </m:rad>
                        </m:den>
                      </m:f>
                      <m:r>
                        <a:rPr lang="en-US" sz="32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32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E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en-US" sz="32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Idle</m:t>
                          </m:r>
                        </m:e>
                      </m:d>
                    </m:oMath>
                  </m:oMathPara>
                </a14:m>
                <a:endParaRPr lang="en-US" sz="3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3B262031-4285-BF7F-B86C-23DFEA5342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021024" y="4202228"/>
                <a:ext cx="2819402" cy="1169872"/>
              </a:xfrm>
              <a:prstGeom prst="rect">
                <a:avLst/>
              </a:prstGeom>
              <a:blipFill>
                <a:blip r:embed="rId11"/>
                <a:stretch>
                  <a:fillRect b="-21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Freeform 3">
            <a:extLst>
              <a:ext uri="{FF2B5EF4-FFF2-40B4-BE49-F238E27FC236}">
                <a16:creationId xmlns:a16="http://schemas.microsoft.com/office/drawing/2014/main" id="{837581EE-BFF6-3FB6-0A07-DC9084DC59ED}"/>
              </a:ext>
            </a:extLst>
          </p:cNvPr>
          <p:cNvSpPr/>
          <p:nvPr/>
        </p:nvSpPr>
        <p:spPr>
          <a:xfrm>
            <a:off x="870599" y="4092380"/>
            <a:ext cx="16579201" cy="1299557"/>
          </a:xfrm>
          <a:custGeom>
            <a:avLst/>
            <a:gdLst/>
            <a:ahLst/>
            <a:cxnLst/>
            <a:rect l="l" t="t" r="r" b="b"/>
            <a:pathLst>
              <a:path w="847631" h="310242">
                <a:moveTo>
                  <a:pt x="0" y="0"/>
                </a:moveTo>
                <a:lnTo>
                  <a:pt x="847631" y="0"/>
                </a:lnTo>
                <a:lnTo>
                  <a:pt x="847631" y="310242"/>
                </a:lnTo>
                <a:lnTo>
                  <a:pt x="0" y="310242"/>
                </a:lnTo>
                <a:close/>
              </a:path>
            </a:pathLst>
          </a:custGeom>
          <a:solidFill>
            <a:srgbClr val="FFC000">
              <a:alpha val="20000"/>
            </a:srgbClr>
          </a:solidFill>
          <a:ln w="38100" cap="rnd">
            <a:noFill/>
          </a:ln>
        </p:spPr>
        <p:txBody>
          <a:bodyPr/>
          <a:lstStyle/>
          <a:p>
            <a:endParaRPr 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3EB04900-CEDC-F69B-4613-5896B24007B2}"/>
              </a:ext>
            </a:extLst>
          </p:cNvPr>
          <p:cNvGrpSpPr/>
          <p:nvPr/>
        </p:nvGrpSpPr>
        <p:grpSpPr>
          <a:xfrm>
            <a:off x="1752600" y="7783119"/>
            <a:ext cx="6705600" cy="262116"/>
            <a:chOff x="1752600" y="7783119"/>
            <a:chExt cx="6705600" cy="262116"/>
          </a:xfrm>
        </p:grpSpPr>
        <p:sp>
          <p:nvSpPr>
            <p:cNvPr id="8" name="AutoShape 5">
              <a:extLst>
                <a:ext uri="{FF2B5EF4-FFF2-40B4-BE49-F238E27FC236}">
                  <a16:creationId xmlns:a16="http://schemas.microsoft.com/office/drawing/2014/main" id="{EC674D28-2B98-24F6-860A-7BCF436FA371}"/>
                </a:ext>
              </a:extLst>
            </p:cNvPr>
            <p:cNvSpPr/>
            <p:nvPr/>
          </p:nvSpPr>
          <p:spPr>
            <a:xfrm flipV="1">
              <a:off x="4267200" y="8045235"/>
              <a:ext cx="533400" cy="0"/>
            </a:xfrm>
            <a:prstGeom prst="line">
              <a:avLst/>
            </a:prstGeom>
            <a:ln w="38100" cap="flat">
              <a:solidFill>
                <a:schemeClr val="accent3">
                  <a:lumMod val="50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AutoShape 5">
              <a:extLst>
                <a:ext uri="{FF2B5EF4-FFF2-40B4-BE49-F238E27FC236}">
                  <a16:creationId xmlns:a16="http://schemas.microsoft.com/office/drawing/2014/main" id="{129926D0-3877-2004-32A4-6D0CBC68923D}"/>
                </a:ext>
              </a:extLst>
            </p:cNvPr>
            <p:cNvSpPr/>
            <p:nvPr/>
          </p:nvSpPr>
          <p:spPr>
            <a:xfrm flipV="1">
              <a:off x="5105400" y="8045235"/>
              <a:ext cx="1066800" cy="0"/>
            </a:xfrm>
            <a:prstGeom prst="line">
              <a:avLst/>
            </a:prstGeom>
            <a:ln w="38100" cap="flat">
              <a:solidFill>
                <a:schemeClr val="accent3">
                  <a:lumMod val="50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AutoShape 5">
              <a:extLst>
                <a:ext uri="{FF2B5EF4-FFF2-40B4-BE49-F238E27FC236}">
                  <a16:creationId xmlns:a16="http://schemas.microsoft.com/office/drawing/2014/main" id="{AAD09792-CF85-76D0-F94F-C9774C88EBAD}"/>
                </a:ext>
              </a:extLst>
            </p:cNvPr>
            <p:cNvSpPr/>
            <p:nvPr/>
          </p:nvSpPr>
          <p:spPr>
            <a:xfrm flipV="1">
              <a:off x="6477000" y="8045235"/>
              <a:ext cx="1981200" cy="0"/>
            </a:xfrm>
            <a:prstGeom prst="line">
              <a:avLst/>
            </a:prstGeom>
            <a:ln w="38100" cap="flat">
              <a:solidFill>
                <a:schemeClr val="accent3">
                  <a:lumMod val="50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AutoShape 5">
              <a:extLst>
                <a:ext uri="{FF2B5EF4-FFF2-40B4-BE49-F238E27FC236}">
                  <a16:creationId xmlns:a16="http://schemas.microsoft.com/office/drawing/2014/main" id="{1CEC7D53-DAFF-402B-E6A0-8B935F557EC7}"/>
                </a:ext>
              </a:extLst>
            </p:cNvPr>
            <p:cNvSpPr/>
            <p:nvPr/>
          </p:nvSpPr>
          <p:spPr>
            <a:xfrm rot="10800000" flipV="1">
              <a:off x="3124200" y="8045235"/>
              <a:ext cx="533400" cy="0"/>
            </a:xfrm>
            <a:prstGeom prst="line">
              <a:avLst/>
            </a:prstGeom>
            <a:ln w="38100" cap="flat">
              <a:solidFill>
                <a:srgbClr val="C00000"/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AutoShape 5">
              <a:extLst>
                <a:ext uri="{FF2B5EF4-FFF2-40B4-BE49-F238E27FC236}">
                  <a16:creationId xmlns:a16="http://schemas.microsoft.com/office/drawing/2014/main" id="{668DCAD6-C8AF-92E0-F89F-E6F8544E87F7}"/>
                </a:ext>
              </a:extLst>
            </p:cNvPr>
            <p:cNvSpPr/>
            <p:nvPr/>
          </p:nvSpPr>
          <p:spPr>
            <a:xfrm rot="10800000" flipV="1">
              <a:off x="1752600" y="8045235"/>
              <a:ext cx="1066800" cy="0"/>
            </a:xfrm>
            <a:prstGeom prst="line">
              <a:avLst/>
            </a:prstGeom>
            <a:ln w="38100" cap="flat">
              <a:solidFill>
                <a:srgbClr val="C00000"/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AutoShape 5">
              <a:extLst>
                <a:ext uri="{FF2B5EF4-FFF2-40B4-BE49-F238E27FC236}">
                  <a16:creationId xmlns:a16="http://schemas.microsoft.com/office/drawing/2014/main" id="{530E1160-E55A-99BB-DBF8-2403CD4611AF}"/>
                </a:ext>
              </a:extLst>
            </p:cNvPr>
            <p:cNvSpPr/>
            <p:nvPr/>
          </p:nvSpPr>
          <p:spPr>
            <a:xfrm flipV="1">
              <a:off x="4267200" y="7783119"/>
              <a:ext cx="533400" cy="0"/>
            </a:xfrm>
            <a:prstGeom prst="line">
              <a:avLst/>
            </a:prstGeom>
            <a:ln w="38100" cap="flat">
              <a:solidFill>
                <a:schemeClr val="accent3">
                  <a:lumMod val="50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AutoShape 5">
              <a:extLst>
                <a:ext uri="{FF2B5EF4-FFF2-40B4-BE49-F238E27FC236}">
                  <a16:creationId xmlns:a16="http://schemas.microsoft.com/office/drawing/2014/main" id="{99FB923D-4E1F-960D-7CD0-648147ED403F}"/>
                </a:ext>
              </a:extLst>
            </p:cNvPr>
            <p:cNvSpPr/>
            <p:nvPr/>
          </p:nvSpPr>
          <p:spPr>
            <a:xfrm flipV="1">
              <a:off x="5105400" y="7783119"/>
              <a:ext cx="1066800" cy="0"/>
            </a:xfrm>
            <a:prstGeom prst="line">
              <a:avLst/>
            </a:prstGeom>
            <a:ln w="38100" cap="flat">
              <a:solidFill>
                <a:schemeClr val="accent3">
                  <a:lumMod val="50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AutoShape 5">
              <a:extLst>
                <a:ext uri="{FF2B5EF4-FFF2-40B4-BE49-F238E27FC236}">
                  <a16:creationId xmlns:a16="http://schemas.microsoft.com/office/drawing/2014/main" id="{6ED6534C-D6B5-6538-3CC9-FDA82E766DCF}"/>
                </a:ext>
              </a:extLst>
            </p:cNvPr>
            <p:cNvSpPr/>
            <p:nvPr/>
          </p:nvSpPr>
          <p:spPr>
            <a:xfrm flipV="1">
              <a:off x="6477000" y="7783119"/>
              <a:ext cx="1981200" cy="0"/>
            </a:xfrm>
            <a:prstGeom prst="line">
              <a:avLst/>
            </a:prstGeom>
            <a:ln w="38100" cap="flat">
              <a:solidFill>
                <a:schemeClr val="accent3">
                  <a:lumMod val="50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AutoShape 5">
              <a:extLst>
                <a:ext uri="{FF2B5EF4-FFF2-40B4-BE49-F238E27FC236}">
                  <a16:creationId xmlns:a16="http://schemas.microsoft.com/office/drawing/2014/main" id="{6B82DC38-DFC6-E88F-168A-227469A1131D}"/>
                </a:ext>
              </a:extLst>
            </p:cNvPr>
            <p:cNvSpPr/>
            <p:nvPr/>
          </p:nvSpPr>
          <p:spPr>
            <a:xfrm rot="10800000" flipV="1">
              <a:off x="3124200" y="7783119"/>
              <a:ext cx="533400" cy="0"/>
            </a:xfrm>
            <a:prstGeom prst="line">
              <a:avLst/>
            </a:prstGeom>
            <a:ln w="38100" cap="flat">
              <a:solidFill>
                <a:srgbClr val="C00000"/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AutoShape 5">
              <a:extLst>
                <a:ext uri="{FF2B5EF4-FFF2-40B4-BE49-F238E27FC236}">
                  <a16:creationId xmlns:a16="http://schemas.microsoft.com/office/drawing/2014/main" id="{1987B68B-50B6-0260-28C0-FF63797A4E83}"/>
                </a:ext>
              </a:extLst>
            </p:cNvPr>
            <p:cNvSpPr/>
            <p:nvPr/>
          </p:nvSpPr>
          <p:spPr>
            <a:xfrm rot="10800000" flipV="1">
              <a:off x="1752600" y="7783119"/>
              <a:ext cx="1066800" cy="0"/>
            </a:xfrm>
            <a:prstGeom prst="line">
              <a:avLst/>
            </a:prstGeom>
            <a:ln w="38100" cap="flat">
              <a:solidFill>
                <a:srgbClr val="C00000"/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</p:grp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C3DB149F-6E99-D605-2F30-5D00D01FEE80}"/>
              </a:ext>
            </a:extLst>
          </p:cNvPr>
          <p:cNvCxnSpPr>
            <a:cxnSpLocks/>
          </p:cNvCxnSpPr>
          <p:nvPr/>
        </p:nvCxnSpPr>
        <p:spPr>
          <a:xfrm>
            <a:off x="4038600" y="5533174"/>
            <a:ext cx="0" cy="2831328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A752F9B5-C8D9-4BA0-C202-1149AEFD97CD}"/>
                  </a:ext>
                </a:extLst>
              </p:cNvPr>
              <p:cNvSpPr txBox="1"/>
              <p:nvPr/>
            </p:nvSpPr>
            <p:spPr>
              <a:xfrm>
                <a:off x="7563681" y="8505739"/>
                <a:ext cx="1676399" cy="52482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𝛾</m:t>
                          </m:r>
                        </m:e>
                      </m:rad>
                      <m:r>
                        <m:rPr>
                          <m:sty m:val="p"/>
                        </m:rPr>
                        <a:rPr lang="en-US" sz="2800" b="0" i="0" smtClean="0">
                          <a:latin typeface="Cambria Math" panose="02040503050406030204" pitchFamily="18" charset="0"/>
                        </a:rPr>
                        <m:t>q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A752F9B5-C8D9-4BA0-C202-1149AEFD97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63681" y="8505739"/>
                <a:ext cx="1676399" cy="524824"/>
              </a:xfrm>
              <a:prstGeom prst="rect">
                <a:avLst/>
              </a:prstGeom>
              <a:blipFill>
                <a:blip r:embed="rId12"/>
                <a:stretch>
                  <a:fillRect b="-119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9FBAB497-9A22-213D-3584-121809FE0B3E}"/>
                  </a:ext>
                </a:extLst>
              </p:cNvPr>
              <p:cNvSpPr txBox="1"/>
              <p:nvPr/>
            </p:nvSpPr>
            <p:spPr>
              <a:xfrm>
                <a:off x="3539651" y="9390656"/>
                <a:ext cx="1084399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𝜆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&gt;1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9FBAB497-9A22-213D-3584-121809FE0B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39651" y="9390656"/>
                <a:ext cx="1084399" cy="492443"/>
              </a:xfrm>
              <a:prstGeom prst="rect">
                <a:avLst/>
              </a:prstGeom>
              <a:blipFill>
                <a:blip r:embed="rId13"/>
                <a:stretch>
                  <a:fillRect l="-8046" r="-8046" b="-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99261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" grpId="0"/>
      <p:bldP spid="3" grpId="0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 flipV="1">
            <a:off x="1028695" y="1760761"/>
            <a:ext cx="16230594" cy="38509"/>
          </a:xfrm>
          <a:prstGeom prst="line">
            <a:avLst/>
          </a:prstGeom>
          <a:ln w="9525" cap="flat">
            <a:solidFill>
              <a:srgbClr val="2B2C3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BBD2D508-3B52-9CA7-12F7-8C393F39DFFE}"/>
              </a:ext>
            </a:extLst>
          </p:cNvPr>
          <p:cNvGrpSpPr/>
          <p:nvPr/>
        </p:nvGrpSpPr>
        <p:grpSpPr>
          <a:xfrm>
            <a:off x="1016396" y="4527611"/>
            <a:ext cx="8223684" cy="4863045"/>
            <a:chOff x="3819442" y="1992409"/>
            <a:chExt cx="8223684" cy="4863045"/>
          </a:xfrm>
        </p:grpSpPr>
        <p:sp>
          <p:nvSpPr>
            <p:cNvPr id="10" name="AutoShape 3">
              <a:extLst>
                <a:ext uri="{FF2B5EF4-FFF2-40B4-BE49-F238E27FC236}">
                  <a16:creationId xmlns:a16="http://schemas.microsoft.com/office/drawing/2014/main" id="{C166A598-0540-BCE9-7BF9-BA02C0D685FB}"/>
                </a:ext>
              </a:extLst>
            </p:cNvPr>
            <p:cNvSpPr/>
            <p:nvPr/>
          </p:nvSpPr>
          <p:spPr>
            <a:xfrm>
              <a:off x="3819442" y="5829300"/>
              <a:ext cx="8223684" cy="0"/>
            </a:xfrm>
            <a:prstGeom prst="line">
              <a:avLst/>
            </a:prstGeom>
            <a:ln w="38100" cap="flat">
              <a:solidFill>
                <a:srgbClr val="2B2C30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AutoShape 4">
              <a:extLst>
                <a:ext uri="{FF2B5EF4-FFF2-40B4-BE49-F238E27FC236}">
                  <a16:creationId xmlns:a16="http://schemas.microsoft.com/office/drawing/2014/main" id="{8B2BA003-4634-823C-3830-BC74CE7AAA99}"/>
                </a:ext>
              </a:extLst>
            </p:cNvPr>
            <p:cNvSpPr/>
            <p:nvPr/>
          </p:nvSpPr>
          <p:spPr>
            <a:xfrm>
              <a:off x="4196829" y="1992409"/>
              <a:ext cx="0" cy="4863045"/>
            </a:xfrm>
            <a:prstGeom prst="line">
              <a:avLst/>
            </a:prstGeom>
            <a:ln w="38100" cap="flat">
              <a:solidFill>
                <a:srgbClr val="2B2C30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8" name="Freeform 3">
            <a:extLst>
              <a:ext uri="{FF2B5EF4-FFF2-40B4-BE49-F238E27FC236}">
                <a16:creationId xmlns:a16="http://schemas.microsoft.com/office/drawing/2014/main" id="{2885A418-01C2-97D4-1908-D6BC472BD46A}"/>
              </a:ext>
            </a:extLst>
          </p:cNvPr>
          <p:cNvSpPr/>
          <p:nvPr/>
        </p:nvSpPr>
        <p:spPr>
          <a:xfrm>
            <a:off x="9594620" y="6154370"/>
            <a:ext cx="7855180" cy="2732765"/>
          </a:xfrm>
          <a:custGeom>
            <a:avLst/>
            <a:gdLst/>
            <a:ahLst/>
            <a:cxnLst/>
            <a:rect l="l" t="t" r="r" b="b"/>
            <a:pathLst>
              <a:path w="847631" h="310242">
                <a:moveTo>
                  <a:pt x="0" y="0"/>
                </a:moveTo>
                <a:lnTo>
                  <a:pt x="847631" y="0"/>
                </a:lnTo>
                <a:lnTo>
                  <a:pt x="847631" y="310242"/>
                </a:lnTo>
                <a:lnTo>
                  <a:pt x="0" y="310242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  <a:alpha val="30000"/>
            </a:schemeClr>
          </a:solidFill>
          <a:ln w="38100" cap="rnd">
            <a:solidFill>
              <a:schemeClr val="accent2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21" name="TextBox 37">
            <a:extLst>
              <a:ext uri="{FF2B5EF4-FFF2-40B4-BE49-F238E27FC236}">
                <a16:creationId xmlns:a16="http://schemas.microsoft.com/office/drawing/2014/main" id="{D0EAD54E-83B9-F381-3DE2-FFCA0F3BB5E1}"/>
              </a:ext>
            </a:extLst>
          </p:cNvPr>
          <p:cNvSpPr txBox="1"/>
          <p:nvPr/>
        </p:nvSpPr>
        <p:spPr>
          <a:xfrm>
            <a:off x="9594620" y="5533174"/>
            <a:ext cx="6483578" cy="4349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640"/>
              </a:lnSpc>
            </a:pPr>
            <a:r>
              <a:rPr lang="en-US" sz="2800" b="1" dirty="0">
                <a:latin typeface="Montserrat SemiBold" pitchFamily="2" charset="77"/>
              </a:rPr>
              <a:t>THEOREM [</a:t>
            </a:r>
            <a:r>
              <a:rPr lang="en-US" sz="2800" b="1" dirty="0">
                <a:latin typeface="Montserrat ExtraBold" pitchFamily="2" charset="77"/>
              </a:rPr>
              <a:t>J</a:t>
            </a:r>
            <a:r>
              <a:rPr lang="en-US" sz="2800" b="1" dirty="0">
                <a:latin typeface="Montserrat SemiBold" pitchFamily="2" charset="77"/>
              </a:rPr>
              <a:t>ZM23] : Distribution</a:t>
            </a:r>
          </a:p>
        </p:txBody>
      </p:sp>
      <p:sp>
        <p:nvSpPr>
          <p:cNvPr id="25" name="TextBox 37">
            <a:extLst>
              <a:ext uri="{FF2B5EF4-FFF2-40B4-BE49-F238E27FC236}">
                <a16:creationId xmlns:a16="http://schemas.microsoft.com/office/drawing/2014/main" id="{BC3F93EA-0886-B237-FA1A-6FBCAE1119D5}"/>
              </a:ext>
            </a:extLst>
          </p:cNvPr>
          <p:cNvSpPr txBox="1"/>
          <p:nvPr/>
        </p:nvSpPr>
        <p:spPr>
          <a:xfrm>
            <a:off x="10077998" y="6778690"/>
            <a:ext cx="2228762" cy="4349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640"/>
              </a:lnSpc>
            </a:pPr>
            <a:r>
              <a:rPr lang="en-US" sz="2800" b="1" dirty="0">
                <a:latin typeface="Montserrat SemiBold" pitchFamily="2" charset="77"/>
              </a:rPr>
              <a:t>Critical-HT: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ED4DA5B9-32FE-61D0-753B-10C3B62C9C34}"/>
                  </a:ext>
                </a:extLst>
              </p:cNvPr>
              <p:cNvSpPr txBox="1"/>
              <p:nvPr/>
            </p:nvSpPr>
            <p:spPr>
              <a:xfrm>
                <a:off x="3205554" y="8505739"/>
                <a:ext cx="1752595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𝐶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ED4DA5B9-32FE-61D0-753B-10C3B62C9C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5554" y="8505739"/>
                <a:ext cx="1752595" cy="58477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9" name="Group 18">
            <a:extLst>
              <a:ext uri="{FF2B5EF4-FFF2-40B4-BE49-F238E27FC236}">
                <a16:creationId xmlns:a16="http://schemas.microsoft.com/office/drawing/2014/main" id="{7B6AFCA2-2162-5826-FBA4-64A0A395D297}"/>
              </a:ext>
            </a:extLst>
          </p:cNvPr>
          <p:cNvGrpSpPr/>
          <p:nvPr/>
        </p:nvGrpSpPr>
        <p:grpSpPr>
          <a:xfrm>
            <a:off x="1752600" y="7783119"/>
            <a:ext cx="6705600" cy="262116"/>
            <a:chOff x="1752600" y="7783119"/>
            <a:chExt cx="6705600" cy="262116"/>
          </a:xfrm>
        </p:grpSpPr>
        <p:sp>
          <p:nvSpPr>
            <p:cNvPr id="3" name="AutoShape 5">
              <a:extLst>
                <a:ext uri="{FF2B5EF4-FFF2-40B4-BE49-F238E27FC236}">
                  <a16:creationId xmlns:a16="http://schemas.microsoft.com/office/drawing/2014/main" id="{F9CC3BCD-F6D9-0237-55AF-8F2CEFED71F7}"/>
                </a:ext>
              </a:extLst>
            </p:cNvPr>
            <p:cNvSpPr/>
            <p:nvPr/>
          </p:nvSpPr>
          <p:spPr>
            <a:xfrm flipV="1">
              <a:off x="4267200" y="8045235"/>
              <a:ext cx="533400" cy="0"/>
            </a:xfrm>
            <a:prstGeom prst="line">
              <a:avLst/>
            </a:prstGeom>
            <a:ln w="38100" cap="flat">
              <a:solidFill>
                <a:schemeClr val="accent3">
                  <a:lumMod val="50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" name="AutoShape 5">
              <a:extLst>
                <a:ext uri="{FF2B5EF4-FFF2-40B4-BE49-F238E27FC236}">
                  <a16:creationId xmlns:a16="http://schemas.microsoft.com/office/drawing/2014/main" id="{54E7C30E-1C5A-33BE-939B-B86EB6E05621}"/>
                </a:ext>
              </a:extLst>
            </p:cNvPr>
            <p:cNvSpPr/>
            <p:nvPr/>
          </p:nvSpPr>
          <p:spPr>
            <a:xfrm flipV="1">
              <a:off x="5105400" y="8045235"/>
              <a:ext cx="1066800" cy="0"/>
            </a:xfrm>
            <a:prstGeom prst="line">
              <a:avLst/>
            </a:prstGeom>
            <a:ln w="38100" cap="flat">
              <a:solidFill>
                <a:schemeClr val="accent3">
                  <a:lumMod val="50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AutoShape 5">
              <a:extLst>
                <a:ext uri="{FF2B5EF4-FFF2-40B4-BE49-F238E27FC236}">
                  <a16:creationId xmlns:a16="http://schemas.microsoft.com/office/drawing/2014/main" id="{2DD1254B-EB76-B9ED-EBA6-B875F14E9349}"/>
                </a:ext>
              </a:extLst>
            </p:cNvPr>
            <p:cNvSpPr/>
            <p:nvPr/>
          </p:nvSpPr>
          <p:spPr>
            <a:xfrm flipV="1">
              <a:off x="6477000" y="8045235"/>
              <a:ext cx="1981200" cy="0"/>
            </a:xfrm>
            <a:prstGeom prst="line">
              <a:avLst/>
            </a:prstGeom>
            <a:ln w="38100" cap="flat">
              <a:solidFill>
                <a:schemeClr val="accent3">
                  <a:lumMod val="50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AutoShape 5">
              <a:extLst>
                <a:ext uri="{FF2B5EF4-FFF2-40B4-BE49-F238E27FC236}">
                  <a16:creationId xmlns:a16="http://schemas.microsoft.com/office/drawing/2014/main" id="{0F8E7E29-0C15-FB43-2F08-362B84D08C0C}"/>
                </a:ext>
              </a:extLst>
            </p:cNvPr>
            <p:cNvSpPr/>
            <p:nvPr/>
          </p:nvSpPr>
          <p:spPr>
            <a:xfrm rot="10800000" flipV="1">
              <a:off x="3124200" y="8045235"/>
              <a:ext cx="533400" cy="0"/>
            </a:xfrm>
            <a:prstGeom prst="line">
              <a:avLst/>
            </a:prstGeom>
            <a:ln w="38100" cap="flat">
              <a:solidFill>
                <a:srgbClr val="C00000"/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AutoShape 5">
              <a:extLst>
                <a:ext uri="{FF2B5EF4-FFF2-40B4-BE49-F238E27FC236}">
                  <a16:creationId xmlns:a16="http://schemas.microsoft.com/office/drawing/2014/main" id="{CEA7CAC9-D8F5-EB64-B66C-34B4E29119F2}"/>
                </a:ext>
              </a:extLst>
            </p:cNvPr>
            <p:cNvSpPr/>
            <p:nvPr/>
          </p:nvSpPr>
          <p:spPr>
            <a:xfrm rot="10800000" flipV="1">
              <a:off x="1752600" y="8045235"/>
              <a:ext cx="1066800" cy="0"/>
            </a:xfrm>
            <a:prstGeom prst="line">
              <a:avLst/>
            </a:prstGeom>
            <a:ln w="38100" cap="flat">
              <a:solidFill>
                <a:srgbClr val="C00000"/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AutoShape 5">
              <a:extLst>
                <a:ext uri="{FF2B5EF4-FFF2-40B4-BE49-F238E27FC236}">
                  <a16:creationId xmlns:a16="http://schemas.microsoft.com/office/drawing/2014/main" id="{AD499D6B-79C6-9149-32A1-F8956DE390D3}"/>
                </a:ext>
              </a:extLst>
            </p:cNvPr>
            <p:cNvSpPr/>
            <p:nvPr/>
          </p:nvSpPr>
          <p:spPr>
            <a:xfrm flipV="1">
              <a:off x="4267200" y="7783119"/>
              <a:ext cx="533400" cy="0"/>
            </a:xfrm>
            <a:prstGeom prst="line">
              <a:avLst/>
            </a:prstGeom>
            <a:ln w="38100" cap="flat">
              <a:solidFill>
                <a:schemeClr val="accent3">
                  <a:lumMod val="50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AutoShape 5">
              <a:extLst>
                <a:ext uri="{FF2B5EF4-FFF2-40B4-BE49-F238E27FC236}">
                  <a16:creationId xmlns:a16="http://schemas.microsoft.com/office/drawing/2014/main" id="{8B850959-A2A0-A9F7-2C88-CFAE79DBB2EC}"/>
                </a:ext>
              </a:extLst>
            </p:cNvPr>
            <p:cNvSpPr/>
            <p:nvPr/>
          </p:nvSpPr>
          <p:spPr>
            <a:xfrm flipV="1">
              <a:off x="5105400" y="7783119"/>
              <a:ext cx="1066800" cy="0"/>
            </a:xfrm>
            <a:prstGeom prst="line">
              <a:avLst/>
            </a:prstGeom>
            <a:ln w="38100" cap="flat">
              <a:solidFill>
                <a:schemeClr val="accent3">
                  <a:lumMod val="50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AutoShape 5">
              <a:extLst>
                <a:ext uri="{FF2B5EF4-FFF2-40B4-BE49-F238E27FC236}">
                  <a16:creationId xmlns:a16="http://schemas.microsoft.com/office/drawing/2014/main" id="{70805470-AE5A-1285-0018-2394480E0B48}"/>
                </a:ext>
              </a:extLst>
            </p:cNvPr>
            <p:cNvSpPr/>
            <p:nvPr/>
          </p:nvSpPr>
          <p:spPr>
            <a:xfrm flipV="1">
              <a:off x="6477000" y="7783119"/>
              <a:ext cx="1981200" cy="0"/>
            </a:xfrm>
            <a:prstGeom prst="line">
              <a:avLst/>
            </a:prstGeom>
            <a:ln w="38100" cap="flat">
              <a:solidFill>
                <a:schemeClr val="accent3">
                  <a:lumMod val="50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AutoShape 5">
              <a:extLst>
                <a:ext uri="{FF2B5EF4-FFF2-40B4-BE49-F238E27FC236}">
                  <a16:creationId xmlns:a16="http://schemas.microsoft.com/office/drawing/2014/main" id="{D48DA5B2-D22E-FA43-8F68-35EC0A38949A}"/>
                </a:ext>
              </a:extLst>
            </p:cNvPr>
            <p:cNvSpPr/>
            <p:nvPr/>
          </p:nvSpPr>
          <p:spPr>
            <a:xfrm rot="10800000" flipV="1">
              <a:off x="3124200" y="7783119"/>
              <a:ext cx="533400" cy="0"/>
            </a:xfrm>
            <a:prstGeom prst="line">
              <a:avLst/>
            </a:prstGeom>
            <a:ln w="38100" cap="flat">
              <a:solidFill>
                <a:srgbClr val="C00000"/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AutoShape 5">
              <a:extLst>
                <a:ext uri="{FF2B5EF4-FFF2-40B4-BE49-F238E27FC236}">
                  <a16:creationId xmlns:a16="http://schemas.microsoft.com/office/drawing/2014/main" id="{D54472CC-D877-F5DC-AF6D-B22C8DDA134E}"/>
                </a:ext>
              </a:extLst>
            </p:cNvPr>
            <p:cNvSpPr/>
            <p:nvPr/>
          </p:nvSpPr>
          <p:spPr>
            <a:xfrm rot="10800000" flipV="1">
              <a:off x="1752600" y="7783119"/>
              <a:ext cx="1066800" cy="0"/>
            </a:xfrm>
            <a:prstGeom prst="line">
              <a:avLst/>
            </a:prstGeom>
            <a:ln w="38100" cap="flat">
              <a:solidFill>
                <a:srgbClr val="C00000"/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A9745FB-04C5-0C4C-3922-A252654CAB84}"/>
              </a:ext>
            </a:extLst>
          </p:cNvPr>
          <p:cNvGrpSpPr/>
          <p:nvPr/>
        </p:nvGrpSpPr>
        <p:grpSpPr>
          <a:xfrm>
            <a:off x="8337494" y="2334938"/>
            <a:ext cx="9108993" cy="1929351"/>
            <a:chOff x="8337494" y="2334938"/>
            <a:chExt cx="9108993" cy="1929351"/>
          </a:xfrm>
        </p:grpSpPr>
        <p:sp>
          <p:nvSpPr>
            <p:cNvPr id="24" name="Freeform 3">
              <a:extLst>
                <a:ext uri="{FF2B5EF4-FFF2-40B4-BE49-F238E27FC236}">
                  <a16:creationId xmlns:a16="http://schemas.microsoft.com/office/drawing/2014/main" id="{EC01ABC5-B155-2BE3-B60C-E4F13697AE13}"/>
                </a:ext>
              </a:extLst>
            </p:cNvPr>
            <p:cNvSpPr/>
            <p:nvPr/>
          </p:nvSpPr>
          <p:spPr>
            <a:xfrm>
              <a:off x="8337495" y="2877269"/>
              <a:ext cx="9108992" cy="1387020"/>
            </a:xfrm>
            <a:custGeom>
              <a:avLst/>
              <a:gdLst/>
              <a:ahLst/>
              <a:cxnLst/>
              <a:rect l="l" t="t" r="r" b="b"/>
              <a:pathLst>
                <a:path w="847631" h="310242">
                  <a:moveTo>
                    <a:pt x="0" y="0"/>
                  </a:moveTo>
                  <a:lnTo>
                    <a:pt x="847631" y="0"/>
                  </a:lnTo>
                  <a:lnTo>
                    <a:pt x="847631" y="310242"/>
                  </a:lnTo>
                  <a:lnTo>
                    <a:pt x="0" y="310242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  <a:alpha val="30000"/>
              </a:schemeClr>
            </a:solidFill>
            <a:ln w="38100" cap="rnd">
              <a:solidFill>
                <a:schemeClr val="accent2"/>
              </a:solidFill>
            </a:ln>
          </p:spPr>
          <p:txBody>
            <a:bodyPr/>
            <a:lstStyle/>
            <a:p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" name="TextBox 22">
                  <a:extLst>
                    <a:ext uri="{FF2B5EF4-FFF2-40B4-BE49-F238E27FC236}">
                      <a16:creationId xmlns:a16="http://schemas.microsoft.com/office/drawing/2014/main" id="{2F608A3C-C68A-2FAC-5929-AB76FB9D862C}"/>
                    </a:ext>
                  </a:extLst>
                </p:cNvPr>
                <p:cNvSpPr txBox="1"/>
                <p:nvPr/>
              </p:nvSpPr>
              <p:spPr>
                <a:xfrm>
                  <a:off x="8653655" y="3155393"/>
                  <a:ext cx="8564396" cy="78406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400" b="0" i="0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m:rPr>
                                <m:sty m:val="p"/>
                              </m:rPr>
                              <a:rPr lang="en-US" sz="2400" b="0" i="0" smtClean="0">
                                <a:latin typeface="Cambria Math" panose="02040503050406030204" pitchFamily="18" charset="0"/>
                              </a:rPr>
                              <m:t>C</m:t>
                            </m:r>
                            <m:r>
                              <a:rPr lang="en-US" sz="2400" b="0" i="0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f>
                              <m:fPr>
                                <m:ctrlP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400" b="0" i="0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sz="2400" b="0" i="0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m:rPr>
                                <m:sty m:val="p"/>
                              </m:rPr>
                              <a:rPr lang="en-US" sz="2400" b="0" i="0" smtClean="0">
                                <a:latin typeface="Cambria Math" panose="02040503050406030204" pitchFamily="18" charset="0"/>
                              </a:rPr>
                              <m:t>θ</m:t>
                            </m:r>
                            <m:sSup>
                              <m:sSupPr>
                                <m:ctrlP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sty m:val="p"/>
                                  </m:rPr>
                                  <a:rPr lang="en-US" sz="2400" b="0" i="0" smtClean="0">
                                    <a:latin typeface="Cambria Math" panose="02040503050406030204" pitchFamily="18" charset="0"/>
                                  </a:rPr>
                                  <m:t>σ</m:t>
                                </m:r>
                              </m:e>
                              <m:sup>
                                <m:r>
                                  <a:rPr lang="en-US" sz="2400" b="0" i="0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e>
                        </m:d>
                        <m:r>
                          <a:rPr lang="en-US" sz="24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</a:rPr>
                          <m:t>MGF</m:t>
                        </m:r>
                        <m:d>
                          <m:d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m:rPr>
                                <m:sty m:val="p"/>
                              </m:rPr>
                              <a:rPr lang="en-US" sz="2400" b="0" i="0" smtClean="0">
                                <a:latin typeface="Cambria Math" panose="02040503050406030204" pitchFamily="18" charset="0"/>
                              </a:rPr>
                              <m:t>θ</m:t>
                            </m:r>
                          </m:e>
                        </m:d>
                        <m:r>
                          <a:rPr lang="en-US" sz="2400" b="0" i="0" smtClean="0">
                            <a:latin typeface="Cambria Math" panose="02040503050406030204" pitchFamily="18" charset="0"/>
                          </a:rPr>
                          <m:t> − </m:t>
                        </m:r>
                        <m:f>
                          <m:f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sty m:val="p"/>
                              </m:rPr>
                              <a:rPr lang="en-US" sz="2400" b="0" i="0" smtClean="0">
                                <a:latin typeface="Cambria Math" panose="02040503050406030204" pitchFamily="18" charset="0"/>
                              </a:rPr>
                              <m:t>d</m:t>
                            </m:r>
                          </m:num>
                          <m:den>
                            <m:r>
                              <m:rPr>
                                <m:sty m:val="p"/>
                              </m:rPr>
                              <a:rPr lang="en-US" sz="2400" b="0" i="0" smtClean="0">
                                <a:latin typeface="Cambria Math" panose="02040503050406030204" pitchFamily="18" charset="0"/>
                              </a:rPr>
                              <m:t>dθ</m:t>
                            </m:r>
                          </m:den>
                        </m:f>
                        <m:r>
                          <a:rPr lang="en-US" sz="24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</a:rPr>
                          <m:t>MGF</m:t>
                        </m:r>
                        <m:d>
                          <m:d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m:rPr>
                                <m:sty m:val="p"/>
                              </m:rPr>
                              <a:rPr lang="en-US" sz="2400" b="0" i="0" smtClean="0">
                                <a:latin typeface="Cambria Math" panose="02040503050406030204" pitchFamily="18" charset="0"/>
                              </a:rPr>
                              <m:t>θ</m:t>
                            </m:r>
                          </m:e>
                        </m:d>
                        <m:r>
                          <a:rPr lang="en-US" sz="2400" b="0" i="0" smtClean="0">
                            <a:latin typeface="Cambria Math" panose="020405030504060302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en-US" sz="2400" b="0" i="1" smtClean="0">
                                <a:solidFill>
                                  <a:schemeClr val="tx1">
                                    <a:lumMod val="95000"/>
                                    <a:lumOff val="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400" b="0" i="0" smtClean="0">
                                <a:solidFill>
                                  <a:schemeClr val="tx1">
                                    <a:lumMod val="95000"/>
                                    <a:lumOff val="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ad>
                              <m:radPr>
                                <m:degHide m:val="on"/>
                                <m:ctrlPr>
                                  <a:rPr lang="en-US" sz="2400" b="0" i="1" smtClean="0">
                                    <a:solidFill>
                                      <a:schemeClr val="tx1">
                                        <a:lumMod val="95000"/>
                                        <a:lumOff val="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m:rPr>
                                    <m:sty m:val="p"/>
                                  </m:rPr>
                                  <a:rPr lang="en-US" sz="2400" b="0" i="0" smtClean="0">
                                    <a:solidFill>
                                      <a:schemeClr val="tx1">
                                        <a:lumMod val="95000"/>
                                        <a:lumOff val="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γ</m:t>
                                </m:r>
                              </m:e>
                            </m:rad>
                          </m:den>
                        </m:f>
                        <m:r>
                          <a:rPr lang="en-US" sz="2400" b="0" i="0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2400" b="0" i="0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E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en-US" sz="2400" b="0" i="1" smtClean="0">
                                <a:solidFill>
                                  <a:schemeClr val="tx1">
                                    <a:lumMod val="95000"/>
                                    <a:lumOff val="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m:rPr>
                                <m:sty m:val="p"/>
                              </m:rPr>
                              <a:rPr lang="en-US" sz="2400" b="0" i="0" smtClean="0">
                                <a:solidFill>
                                  <a:schemeClr val="tx1">
                                    <a:lumMod val="95000"/>
                                    <a:lumOff val="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Idleness</m:t>
                            </m:r>
                          </m:e>
                        </m:d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𝑜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(1)</m:t>
                        </m:r>
                      </m:oMath>
                    </m:oMathPara>
                  </a14:m>
                  <a:endParaRPr lang="en-US" sz="2400" dirty="0"/>
                </a:p>
              </p:txBody>
            </p:sp>
          </mc:Choice>
          <mc:Fallback xmlns="">
            <p:sp>
              <p:nvSpPr>
                <p:cNvPr id="23" name="TextBox 22">
                  <a:extLst>
                    <a:ext uri="{FF2B5EF4-FFF2-40B4-BE49-F238E27FC236}">
                      <a16:creationId xmlns:a16="http://schemas.microsoft.com/office/drawing/2014/main" id="{2F608A3C-C68A-2FAC-5929-AB76FB9D862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653655" y="3155393"/>
                  <a:ext cx="8564396" cy="784061"/>
                </a:xfrm>
                <a:prstGeom prst="rect">
                  <a:avLst/>
                </a:prstGeom>
                <a:blipFill>
                  <a:blip r:embed="rId4"/>
                  <a:stretch>
                    <a:fillRect t="-3175" b="-952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6" name="TextBox 37">
              <a:extLst>
                <a:ext uri="{FF2B5EF4-FFF2-40B4-BE49-F238E27FC236}">
                  <a16:creationId xmlns:a16="http://schemas.microsoft.com/office/drawing/2014/main" id="{B264FF62-A38F-271C-40BA-89E0065D8A0F}"/>
                </a:ext>
              </a:extLst>
            </p:cNvPr>
            <p:cNvSpPr txBox="1"/>
            <p:nvPr/>
          </p:nvSpPr>
          <p:spPr>
            <a:xfrm>
              <a:off x="8337494" y="2334938"/>
              <a:ext cx="6483578" cy="43499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3640"/>
                </a:lnSpc>
              </a:pPr>
              <a:r>
                <a:rPr lang="en-US" sz="2800" b="1" dirty="0">
                  <a:latin typeface="Montserrat SemiBold" pitchFamily="2" charset="77"/>
                </a:rPr>
                <a:t>Diff. Eq. in terms of MGF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0BAC4559-D875-18AB-6794-C24ADA693E6E}"/>
                  </a:ext>
                </a:extLst>
              </p:cNvPr>
              <p:cNvSpPr txBox="1"/>
              <p:nvPr/>
            </p:nvSpPr>
            <p:spPr>
              <a:xfrm>
                <a:off x="3539651" y="9390656"/>
                <a:ext cx="1084399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𝜆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&gt;1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0BAC4559-D875-18AB-6794-C24ADA693E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39651" y="9390656"/>
                <a:ext cx="1084399" cy="492443"/>
              </a:xfrm>
              <a:prstGeom prst="rect">
                <a:avLst/>
              </a:prstGeom>
              <a:blipFill>
                <a:blip r:embed="rId5"/>
                <a:stretch>
                  <a:fillRect l="-8046" r="-8046" b="-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AA473957-4CEA-949C-BE1F-F632228A7E02}"/>
                  </a:ext>
                </a:extLst>
              </p:cNvPr>
              <p:cNvSpPr txBox="1"/>
              <p:nvPr/>
            </p:nvSpPr>
            <p:spPr>
              <a:xfrm>
                <a:off x="11960607" y="6801673"/>
                <a:ext cx="4940236" cy="64376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ts val="434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𝜆</m:t>
                      </m:r>
                      <m:r>
                        <a:rPr lang="en-US" sz="36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=1</m:t>
                      </m:r>
                      <m:r>
                        <a:rPr lang="en-US" sz="36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36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𝜖</m:t>
                      </m:r>
                      <m:r>
                        <a:rPr lang="en-US" sz="36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,  </m:t>
                      </m:r>
                      <m:f>
                        <m:fPr>
                          <m:ctrlP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𝜖</m:t>
                          </m:r>
                        </m:num>
                        <m:den>
                          <m:rad>
                            <m:radPr>
                              <m:degHide m:val="on"/>
                              <m:ctrlPr>
                                <a:rPr lang="en-US" sz="3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3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𝛾</m:t>
                              </m:r>
                            </m:e>
                          </m:rad>
                        </m:den>
                      </m:f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𝐶</m:t>
                      </m:r>
                    </m:oMath>
                  </m:oMathPara>
                </a14:m>
                <a:endParaRPr lang="en-US" sz="3200" i="1" dirty="0">
                  <a:solidFill>
                    <a:srgbClr val="000000"/>
                  </a:solidFill>
                  <a:latin typeface="Public Sans"/>
                </a:endParaRPr>
              </a:p>
            </p:txBody>
          </p:sp>
        </mc:Choice>
        <mc:Fallback xmlns="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AA473957-4CEA-949C-BE1F-F632228A7E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960607" y="6801673"/>
                <a:ext cx="4940236" cy="643766"/>
              </a:xfrm>
              <a:prstGeom prst="rect">
                <a:avLst/>
              </a:prstGeom>
              <a:blipFill>
                <a:blip r:embed="rId6"/>
                <a:stretch>
                  <a:fillRect t="-36538" b="-2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270B3C21-398F-2BBA-E34B-3B559CC68C2F}"/>
              </a:ext>
            </a:extLst>
          </p:cNvPr>
          <p:cNvCxnSpPr>
            <a:cxnSpLocks/>
          </p:cNvCxnSpPr>
          <p:nvPr/>
        </p:nvCxnSpPr>
        <p:spPr>
          <a:xfrm>
            <a:off x="4038600" y="5533174"/>
            <a:ext cx="0" cy="2831328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Freeform 3">
            <a:extLst>
              <a:ext uri="{FF2B5EF4-FFF2-40B4-BE49-F238E27FC236}">
                <a16:creationId xmlns:a16="http://schemas.microsoft.com/office/drawing/2014/main" id="{B663D632-90F5-2D28-25E0-92F5973EE80D}"/>
              </a:ext>
            </a:extLst>
          </p:cNvPr>
          <p:cNvSpPr/>
          <p:nvPr/>
        </p:nvSpPr>
        <p:spPr>
          <a:xfrm>
            <a:off x="1617704" y="3009899"/>
            <a:ext cx="5621293" cy="954119"/>
          </a:xfrm>
          <a:custGeom>
            <a:avLst/>
            <a:gdLst/>
            <a:ahLst/>
            <a:cxnLst/>
            <a:rect l="l" t="t" r="r" b="b"/>
            <a:pathLst>
              <a:path w="847631" h="310242">
                <a:moveTo>
                  <a:pt x="0" y="0"/>
                </a:moveTo>
                <a:lnTo>
                  <a:pt x="847631" y="0"/>
                </a:lnTo>
                <a:lnTo>
                  <a:pt x="847631" y="310242"/>
                </a:lnTo>
                <a:lnTo>
                  <a:pt x="0" y="310242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  <a:alpha val="30000"/>
            </a:schemeClr>
          </a:solidFill>
          <a:ln w="38100" cap="rnd">
            <a:solidFill>
              <a:schemeClr val="accent2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35" name="TextBox 37">
            <a:extLst>
              <a:ext uri="{FF2B5EF4-FFF2-40B4-BE49-F238E27FC236}">
                <a16:creationId xmlns:a16="http://schemas.microsoft.com/office/drawing/2014/main" id="{9E71B06F-785A-5DE3-C98F-A56EE7C672DA}"/>
              </a:ext>
            </a:extLst>
          </p:cNvPr>
          <p:cNvSpPr txBox="1"/>
          <p:nvPr/>
        </p:nvSpPr>
        <p:spPr>
          <a:xfrm>
            <a:off x="2104250" y="3280996"/>
            <a:ext cx="4648200" cy="4349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640"/>
              </a:lnSpc>
            </a:pPr>
            <a:r>
              <a:rPr lang="en-US" sz="2800" b="1" dirty="0">
                <a:latin typeface="Montserrat SemiBold" pitchFamily="2" charset="77"/>
              </a:rPr>
              <a:t>Transform Method</a:t>
            </a:r>
          </a:p>
        </p:txBody>
      </p:sp>
      <p:sp>
        <p:nvSpPr>
          <p:cNvPr id="36" name="AutoShape 5">
            <a:extLst>
              <a:ext uri="{FF2B5EF4-FFF2-40B4-BE49-F238E27FC236}">
                <a16:creationId xmlns:a16="http://schemas.microsoft.com/office/drawing/2014/main" id="{FE348D37-0492-63DF-08D9-531FB164C48F}"/>
              </a:ext>
            </a:extLst>
          </p:cNvPr>
          <p:cNvSpPr/>
          <p:nvPr/>
        </p:nvSpPr>
        <p:spPr>
          <a:xfrm>
            <a:off x="2953295" y="4365902"/>
            <a:ext cx="1" cy="2593231"/>
          </a:xfrm>
          <a:prstGeom prst="line">
            <a:avLst/>
          </a:prstGeom>
          <a:ln w="38100" cap="flat">
            <a:solidFill>
              <a:schemeClr val="tx1">
                <a:lumMod val="85000"/>
                <a:lumOff val="15000"/>
              </a:schemeClr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 dirty="0">
              <a:highlight>
                <a:srgbClr val="FF914D"/>
              </a:highlight>
            </a:endParaRPr>
          </a:p>
        </p:txBody>
      </p:sp>
      <p:sp>
        <p:nvSpPr>
          <p:cNvPr id="37" name="AutoShape 5">
            <a:extLst>
              <a:ext uri="{FF2B5EF4-FFF2-40B4-BE49-F238E27FC236}">
                <a16:creationId xmlns:a16="http://schemas.microsoft.com/office/drawing/2014/main" id="{BC3AFF49-BEC6-404A-EA7B-D3516BCBEB8F}"/>
              </a:ext>
            </a:extLst>
          </p:cNvPr>
          <p:cNvSpPr/>
          <p:nvPr/>
        </p:nvSpPr>
        <p:spPr>
          <a:xfrm flipH="1">
            <a:off x="6809934" y="3518886"/>
            <a:ext cx="1041014" cy="0"/>
          </a:xfrm>
          <a:prstGeom prst="line">
            <a:avLst/>
          </a:prstGeom>
          <a:ln w="38100" cap="flat">
            <a:solidFill>
              <a:schemeClr val="tx1">
                <a:lumMod val="85000"/>
                <a:lumOff val="15000"/>
              </a:schemeClr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 dirty="0">
              <a:highlight>
                <a:srgbClr val="FF914D"/>
              </a:highlight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CB7760B-4446-44B6-5433-0A01CD412689}"/>
              </a:ext>
            </a:extLst>
          </p:cNvPr>
          <p:cNvSpPr txBox="1"/>
          <p:nvPr/>
        </p:nvSpPr>
        <p:spPr>
          <a:xfrm>
            <a:off x="1016396" y="942975"/>
            <a:ext cx="16230600" cy="6269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200"/>
              </a:lnSpc>
              <a:spcBef>
                <a:spcPct val="0"/>
              </a:spcBef>
            </a:pPr>
            <a:r>
              <a:rPr lang="en-US" sz="4000" b="1" spc="15" dirty="0">
                <a:solidFill>
                  <a:srgbClr val="2B2C30"/>
                </a:solidFill>
                <a:latin typeface="Montserrat" pitchFamily="2" charset="77"/>
                <a:cs typeface="Gujarati MT" pitchFamily="2" charset="0"/>
              </a:rPr>
              <a:t>STEP 3: FUNCTIONAL EQUATION</a:t>
            </a:r>
            <a:endParaRPr lang="en-US" sz="3714" b="1" spc="742" dirty="0">
              <a:solidFill>
                <a:schemeClr val="accent6">
                  <a:lumMod val="75000"/>
                </a:schemeClr>
              </a:solidFill>
              <a:latin typeface="Montserrat" pitchFamily="2" charset="77"/>
              <a:cs typeface="Gujarati MT" pitchFamily="2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C9C86BF9-EB3B-6E29-CAE0-A1D913AC3133}"/>
                  </a:ext>
                </a:extLst>
              </p:cNvPr>
              <p:cNvSpPr txBox="1"/>
              <p:nvPr/>
            </p:nvSpPr>
            <p:spPr>
              <a:xfrm>
                <a:off x="12721241" y="7906684"/>
                <a:ext cx="1824154" cy="45781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m:rPr>
                              <m:sty m:val="p"/>
                            </m:rPr>
                            <a:rPr lang="en-US" sz="2800" b="0" i="0" smtClean="0">
                              <a:latin typeface="Cambria Math" panose="02040503050406030204" pitchFamily="18" charset="0"/>
                            </a:rPr>
                            <m:t>γ</m:t>
                          </m:r>
                        </m:e>
                      </m:rad>
                      <m:r>
                        <m:rPr>
                          <m:sty m:val="p"/>
                        </m:rPr>
                        <a:rPr lang="en-US" sz="2800" b="0" i="0" smtClean="0">
                          <a:latin typeface="Cambria Math" panose="02040503050406030204" pitchFamily="18" charset="0"/>
                        </a:rPr>
                        <m:t>q</m:t>
                      </m:r>
                      <m:sSup>
                        <m:sSupPr>
                          <m:ctrlPr>
                            <a:rPr lang="en-US" sz="2800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</a:rPr>
                            <m:t>→</m:t>
                          </m:r>
                        </m:e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</a:rPr>
                            <m:t>𝒅</m:t>
                          </m:r>
                        </m:sup>
                      </m:sSup>
                      <m:r>
                        <a:rPr lang="en-US" sz="2800" b="1" i="1" smtClean="0">
                          <a:latin typeface="Cambria Math" panose="02040503050406030204" pitchFamily="18" charset="0"/>
                        </a:rPr>
                        <m:t>  </m:t>
                      </m:r>
                      <m:r>
                        <a:rPr lang="en-US" sz="28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??</m:t>
                      </m:r>
                    </m:oMath>
                  </m:oMathPara>
                </a14:m>
                <a:endParaRPr lang="en-US" sz="2800" b="1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C9C86BF9-EB3B-6E29-CAE0-A1D913AC31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721241" y="7906684"/>
                <a:ext cx="1824154" cy="457818"/>
              </a:xfrm>
              <a:prstGeom prst="rect">
                <a:avLst/>
              </a:prstGeom>
              <a:blipFill>
                <a:blip r:embed="rId8"/>
                <a:stretch>
                  <a:fillRect t="-2703" r="-3448" b="-3513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F54DBD6E-F435-4F2E-E0F6-F73BCCC36081}"/>
                  </a:ext>
                </a:extLst>
              </p:cNvPr>
              <p:cNvSpPr txBox="1"/>
              <p:nvPr/>
            </p:nvSpPr>
            <p:spPr>
              <a:xfrm>
                <a:off x="7563681" y="8505739"/>
                <a:ext cx="1676399" cy="52482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𝛾</m:t>
                          </m:r>
                        </m:e>
                      </m:rad>
                      <m:r>
                        <m:rPr>
                          <m:sty m:val="p"/>
                        </m:rPr>
                        <a:rPr lang="en-US" sz="2800" b="0" i="0" smtClean="0">
                          <a:latin typeface="Cambria Math" panose="02040503050406030204" pitchFamily="18" charset="0"/>
                        </a:rPr>
                        <m:t>q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F54DBD6E-F435-4F2E-E0F6-F73BCCC360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63681" y="8505739"/>
                <a:ext cx="1676399" cy="524824"/>
              </a:xfrm>
              <a:prstGeom prst="rect">
                <a:avLst/>
              </a:prstGeom>
              <a:blipFill>
                <a:blip r:embed="rId9"/>
                <a:stretch>
                  <a:fillRect b="-119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72688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5" grpId="0"/>
      <p:bldP spid="36" grpId="0" animBg="1"/>
      <p:bldP spid="3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 flipV="1">
            <a:off x="1028695" y="1760761"/>
            <a:ext cx="16230594" cy="38509"/>
          </a:xfrm>
          <a:prstGeom prst="line">
            <a:avLst/>
          </a:prstGeom>
          <a:ln w="9525" cap="flat">
            <a:solidFill>
              <a:srgbClr val="2B2C3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BBD2D508-3B52-9CA7-12F7-8C393F39DFFE}"/>
              </a:ext>
            </a:extLst>
          </p:cNvPr>
          <p:cNvGrpSpPr/>
          <p:nvPr/>
        </p:nvGrpSpPr>
        <p:grpSpPr>
          <a:xfrm>
            <a:off x="1016396" y="4527611"/>
            <a:ext cx="8223684" cy="4863045"/>
            <a:chOff x="3819442" y="1992409"/>
            <a:chExt cx="8223684" cy="4863045"/>
          </a:xfrm>
        </p:grpSpPr>
        <p:sp>
          <p:nvSpPr>
            <p:cNvPr id="10" name="AutoShape 3">
              <a:extLst>
                <a:ext uri="{FF2B5EF4-FFF2-40B4-BE49-F238E27FC236}">
                  <a16:creationId xmlns:a16="http://schemas.microsoft.com/office/drawing/2014/main" id="{C166A598-0540-BCE9-7BF9-BA02C0D685FB}"/>
                </a:ext>
              </a:extLst>
            </p:cNvPr>
            <p:cNvSpPr/>
            <p:nvPr/>
          </p:nvSpPr>
          <p:spPr>
            <a:xfrm>
              <a:off x="3819442" y="5829300"/>
              <a:ext cx="8223684" cy="0"/>
            </a:xfrm>
            <a:prstGeom prst="line">
              <a:avLst/>
            </a:prstGeom>
            <a:ln w="38100" cap="flat">
              <a:solidFill>
                <a:srgbClr val="2B2C30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AutoShape 4">
              <a:extLst>
                <a:ext uri="{FF2B5EF4-FFF2-40B4-BE49-F238E27FC236}">
                  <a16:creationId xmlns:a16="http://schemas.microsoft.com/office/drawing/2014/main" id="{8B2BA003-4634-823C-3830-BC74CE7AAA99}"/>
                </a:ext>
              </a:extLst>
            </p:cNvPr>
            <p:cNvSpPr/>
            <p:nvPr/>
          </p:nvSpPr>
          <p:spPr>
            <a:xfrm>
              <a:off x="4196829" y="1992409"/>
              <a:ext cx="0" cy="4863045"/>
            </a:xfrm>
            <a:prstGeom prst="line">
              <a:avLst/>
            </a:prstGeom>
            <a:ln w="38100" cap="flat">
              <a:solidFill>
                <a:srgbClr val="2B2C30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8" name="Freeform 3">
            <a:extLst>
              <a:ext uri="{FF2B5EF4-FFF2-40B4-BE49-F238E27FC236}">
                <a16:creationId xmlns:a16="http://schemas.microsoft.com/office/drawing/2014/main" id="{2885A418-01C2-97D4-1908-D6BC472BD46A}"/>
              </a:ext>
            </a:extLst>
          </p:cNvPr>
          <p:cNvSpPr/>
          <p:nvPr/>
        </p:nvSpPr>
        <p:spPr>
          <a:xfrm>
            <a:off x="9594620" y="6154370"/>
            <a:ext cx="7855180" cy="2732765"/>
          </a:xfrm>
          <a:custGeom>
            <a:avLst/>
            <a:gdLst/>
            <a:ahLst/>
            <a:cxnLst/>
            <a:rect l="l" t="t" r="r" b="b"/>
            <a:pathLst>
              <a:path w="847631" h="310242">
                <a:moveTo>
                  <a:pt x="0" y="0"/>
                </a:moveTo>
                <a:lnTo>
                  <a:pt x="847631" y="0"/>
                </a:lnTo>
                <a:lnTo>
                  <a:pt x="847631" y="310242"/>
                </a:lnTo>
                <a:lnTo>
                  <a:pt x="0" y="310242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  <a:alpha val="30000"/>
            </a:schemeClr>
          </a:solidFill>
          <a:ln w="38100" cap="rnd">
            <a:solidFill>
              <a:schemeClr val="accent2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21" name="TextBox 37">
            <a:extLst>
              <a:ext uri="{FF2B5EF4-FFF2-40B4-BE49-F238E27FC236}">
                <a16:creationId xmlns:a16="http://schemas.microsoft.com/office/drawing/2014/main" id="{D0EAD54E-83B9-F381-3DE2-FFCA0F3BB5E1}"/>
              </a:ext>
            </a:extLst>
          </p:cNvPr>
          <p:cNvSpPr txBox="1"/>
          <p:nvPr/>
        </p:nvSpPr>
        <p:spPr>
          <a:xfrm>
            <a:off x="9594620" y="5533174"/>
            <a:ext cx="6483578" cy="4349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640"/>
              </a:lnSpc>
            </a:pPr>
            <a:r>
              <a:rPr lang="en-US" sz="2800" b="1" dirty="0">
                <a:latin typeface="Montserrat SemiBold" pitchFamily="2" charset="77"/>
              </a:rPr>
              <a:t>THEOREM [</a:t>
            </a:r>
            <a:r>
              <a:rPr lang="en-US" sz="2800" b="1" dirty="0">
                <a:latin typeface="Montserrat ExtraBold" pitchFamily="2" charset="77"/>
              </a:rPr>
              <a:t>J</a:t>
            </a:r>
            <a:r>
              <a:rPr lang="en-US" sz="2800" b="1" dirty="0">
                <a:latin typeface="Montserrat SemiBold" pitchFamily="2" charset="77"/>
              </a:rPr>
              <a:t>ZM23] : Distribution</a:t>
            </a:r>
          </a:p>
        </p:txBody>
      </p:sp>
      <p:sp>
        <p:nvSpPr>
          <p:cNvPr id="25" name="TextBox 37">
            <a:extLst>
              <a:ext uri="{FF2B5EF4-FFF2-40B4-BE49-F238E27FC236}">
                <a16:creationId xmlns:a16="http://schemas.microsoft.com/office/drawing/2014/main" id="{BC3F93EA-0886-B237-FA1A-6FBCAE1119D5}"/>
              </a:ext>
            </a:extLst>
          </p:cNvPr>
          <p:cNvSpPr txBox="1"/>
          <p:nvPr/>
        </p:nvSpPr>
        <p:spPr>
          <a:xfrm>
            <a:off x="10077998" y="6778690"/>
            <a:ext cx="2228762" cy="4349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640"/>
              </a:lnSpc>
            </a:pPr>
            <a:r>
              <a:rPr lang="en-US" sz="2800" b="1" dirty="0">
                <a:latin typeface="Montserrat SemiBold" pitchFamily="2" charset="77"/>
              </a:rPr>
              <a:t>Critical-HT: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ED4DA5B9-32FE-61D0-753B-10C3B62C9C34}"/>
                  </a:ext>
                </a:extLst>
              </p:cNvPr>
              <p:cNvSpPr txBox="1"/>
              <p:nvPr/>
            </p:nvSpPr>
            <p:spPr>
              <a:xfrm>
                <a:off x="3205554" y="8505739"/>
                <a:ext cx="1752595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𝐶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ED4DA5B9-32FE-61D0-753B-10C3B62C9C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5554" y="8505739"/>
                <a:ext cx="1752595" cy="58477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5" descr="Shape, icon&#10;&#10;Description automatically generated">
            <a:extLst>
              <a:ext uri="{FF2B5EF4-FFF2-40B4-BE49-F238E27FC236}">
                <a16:creationId xmlns:a16="http://schemas.microsoft.com/office/drawing/2014/main" id="{4F735F72-4870-69EE-A32A-24E7E364269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51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100000"/>
                    </a14:imgEffect>
                  </a14:imgLayer>
                </a14:imgProps>
              </a:ext>
            </a:extLst>
          </a:blip>
          <a:srcRect l="27570" b="5475"/>
          <a:stretch/>
        </p:blipFill>
        <p:spPr>
          <a:xfrm flipH="1">
            <a:off x="1407034" y="6175583"/>
            <a:ext cx="8948822" cy="2188920"/>
          </a:xfrm>
          <a:prstGeom prst="rect">
            <a:avLst/>
          </a:prstGeom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3" name="AutoShape 5">
            <a:extLst>
              <a:ext uri="{FF2B5EF4-FFF2-40B4-BE49-F238E27FC236}">
                <a16:creationId xmlns:a16="http://schemas.microsoft.com/office/drawing/2014/main" id="{F9CC3BCD-F6D9-0237-55AF-8F2CEFED71F7}"/>
              </a:ext>
            </a:extLst>
          </p:cNvPr>
          <p:cNvSpPr/>
          <p:nvPr/>
        </p:nvSpPr>
        <p:spPr>
          <a:xfrm flipV="1">
            <a:off x="4267200" y="8045235"/>
            <a:ext cx="533400" cy="0"/>
          </a:xfrm>
          <a:prstGeom prst="line">
            <a:avLst/>
          </a:prstGeom>
          <a:ln w="38100" cap="flat">
            <a:solidFill>
              <a:schemeClr val="accent3">
                <a:lumMod val="50000"/>
              </a:schemeClr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>
            <a:extLst>
              <a:ext uri="{FF2B5EF4-FFF2-40B4-BE49-F238E27FC236}">
                <a16:creationId xmlns:a16="http://schemas.microsoft.com/office/drawing/2014/main" id="{54E7C30E-1C5A-33BE-939B-B86EB6E05621}"/>
              </a:ext>
            </a:extLst>
          </p:cNvPr>
          <p:cNvSpPr/>
          <p:nvPr/>
        </p:nvSpPr>
        <p:spPr>
          <a:xfrm flipV="1">
            <a:off x="5105400" y="8045235"/>
            <a:ext cx="1066800" cy="0"/>
          </a:xfrm>
          <a:prstGeom prst="line">
            <a:avLst/>
          </a:prstGeom>
          <a:ln w="38100" cap="flat">
            <a:solidFill>
              <a:schemeClr val="accent3">
                <a:lumMod val="50000"/>
              </a:schemeClr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5">
            <a:extLst>
              <a:ext uri="{FF2B5EF4-FFF2-40B4-BE49-F238E27FC236}">
                <a16:creationId xmlns:a16="http://schemas.microsoft.com/office/drawing/2014/main" id="{2DD1254B-EB76-B9ED-EBA6-B875F14E9349}"/>
              </a:ext>
            </a:extLst>
          </p:cNvPr>
          <p:cNvSpPr/>
          <p:nvPr/>
        </p:nvSpPr>
        <p:spPr>
          <a:xfrm flipV="1">
            <a:off x="6477000" y="8045235"/>
            <a:ext cx="1981200" cy="0"/>
          </a:xfrm>
          <a:prstGeom prst="line">
            <a:avLst/>
          </a:prstGeom>
          <a:ln w="38100" cap="flat">
            <a:solidFill>
              <a:schemeClr val="accent3">
                <a:lumMod val="50000"/>
              </a:schemeClr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5">
            <a:extLst>
              <a:ext uri="{FF2B5EF4-FFF2-40B4-BE49-F238E27FC236}">
                <a16:creationId xmlns:a16="http://schemas.microsoft.com/office/drawing/2014/main" id="{0F8E7E29-0C15-FB43-2F08-362B84D08C0C}"/>
              </a:ext>
            </a:extLst>
          </p:cNvPr>
          <p:cNvSpPr/>
          <p:nvPr/>
        </p:nvSpPr>
        <p:spPr>
          <a:xfrm rot="10800000" flipV="1">
            <a:off x="3124200" y="8045235"/>
            <a:ext cx="533400" cy="0"/>
          </a:xfrm>
          <a:prstGeom prst="line">
            <a:avLst/>
          </a:prstGeom>
          <a:ln w="38100" cap="flat">
            <a:solidFill>
              <a:srgbClr val="C0000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5">
            <a:extLst>
              <a:ext uri="{FF2B5EF4-FFF2-40B4-BE49-F238E27FC236}">
                <a16:creationId xmlns:a16="http://schemas.microsoft.com/office/drawing/2014/main" id="{CEA7CAC9-D8F5-EB64-B66C-34B4E29119F2}"/>
              </a:ext>
            </a:extLst>
          </p:cNvPr>
          <p:cNvSpPr/>
          <p:nvPr/>
        </p:nvSpPr>
        <p:spPr>
          <a:xfrm rot="10800000" flipV="1">
            <a:off x="1752600" y="8045235"/>
            <a:ext cx="1066800" cy="0"/>
          </a:xfrm>
          <a:prstGeom prst="line">
            <a:avLst/>
          </a:prstGeom>
          <a:ln w="38100" cap="flat">
            <a:solidFill>
              <a:srgbClr val="C0000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5">
            <a:extLst>
              <a:ext uri="{FF2B5EF4-FFF2-40B4-BE49-F238E27FC236}">
                <a16:creationId xmlns:a16="http://schemas.microsoft.com/office/drawing/2014/main" id="{AD499D6B-79C6-9149-32A1-F8956DE390D3}"/>
              </a:ext>
            </a:extLst>
          </p:cNvPr>
          <p:cNvSpPr/>
          <p:nvPr/>
        </p:nvSpPr>
        <p:spPr>
          <a:xfrm flipV="1">
            <a:off x="4267200" y="7783119"/>
            <a:ext cx="533400" cy="0"/>
          </a:xfrm>
          <a:prstGeom prst="line">
            <a:avLst/>
          </a:prstGeom>
          <a:ln w="38100" cap="flat">
            <a:solidFill>
              <a:schemeClr val="accent3">
                <a:lumMod val="50000"/>
              </a:schemeClr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5">
            <a:extLst>
              <a:ext uri="{FF2B5EF4-FFF2-40B4-BE49-F238E27FC236}">
                <a16:creationId xmlns:a16="http://schemas.microsoft.com/office/drawing/2014/main" id="{8B850959-A2A0-A9F7-2C88-CFAE79DBB2EC}"/>
              </a:ext>
            </a:extLst>
          </p:cNvPr>
          <p:cNvSpPr/>
          <p:nvPr/>
        </p:nvSpPr>
        <p:spPr>
          <a:xfrm flipV="1">
            <a:off x="5105400" y="7783119"/>
            <a:ext cx="1066800" cy="0"/>
          </a:xfrm>
          <a:prstGeom prst="line">
            <a:avLst/>
          </a:prstGeom>
          <a:ln w="38100" cap="flat">
            <a:solidFill>
              <a:schemeClr val="accent3">
                <a:lumMod val="50000"/>
              </a:schemeClr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5">
            <a:extLst>
              <a:ext uri="{FF2B5EF4-FFF2-40B4-BE49-F238E27FC236}">
                <a16:creationId xmlns:a16="http://schemas.microsoft.com/office/drawing/2014/main" id="{70805470-AE5A-1285-0018-2394480E0B48}"/>
              </a:ext>
            </a:extLst>
          </p:cNvPr>
          <p:cNvSpPr/>
          <p:nvPr/>
        </p:nvSpPr>
        <p:spPr>
          <a:xfrm flipV="1">
            <a:off x="6477000" y="7783119"/>
            <a:ext cx="1981200" cy="0"/>
          </a:xfrm>
          <a:prstGeom prst="line">
            <a:avLst/>
          </a:prstGeom>
          <a:ln w="38100" cap="flat">
            <a:solidFill>
              <a:schemeClr val="accent3">
                <a:lumMod val="50000"/>
              </a:schemeClr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5">
            <a:extLst>
              <a:ext uri="{FF2B5EF4-FFF2-40B4-BE49-F238E27FC236}">
                <a16:creationId xmlns:a16="http://schemas.microsoft.com/office/drawing/2014/main" id="{D48DA5B2-D22E-FA43-8F68-35EC0A38949A}"/>
              </a:ext>
            </a:extLst>
          </p:cNvPr>
          <p:cNvSpPr/>
          <p:nvPr/>
        </p:nvSpPr>
        <p:spPr>
          <a:xfrm rot="10800000" flipV="1">
            <a:off x="3124200" y="7783119"/>
            <a:ext cx="533400" cy="0"/>
          </a:xfrm>
          <a:prstGeom prst="line">
            <a:avLst/>
          </a:prstGeom>
          <a:ln w="38100" cap="flat">
            <a:solidFill>
              <a:srgbClr val="C0000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5">
            <a:extLst>
              <a:ext uri="{FF2B5EF4-FFF2-40B4-BE49-F238E27FC236}">
                <a16:creationId xmlns:a16="http://schemas.microsoft.com/office/drawing/2014/main" id="{D54472CC-D877-F5DC-AF6D-B22C8DDA134E}"/>
              </a:ext>
            </a:extLst>
          </p:cNvPr>
          <p:cNvSpPr/>
          <p:nvPr/>
        </p:nvSpPr>
        <p:spPr>
          <a:xfrm rot="10800000" flipV="1">
            <a:off x="1752600" y="7783119"/>
            <a:ext cx="1066800" cy="0"/>
          </a:xfrm>
          <a:prstGeom prst="line">
            <a:avLst/>
          </a:prstGeom>
          <a:ln w="38100" cap="flat">
            <a:solidFill>
              <a:srgbClr val="C0000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A9745FB-04C5-0C4C-3922-A252654CAB84}"/>
              </a:ext>
            </a:extLst>
          </p:cNvPr>
          <p:cNvGrpSpPr/>
          <p:nvPr/>
        </p:nvGrpSpPr>
        <p:grpSpPr>
          <a:xfrm>
            <a:off x="4685583" y="2334938"/>
            <a:ext cx="9108993" cy="1929351"/>
            <a:chOff x="8337494" y="2334938"/>
            <a:chExt cx="9108993" cy="1929351"/>
          </a:xfrm>
        </p:grpSpPr>
        <p:sp>
          <p:nvSpPr>
            <p:cNvPr id="24" name="Freeform 3">
              <a:extLst>
                <a:ext uri="{FF2B5EF4-FFF2-40B4-BE49-F238E27FC236}">
                  <a16:creationId xmlns:a16="http://schemas.microsoft.com/office/drawing/2014/main" id="{EC01ABC5-B155-2BE3-B60C-E4F13697AE13}"/>
                </a:ext>
              </a:extLst>
            </p:cNvPr>
            <p:cNvSpPr/>
            <p:nvPr/>
          </p:nvSpPr>
          <p:spPr>
            <a:xfrm>
              <a:off x="8337495" y="2877269"/>
              <a:ext cx="9108992" cy="1387020"/>
            </a:xfrm>
            <a:custGeom>
              <a:avLst/>
              <a:gdLst/>
              <a:ahLst/>
              <a:cxnLst/>
              <a:rect l="l" t="t" r="r" b="b"/>
              <a:pathLst>
                <a:path w="847631" h="310242">
                  <a:moveTo>
                    <a:pt x="0" y="0"/>
                  </a:moveTo>
                  <a:lnTo>
                    <a:pt x="847631" y="0"/>
                  </a:lnTo>
                  <a:lnTo>
                    <a:pt x="847631" y="310242"/>
                  </a:lnTo>
                  <a:lnTo>
                    <a:pt x="0" y="310242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  <a:alpha val="30000"/>
              </a:schemeClr>
            </a:solidFill>
            <a:ln w="38100" cap="rnd">
              <a:solidFill>
                <a:schemeClr val="accent2"/>
              </a:solidFill>
            </a:ln>
          </p:spPr>
          <p:txBody>
            <a:bodyPr/>
            <a:lstStyle/>
            <a:p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" name="TextBox 22">
                  <a:extLst>
                    <a:ext uri="{FF2B5EF4-FFF2-40B4-BE49-F238E27FC236}">
                      <a16:creationId xmlns:a16="http://schemas.microsoft.com/office/drawing/2014/main" id="{2F608A3C-C68A-2FAC-5929-AB76FB9D862C}"/>
                    </a:ext>
                  </a:extLst>
                </p:cNvPr>
                <p:cNvSpPr txBox="1"/>
                <p:nvPr/>
              </p:nvSpPr>
              <p:spPr>
                <a:xfrm>
                  <a:off x="8653655" y="3155393"/>
                  <a:ext cx="8564396" cy="78406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400" b="0" i="0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m:rPr>
                                <m:sty m:val="p"/>
                              </m:rPr>
                              <a:rPr lang="en-US" sz="2400" b="0" i="0" smtClean="0">
                                <a:latin typeface="Cambria Math" panose="02040503050406030204" pitchFamily="18" charset="0"/>
                              </a:rPr>
                              <m:t>C</m:t>
                            </m:r>
                            <m:r>
                              <a:rPr lang="en-US" sz="2400" b="0" i="0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f>
                              <m:fPr>
                                <m:ctrlP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400" b="0" i="0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sz="2400" b="0" i="0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m:rPr>
                                <m:sty m:val="p"/>
                              </m:rPr>
                              <a:rPr lang="en-US" sz="2400" b="0" i="0" smtClean="0">
                                <a:latin typeface="Cambria Math" panose="02040503050406030204" pitchFamily="18" charset="0"/>
                              </a:rPr>
                              <m:t>θ</m:t>
                            </m:r>
                            <m:sSup>
                              <m:sSupPr>
                                <m:ctrlP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sty m:val="p"/>
                                  </m:rPr>
                                  <a:rPr lang="en-US" sz="2400" b="0" i="0" smtClean="0">
                                    <a:latin typeface="Cambria Math" panose="02040503050406030204" pitchFamily="18" charset="0"/>
                                  </a:rPr>
                                  <m:t>σ</m:t>
                                </m:r>
                              </m:e>
                              <m:sup>
                                <m:r>
                                  <a:rPr lang="en-US" sz="2400" b="0" i="0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e>
                        </m:d>
                        <m:r>
                          <a:rPr lang="en-US" sz="24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</a:rPr>
                          <m:t>MGF</m:t>
                        </m:r>
                        <m:d>
                          <m:d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m:rPr>
                                <m:sty m:val="p"/>
                              </m:rPr>
                              <a:rPr lang="en-US" sz="2400" b="0" i="0" smtClean="0">
                                <a:latin typeface="Cambria Math" panose="02040503050406030204" pitchFamily="18" charset="0"/>
                              </a:rPr>
                              <m:t>θ</m:t>
                            </m:r>
                          </m:e>
                        </m:d>
                        <m:r>
                          <a:rPr lang="en-US" sz="2400" b="0" i="0" smtClean="0">
                            <a:latin typeface="Cambria Math" panose="02040503050406030204" pitchFamily="18" charset="0"/>
                          </a:rPr>
                          <m:t> − </m:t>
                        </m:r>
                        <m:f>
                          <m:f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sty m:val="p"/>
                              </m:rPr>
                              <a:rPr lang="en-US" sz="2400" b="0" i="0" smtClean="0">
                                <a:latin typeface="Cambria Math" panose="02040503050406030204" pitchFamily="18" charset="0"/>
                              </a:rPr>
                              <m:t>d</m:t>
                            </m:r>
                          </m:num>
                          <m:den>
                            <m:r>
                              <m:rPr>
                                <m:sty m:val="p"/>
                              </m:rPr>
                              <a:rPr lang="en-US" sz="2400" b="0" i="0" smtClean="0">
                                <a:latin typeface="Cambria Math" panose="02040503050406030204" pitchFamily="18" charset="0"/>
                              </a:rPr>
                              <m:t>dθ</m:t>
                            </m:r>
                          </m:den>
                        </m:f>
                        <m:r>
                          <a:rPr lang="en-US" sz="24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</a:rPr>
                          <m:t>MGF</m:t>
                        </m:r>
                        <m:d>
                          <m:d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m:rPr>
                                <m:sty m:val="p"/>
                              </m:rPr>
                              <a:rPr lang="en-US" sz="2400" b="0" i="0" smtClean="0">
                                <a:latin typeface="Cambria Math" panose="02040503050406030204" pitchFamily="18" charset="0"/>
                              </a:rPr>
                              <m:t>θ</m:t>
                            </m:r>
                          </m:e>
                        </m:d>
                        <m:r>
                          <a:rPr lang="en-US" sz="2400" b="0" i="0" smtClean="0">
                            <a:latin typeface="Cambria Math" panose="020405030504060302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400" b="0" i="0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ad>
                              <m:radPr>
                                <m:degHide m:val="on"/>
                                <m:ctrlPr>
                                  <a:rPr lang="en-US" sz="240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m:rPr>
                                    <m:sty m:val="p"/>
                                  </m:rPr>
                                  <a:rPr lang="en-US" sz="2400" b="0" i="0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γ</m:t>
                                </m:r>
                              </m:e>
                            </m:rad>
                          </m:den>
                        </m:f>
                        <m:r>
                          <a:rPr lang="en-US" sz="24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24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E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m:rPr>
                                <m:sty m:val="p"/>
                              </m:rPr>
                              <a:rPr lang="en-US" sz="2400" b="0" i="0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Idleness</m:t>
                            </m:r>
                          </m:e>
                        </m:d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𝑜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(1)</m:t>
                        </m:r>
                      </m:oMath>
                    </m:oMathPara>
                  </a14:m>
                  <a:endParaRPr lang="en-US" sz="2400" dirty="0"/>
                </a:p>
              </p:txBody>
            </p:sp>
          </mc:Choice>
          <mc:Fallback xmlns="">
            <p:sp>
              <p:nvSpPr>
                <p:cNvPr id="23" name="TextBox 22">
                  <a:extLst>
                    <a:ext uri="{FF2B5EF4-FFF2-40B4-BE49-F238E27FC236}">
                      <a16:creationId xmlns:a16="http://schemas.microsoft.com/office/drawing/2014/main" id="{2F608A3C-C68A-2FAC-5929-AB76FB9D862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653655" y="3155393"/>
                  <a:ext cx="8564396" cy="784061"/>
                </a:xfrm>
                <a:prstGeom prst="rect">
                  <a:avLst/>
                </a:prstGeom>
                <a:blipFill>
                  <a:blip r:embed="rId6"/>
                  <a:stretch>
                    <a:fillRect t="-3175" b="-952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6" name="TextBox 37">
              <a:extLst>
                <a:ext uri="{FF2B5EF4-FFF2-40B4-BE49-F238E27FC236}">
                  <a16:creationId xmlns:a16="http://schemas.microsoft.com/office/drawing/2014/main" id="{B264FF62-A38F-271C-40BA-89E0065D8A0F}"/>
                </a:ext>
              </a:extLst>
            </p:cNvPr>
            <p:cNvSpPr txBox="1"/>
            <p:nvPr/>
          </p:nvSpPr>
          <p:spPr>
            <a:xfrm>
              <a:off x="8337494" y="2334938"/>
              <a:ext cx="6483578" cy="43499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3640"/>
                </a:lnSpc>
              </a:pPr>
              <a:r>
                <a:rPr lang="en-US" sz="2800" b="1" dirty="0">
                  <a:latin typeface="Montserrat SemiBold" pitchFamily="2" charset="77"/>
                </a:rPr>
                <a:t>Diff. Eq. in terms of MGF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0BAC4559-D875-18AB-6794-C24ADA693E6E}"/>
                  </a:ext>
                </a:extLst>
              </p:cNvPr>
              <p:cNvSpPr txBox="1"/>
              <p:nvPr/>
            </p:nvSpPr>
            <p:spPr>
              <a:xfrm>
                <a:off x="3539651" y="9390656"/>
                <a:ext cx="1084399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𝜆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&gt;1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0BAC4559-D875-18AB-6794-C24ADA693E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39651" y="9390656"/>
                <a:ext cx="1084399" cy="492443"/>
              </a:xfrm>
              <a:prstGeom prst="rect">
                <a:avLst/>
              </a:prstGeom>
              <a:blipFill>
                <a:blip r:embed="rId7"/>
                <a:stretch>
                  <a:fillRect l="-8046" r="-8046" b="-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A6C9D5C0-0D64-633A-6718-BE32ADC6A2F8}"/>
                  </a:ext>
                </a:extLst>
              </p:cNvPr>
              <p:cNvSpPr txBox="1"/>
              <p:nvPr/>
            </p:nvSpPr>
            <p:spPr>
              <a:xfrm>
                <a:off x="10976556" y="7769259"/>
                <a:ext cx="4950779" cy="46634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m:rPr>
                            <m:sty m:val="p"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γ</m:t>
                        </m:r>
                      </m:e>
                    </m:rad>
                    <m:r>
                      <m:rPr>
                        <m:sty m:val="p"/>
                      </m:rPr>
                      <a:rPr lang="en-US" sz="2800" b="0" i="0" smtClean="0">
                        <a:latin typeface="Cambria Math" panose="02040503050406030204" pitchFamily="18" charset="0"/>
                      </a:rPr>
                      <m:t>q</m:t>
                    </m:r>
                    <m:sSup>
                      <m:sSupPr>
                        <m:ctrlPr>
                          <a:rPr lang="en-US" sz="2800" b="1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</a:rPr>
                          <m:t>→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</a:rPr>
                          <m:t>𝒅</m:t>
                        </m:r>
                      </m:sup>
                    </m:sSup>
                    <m:r>
                      <a:rPr lang="en-US" sz="2800" b="1" i="1" smtClean="0">
                        <a:latin typeface="Cambria Math" panose="02040503050406030204" pitchFamily="18" charset="0"/>
                      </a:rPr>
                      <m:t>  </m:t>
                    </m:r>
                  </m:oMath>
                </a14:m>
                <a:r>
                  <a:rPr lang="en-US" sz="2800" b="1" dirty="0"/>
                  <a:t>Truncated-Normal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</a:rPr>
                          <m:t>,.</m:t>
                        </m:r>
                      </m:e>
                    </m:d>
                  </m:oMath>
                </a14:m>
                <a:endParaRPr lang="en-US" sz="2800" b="1" dirty="0"/>
              </a:p>
            </p:txBody>
          </p:sp>
        </mc:Choice>
        <mc:Fallback xmlns="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A6C9D5C0-0D64-633A-6718-BE32ADC6A2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76556" y="7769259"/>
                <a:ext cx="4950779" cy="466346"/>
              </a:xfrm>
              <a:prstGeom prst="rect">
                <a:avLst/>
              </a:prstGeom>
              <a:blipFill>
                <a:blip r:embed="rId8"/>
                <a:stretch>
                  <a:fillRect t="-13158" b="-421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AA473957-4CEA-949C-BE1F-F632228A7E02}"/>
                  </a:ext>
                </a:extLst>
              </p:cNvPr>
              <p:cNvSpPr txBox="1"/>
              <p:nvPr/>
            </p:nvSpPr>
            <p:spPr>
              <a:xfrm>
                <a:off x="11960607" y="6801673"/>
                <a:ext cx="4940236" cy="64376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ts val="434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𝜆</m:t>
                      </m:r>
                      <m:r>
                        <a:rPr lang="en-US" sz="36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=1</m:t>
                      </m:r>
                      <m:r>
                        <a:rPr lang="en-US" sz="36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36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𝜖</m:t>
                      </m:r>
                      <m:r>
                        <a:rPr lang="en-US" sz="36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,  </m:t>
                      </m:r>
                      <m:f>
                        <m:fPr>
                          <m:ctrlP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𝜖</m:t>
                          </m:r>
                        </m:num>
                        <m:den>
                          <m:rad>
                            <m:radPr>
                              <m:degHide m:val="on"/>
                              <m:ctrlPr>
                                <a:rPr lang="en-US" sz="3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3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𝛾</m:t>
                              </m:r>
                            </m:e>
                          </m:rad>
                        </m:den>
                      </m:f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𝐶</m:t>
                      </m:r>
                    </m:oMath>
                  </m:oMathPara>
                </a14:m>
                <a:endParaRPr lang="en-US" sz="3200" dirty="0">
                  <a:solidFill>
                    <a:srgbClr val="000000"/>
                  </a:solidFill>
                  <a:latin typeface="Public Sans"/>
                </a:endParaRPr>
              </a:p>
            </p:txBody>
          </p:sp>
        </mc:Choice>
        <mc:Fallback xmlns="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AA473957-4CEA-949C-BE1F-F632228A7E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960607" y="6801673"/>
                <a:ext cx="4940236" cy="643766"/>
              </a:xfrm>
              <a:prstGeom prst="rect">
                <a:avLst/>
              </a:prstGeom>
              <a:blipFill>
                <a:blip r:embed="rId9"/>
                <a:stretch>
                  <a:fillRect t="-36538" b="-2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37">
                <a:extLst>
                  <a:ext uri="{FF2B5EF4-FFF2-40B4-BE49-F238E27FC236}">
                    <a16:creationId xmlns:a16="http://schemas.microsoft.com/office/drawing/2014/main" id="{42FD3761-CDD2-DB3C-45FF-BC2B424C5E0C}"/>
                  </a:ext>
                </a:extLst>
              </p:cNvPr>
              <p:cNvSpPr txBox="1"/>
              <p:nvPr/>
            </p:nvSpPr>
            <p:spPr>
              <a:xfrm>
                <a:off x="6703945" y="4392540"/>
                <a:ext cx="7740693" cy="422295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>
                  <a:lnSpc>
                    <a:spcPts val="3640"/>
                  </a:lnSpc>
                </a:pPr>
                <a:r>
                  <a:rPr lang="en-US" sz="2400" b="1" dirty="0">
                    <a:latin typeface="Montserrat SemiBold" pitchFamily="2" charset="77"/>
                  </a:rPr>
                  <a:t>Boundary Condition: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400" b="0" i="0" smtClean="0">
                        <a:latin typeface="Cambria Math" panose="02040503050406030204" pitchFamily="18" charset="0"/>
                      </a:rPr>
                      <m:t>MGF</m:t>
                    </m:r>
                    <m:d>
                      <m:dPr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0" i="0" smtClean="0">
                            <a:latin typeface="Cambria Math" panose="02040503050406030204" pitchFamily="18" charset="0"/>
                          </a:rPr>
                          <m:t>−∞</m:t>
                        </m:r>
                      </m:e>
                    </m:d>
                    <m:r>
                      <a:rPr lang="en-US" sz="2400" b="0" i="0" smtClean="0">
                        <a:latin typeface="Cambria Math" panose="02040503050406030204" pitchFamily="18" charset="0"/>
                      </a:rPr>
                      <m:t>=0,  </m:t>
                    </m:r>
                    <m:r>
                      <m:rPr>
                        <m:sty m:val="p"/>
                      </m:rPr>
                      <a:rPr lang="en-US" sz="2400" b="0" i="0" smtClean="0">
                        <a:latin typeface="Cambria Math" panose="02040503050406030204" pitchFamily="18" charset="0"/>
                      </a:rPr>
                      <m:t>MGF</m:t>
                    </m:r>
                    <m:d>
                      <m:dPr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0" i="0" smtClean="0">
                            <a:latin typeface="Cambria Math" panose="02040503050406030204" pitchFamily="18" charset="0"/>
                          </a:rPr>
                          <m:t>0</m:t>
                        </m:r>
                      </m:e>
                    </m:d>
                    <m:r>
                      <a:rPr lang="en-US" sz="2400" b="0" i="0" smtClean="0">
                        <a:latin typeface="Cambria Math" panose="02040503050406030204" pitchFamily="18" charset="0"/>
                      </a:rPr>
                      <m:t>=1</m:t>
                    </m:r>
                  </m:oMath>
                </a14:m>
                <a:r>
                  <a:rPr lang="en-US" sz="2400" dirty="0">
                    <a:latin typeface="Montserrat" pitchFamily="2" charset="77"/>
                  </a:rPr>
                  <a:t> </a:t>
                </a:r>
              </a:p>
            </p:txBody>
          </p:sp>
        </mc:Choice>
        <mc:Fallback xmlns="">
          <p:sp>
            <p:nvSpPr>
              <p:cNvPr id="20" name="TextBox 37">
                <a:extLst>
                  <a:ext uri="{FF2B5EF4-FFF2-40B4-BE49-F238E27FC236}">
                    <a16:creationId xmlns:a16="http://schemas.microsoft.com/office/drawing/2014/main" id="{42FD3761-CDD2-DB3C-45FF-BC2B424C5E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03945" y="4392540"/>
                <a:ext cx="7740693" cy="422295"/>
              </a:xfrm>
              <a:prstGeom prst="rect">
                <a:avLst/>
              </a:prstGeom>
              <a:blipFill>
                <a:blip r:embed="rId11"/>
                <a:stretch>
                  <a:fillRect l="-2459" t="-11765" b="-411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DEC81E81-C9F3-FCDD-2E94-7C6A78E65147}"/>
              </a:ext>
            </a:extLst>
          </p:cNvPr>
          <p:cNvCxnSpPr>
            <a:cxnSpLocks/>
          </p:cNvCxnSpPr>
          <p:nvPr/>
        </p:nvCxnSpPr>
        <p:spPr>
          <a:xfrm>
            <a:off x="4038600" y="5533174"/>
            <a:ext cx="0" cy="2831328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235941F5-B54A-FC9C-E0B8-5B96F991A656}"/>
              </a:ext>
            </a:extLst>
          </p:cNvPr>
          <p:cNvSpPr txBox="1"/>
          <p:nvPr/>
        </p:nvSpPr>
        <p:spPr>
          <a:xfrm>
            <a:off x="1016396" y="942975"/>
            <a:ext cx="16230600" cy="6269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200"/>
              </a:lnSpc>
              <a:spcBef>
                <a:spcPct val="0"/>
              </a:spcBef>
            </a:pPr>
            <a:r>
              <a:rPr lang="en-US" sz="4000" b="1" spc="15" dirty="0">
                <a:solidFill>
                  <a:srgbClr val="2B2C30"/>
                </a:solidFill>
                <a:latin typeface="Montserrat" pitchFamily="2" charset="77"/>
                <a:cs typeface="Gujarati MT" pitchFamily="2" charset="0"/>
              </a:rPr>
              <a:t>LIMITING DISTRIBUTION</a:t>
            </a:r>
            <a:endParaRPr lang="en-US" sz="3714" b="1" spc="742" dirty="0">
              <a:solidFill>
                <a:schemeClr val="accent6">
                  <a:lumMod val="75000"/>
                </a:schemeClr>
              </a:solidFill>
              <a:latin typeface="Montserrat" pitchFamily="2" charset="77"/>
              <a:cs typeface="Gujarati MT" pitchFamily="2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EE6ED47A-1507-4837-5908-00BD8AD2FE92}"/>
                  </a:ext>
                </a:extLst>
              </p:cNvPr>
              <p:cNvSpPr txBox="1"/>
              <p:nvPr/>
            </p:nvSpPr>
            <p:spPr>
              <a:xfrm>
                <a:off x="7563681" y="8505739"/>
                <a:ext cx="1676399" cy="52482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𝛾</m:t>
                          </m:r>
                        </m:e>
                      </m:rad>
                      <m:r>
                        <m:rPr>
                          <m:sty m:val="p"/>
                        </m:rPr>
                        <a:rPr lang="en-US" sz="2800" b="0" i="0" smtClean="0">
                          <a:latin typeface="Cambria Math" panose="02040503050406030204" pitchFamily="18" charset="0"/>
                        </a:rPr>
                        <m:t>q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EE6ED47A-1507-4837-5908-00BD8AD2FE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63681" y="8505739"/>
                <a:ext cx="1676399" cy="524824"/>
              </a:xfrm>
              <a:prstGeom prst="rect">
                <a:avLst/>
              </a:prstGeom>
              <a:blipFill>
                <a:blip r:embed="rId12"/>
                <a:stretch>
                  <a:fillRect b="-119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72849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 flipV="1">
            <a:off x="1028695" y="1760761"/>
            <a:ext cx="16230594" cy="38509"/>
          </a:xfrm>
          <a:prstGeom prst="line">
            <a:avLst/>
          </a:prstGeom>
          <a:ln w="9525" cap="flat">
            <a:solidFill>
              <a:srgbClr val="2B2C3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7012F7F5-EE73-65F6-8566-3967D515097D}"/>
              </a:ext>
            </a:extLst>
          </p:cNvPr>
          <p:cNvSpPr/>
          <p:nvPr/>
        </p:nvSpPr>
        <p:spPr>
          <a:xfrm>
            <a:off x="4536902" y="6067651"/>
            <a:ext cx="10397417" cy="3149976"/>
          </a:xfrm>
          <a:prstGeom prst="rect">
            <a:avLst/>
          </a:prstGeom>
          <a:solidFill>
            <a:schemeClr val="bg1">
              <a:lumMod val="75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Rounded Rectangle 79">
            <a:extLst>
              <a:ext uri="{FF2B5EF4-FFF2-40B4-BE49-F238E27FC236}">
                <a16:creationId xmlns:a16="http://schemas.microsoft.com/office/drawing/2014/main" id="{F8D319E5-C3DD-583A-2E9A-18A20AD1ECFF}"/>
              </a:ext>
            </a:extLst>
          </p:cNvPr>
          <p:cNvSpPr/>
          <p:nvPr/>
        </p:nvSpPr>
        <p:spPr>
          <a:xfrm>
            <a:off x="7224153" y="5665402"/>
            <a:ext cx="4502553" cy="684372"/>
          </a:xfrm>
          <a:prstGeom prst="roundRect">
            <a:avLst/>
          </a:prstGeom>
          <a:solidFill>
            <a:srgbClr val="F6BC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1" name="TextBox 80">
                <a:extLst>
                  <a:ext uri="{FF2B5EF4-FFF2-40B4-BE49-F238E27FC236}">
                    <a16:creationId xmlns:a16="http://schemas.microsoft.com/office/drawing/2014/main" id="{DE0B2A19-65FA-086D-78E3-D6641D814846}"/>
                  </a:ext>
                </a:extLst>
              </p:cNvPr>
              <p:cNvSpPr txBox="1"/>
              <p:nvPr/>
            </p:nvSpPr>
            <p:spPr>
              <a:xfrm>
                <a:off x="7675398" y="5722554"/>
                <a:ext cx="3727019" cy="4700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400" b="0" i="1" smtClean="0">
                            <a:solidFill>
                              <a:srgbClr val="132E3D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m:rPr>
                            <m:sty m:val="p"/>
                          </m:rPr>
                          <a:rPr lang="en-US" sz="2400" b="0" i="0" smtClean="0">
                            <a:solidFill>
                              <a:srgbClr val="132E3D"/>
                            </a:solidFill>
                            <a:latin typeface="Cambria Math" panose="02040503050406030204" pitchFamily="18" charset="0"/>
                          </a:rPr>
                          <m:t>γ</m:t>
                        </m:r>
                      </m:e>
                    </m:rad>
                    <m:r>
                      <m:rPr>
                        <m:sty m:val="p"/>
                      </m:rPr>
                      <a:rPr lang="en-US" sz="2400" b="0" i="0" smtClean="0">
                        <a:solidFill>
                          <a:srgbClr val="132E3D"/>
                        </a:solidFill>
                        <a:latin typeface="Cambria Math" panose="02040503050406030204" pitchFamily="18" charset="0"/>
                      </a:rPr>
                      <m:t>q</m:t>
                    </m:r>
                    <m:r>
                      <a:rPr lang="en-US" sz="2400" b="0" i="1" smtClean="0">
                        <a:solidFill>
                          <a:srgbClr val="132E3D"/>
                        </a:solidFill>
                        <a:latin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lang="en-US" sz="2400" dirty="0">
                    <a:solidFill>
                      <a:srgbClr val="132E3D"/>
                    </a:solidFill>
                  </a:rPr>
                  <a:t>Truncated Normal</a:t>
                </a:r>
              </a:p>
            </p:txBody>
          </p:sp>
        </mc:Choice>
        <mc:Fallback xmlns="">
          <p:sp>
            <p:nvSpPr>
              <p:cNvPr id="81" name="TextBox 80">
                <a:extLst>
                  <a:ext uri="{FF2B5EF4-FFF2-40B4-BE49-F238E27FC236}">
                    <a16:creationId xmlns:a16="http://schemas.microsoft.com/office/drawing/2014/main" id="{DE0B2A19-65FA-086D-78E3-D6641D8148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5398" y="5722554"/>
                <a:ext cx="3727019" cy="470000"/>
              </a:xfrm>
              <a:prstGeom prst="rect">
                <a:avLst/>
              </a:prstGeom>
              <a:blipFill>
                <a:blip r:embed="rId2"/>
                <a:stretch>
                  <a:fillRect t="-7895" b="-263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6" name="TextBox 85">
            <a:extLst>
              <a:ext uri="{FF2B5EF4-FFF2-40B4-BE49-F238E27FC236}">
                <a16:creationId xmlns:a16="http://schemas.microsoft.com/office/drawing/2014/main" id="{29EB9FA5-8349-08DF-8384-4D132BED6208}"/>
              </a:ext>
            </a:extLst>
          </p:cNvPr>
          <p:cNvSpPr txBox="1"/>
          <p:nvPr/>
        </p:nvSpPr>
        <p:spPr>
          <a:xfrm>
            <a:off x="7360294" y="5122478"/>
            <a:ext cx="41531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132E3D"/>
                </a:solidFill>
                <a:latin typeface="Montserrat SemiBold" pitchFamily="2" charset="77"/>
              </a:rPr>
              <a:t>Critical Heavy Traffic</a:t>
            </a:r>
          </a:p>
        </p:txBody>
      </p:sp>
      <p:cxnSp>
        <p:nvCxnSpPr>
          <p:cNvPr id="88" name="Straight Connector 87">
            <a:extLst>
              <a:ext uri="{FF2B5EF4-FFF2-40B4-BE49-F238E27FC236}">
                <a16:creationId xmlns:a16="http://schemas.microsoft.com/office/drawing/2014/main" id="{0AA0F4ED-502D-E45D-5F2B-2CA080DCD65B}"/>
              </a:ext>
            </a:extLst>
          </p:cNvPr>
          <p:cNvCxnSpPr>
            <a:cxnSpLocks/>
          </p:cNvCxnSpPr>
          <p:nvPr/>
        </p:nvCxnSpPr>
        <p:spPr>
          <a:xfrm flipV="1">
            <a:off x="1239372" y="8875915"/>
            <a:ext cx="16072889" cy="398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3496F57A-EBEE-F37C-9D03-A492ACBC7B1E}"/>
              </a:ext>
            </a:extLst>
          </p:cNvPr>
          <p:cNvCxnSpPr>
            <a:cxnSpLocks/>
          </p:cNvCxnSpPr>
          <p:nvPr/>
        </p:nvCxnSpPr>
        <p:spPr>
          <a:xfrm>
            <a:off x="12630611" y="6425534"/>
            <a:ext cx="0" cy="2792097"/>
          </a:xfrm>
          <a:prstGeom prst="line">
            <a:avLst/>
          </a:prstGeom>
          <a:ln w="25400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2A5B5971-152D-E8CE-8645-2655AF2FEA6E}"/>
                  </a:ext>
                </a:extLst>
              </p:cNvPr>
              <p:cNvSpPr txBox="1"/>
              <p:nvPr/>
            </p:nvSpPr>
            <p:spPr>
              <a:xfrm flipH="1">
                <a:off x="12058653" y="9269969"/>
                <a:ext cx="1276347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𝐶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&gt;0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2A5B5971-152D-E8CE-8645-2655AF2FEA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12058653" y="9269969"/>
                <a:ext cx="1276347" cy="369332"/>
              </a:xfrm>
              <a:prstGeom prst="rect">
                <a:avLst/>
              </a:prstGeom>
              <a:blipFill>
                <a:blip r:embed="rId3"/>
                <a:stretch>
                  <a:fillRect b="-103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E6D3A88F-9410-50A9-3EAF-B4335DFA1707}"/>
              </a:ext>
            </a:extLst>
          </p:cNvPr>
          <p:cNvCxnSpPr>
            <a:cxnSpLocks/>
          </p:cNvCxnSpPr>
          <p:nvPr/>
        </p:nvCxnSpPr>
        <p:spPr>
          <a:xfrm flipH="1">
            <a:off x="11555127" y="7349817"/>
            <a:ext cx="295916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32341035-0502-FA4D-7538-DABB4728771F}"/>
              </a:ext>
            </a:extLst>
          </p:cNvPr>
          <p:cNvCxnSpPr>
            <a:cxnSpLocks/>
          </p:cNvCxnSpPr>
          <p:nvPr/>
        </p:nvCxnSpPr>
        <p:spPr>
          <a:xfrm flipH="1">
            <a:off x="11555127" y="8241360"/>
            <a:ext cx="295916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1B2044EE-A3F6-546C-05D9-4A103CB63A29}"/>
              </a:ext>
            </a:extLst>
          </p:cNvPr>
          <p:cNvCxnSpPr>
            <a:cxnSpLocks/>
          </p:cNvCxnSpPr>
          <p:nvPr/>
        </p:nvCxnSpPr>
        <p:spPr>
          <a:xfrm flipH="1">
            <a:off x="11555127" y="7349817"/>
            <a:ext cx="0" cy="89154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5BC1F26E-3D55-D55F-2E01-35E38FA16700}"/>
                  </a:ext>
                </a:extLst>
              </p:cNvPr>
              <p:cNvSpPr txBox="1"/>
              <p:nvPr/>
            </p:nvSpPr>
            <p:spPr>
              <a:xfrm flipH="1">
                <a:off x="13870358" y="7442698"/>
                <a:ext cx="800283" cy="4630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𝛾</m:t>
                          </m:r>
                        </m:e>
                      </m:rad>
                      <m:r>
                        <a:rPr lang="en-US" sz="24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𝑞</m:t>
                      </m:r>
                    </m:oMath>
                  </m:oMathPara>
                </a14:m>
                <a:endParaRPr lang="en-US" sz="24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5BC1F26E-3D55-D55F-2E01-35E38FA167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13870358" y="7442698"/>
                <a:ext cx="800283" cy="463075"/>
              </a:xfrm>
              <a:prstGeom prst="rect">
                <a:avLst/>
              </a:prstGeom>
              <a:blipFill>
                <a:blip r:embed="rId4"/>
                <a:stretch>
                  <a:fillRect b="-81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83AA97F0-44FC-95EA-94B1-13279DC05F30}"/>
              </a:ext>
            </a:extLst>
          </p:cNvPr>
          <p:cNvCxnSpPr/>
          <p:nvPr/>
        </p:nvCxnSpPr>
        <p:spPr>
          <a:xfrm flipH="1" flipV="1">
            <a:off x="13340531" y="7667250"/>
            <a:ext cx="529828" cy="1"/>
          </a:xfrm>
          <a:prstGeom prst="straightConnector1">
            <a:avLst/>
          </a:prstGeom>
          <a:ln w="25400">
            <a:solidFill>
              <a:srgbClr val="FDA64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EF17239B-B7F6-F315-8B41-4FB91B64E699}"/>
              </a:ext>
            </a:extLst>
          </p:cNvPr>
          <p:cNvCxnSpPr/>
          <p:nvPr/>
        </p:nvCxnSpPr>
        <p:spPr>
          <a:xfrm flipH="1" flipV="1">
            <a:off x="11696800" y="7050094"/>
            <a:ext cx="0" cy="1385742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03204EFE-2FC5-5DBA-C06A-B766216E8392}"/>
                  </a:ext>
                </a:extLst>
              </p:cNvPr>
              <p:cNvSpPr txBox="1"/>
              <p:nvPr/>
            </p:nvSpPr>
            <p:spPr>
              <a:xfrm flipH="1">
                <a:off x="11421962" y="8313505"/>
                <a:ext cx="209204" cy="31991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03204EFE-2FC5-5DBA-C06A-B766216E83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11421962" y="8313505"/>
                <a:ext cx="209204" cy="319914"/>
              </a:xfrm>
              <a:prstGeom prst="rect">
                <a:avLst/>
              </a:prstGeom>
              <a:blipFill>
                <a:blip r:embed="rId5"/>
                <a:stretch>
                  <a:fillRect l="-17647" r="-176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2" name="Picture 41" descr="Shape, icon&#10;&#10;Description automatically generated">
            <a:extLst>
              <a:ext uri="{FF2B5EF4-FFF2-40B4-BE49-F238E27FC236}">
                <a16:creationId xmlns:a16="http://schemas.microsoft.com/office/drawing/2014/main" id="{BB939A3B-FAE0-5CD7-7540-25EF779F1856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7570" b="5475"/>
          <a:stretch/>
        </p:blipFill>
        <p:spPr>
          <a:xfrm flipH="1">
            <a:off x="11700310" y="7456933"/>
            <a:ext cx="2890418" cy="707009"/>
          </a:xfrm>
          <a:prstGeom prst="rect">
            <a:avLst/>
          </a:prstGeom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F818AE0-8D5E-B810-4C64-605EE21FC385}"/>
              </a:ext>
            </a:extLst>
          </p:cNvPr>
          <p:cNvSpPr txBox="1"/>
          <p:nvPr/>
        </p:nvSpPr>
        <p:spPr>
          <a:xfrm>
            <a:off x="1016396" y="942975"/>
            <a:ext cx="16230600" cy="6269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200"/>
              </a:lnSpc>
              <a:spcBef>
                <a:spcPct val="0"/>
              </a:spcBef>
            </a:pPr>
            <a:r>
              <a:rPr lang="en-US" sz="4000" b="1" spc="15" dirty="0">
                <a:solidFill>
                  <a:srgbClr val="2B2C30"/>
                </a:solidFill>
                <a:latin typeface="Montserrat" pitchFamily="2" charset="77"/>
                <a:cs typeface="Gujarati MT" pitchFamily="2" charset="0"/>
              </a:rPr>
              <a:t>LIMITING DISTRIBUTION</a:t>
            </a:r>
            <a:endParaRPr lang="en-US" sz="3714" b="1" spc="742" dirty="0">
              <a:solidFill>
                <a:schemeClr val="accent6">
                  <a:lumMod val="75000"/>
                </a:schemeClr>
              </a:solidFill>
              <a:latin typeface="Montserrat" pitchFamily="2" charset="77"/>
              <a:cs typeface="Gujarati MT" pitchFamily="2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8DB7F4F0-DFEF-4819-3567-8CFDF1139415}"/>
                  </a:ext>
                </a:extLst>
              </p:cNvPr>
              <p:cNvSpPr txBox="1"/>
              <p:nvPr/>
            </p:nvSpPr>
            <p:spPr>
              <a:xfrm>
                <a:off x="685800" y="8648700"/>
                <a:ext cx="456985" cy="71769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𝝐</m:t>
                          </m:r>
                        </m:num>
                        <m:den>
                          <m:rad>
                            <m:radPr>
                              <m:degHide m:val="on"/>
                              <m:ctrlPr>
                                <a:rPr lang="en-US" sz="2400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2400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𝜸</m:t>
                              </m:r>
                            </m:e>
                          </m:rad>
                        </m:den>
                      </m:f>
                    </m:oMath>
                  </m:oMathPara>
                </a14:m>
                <a:endParaRPr lang="en-US" sz="24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8DB7F4F0-DFEF-4819-3567-8CFDF11394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5800" y="8648700"/>
                <a:ext cx="456985" cy="717697"/>
              </a:xfrm>
              <a:prstGeom prst="rect">
                <a:avLst/>
              </a:prstGeom>
              <a:blipFill>
                <a:blip r:embed="rId7"/>
                <a:stretch>
                  <a:fillRect t="-1754" r="-16667" b="-105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941454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16396" y="942975"/>
            <a:ext cx="16230600" cy="6269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200"/>
              </a:lnSpc>
              <a:spcBef>
                <a:spcPct val="0"/>
              </a:spcBef>
            </a:pPr>
            <a:r>
              <a:rPr lang="en-US" sz="4000" b="1" spc="15" dirty="0">
                <a:solidFill>
                  <a:srgbClr val="2B2C30"/>
                </a:solidFill>
                <a:latin typeface="Montserrat" pitchFamily="2" charset="77"/>
                <a:cs typeface="Gujarati MT" pitchFamily="2" charset="0"/>
              </a:rPr>
              <a:t>SINGLE SERVER QUEUE </a:t>
            </a:r>
            <a:r>
              <a:rPr lang="en-US" sz="4000" b="1" spc="15" dirty="0">
                <a:latin typeface="Montserrat" pitchFamily="2" charset="77"/>
                <a:cs typeface="Gujarati MT" pitchFamily="2" charset="0"/>
              </a:rPr>
              <a:t>WITH</a:t>
            </a:r>
            <a:r>
              <a:rPr lang="en-US" sz="4000" b="1" spc="15" dirty="0">
                <a:solidFill>
                  <a:schemeClr val="accent6">
                    <a:lumMod val="75000"/>
                  </a:schemeClr>
                </a:solidFill>
                <a:latin typeface="Montserrat" pitchFamily="2" charset="77"/>
                <a:cs typeface="Gujarati MT" pitchFamily="2" charset="0"/>
              </a:rPr>
              <a:t> ABANDONMENT</a:t>
            </a:r>
            <a:endParaRPr lang="en-US" sz="3714" b="1" spc="742" dirty="0">
              <a:solidFill>
                <a:schemeClr val="accent6">
                  <a:lumMod val="75000"/>
                </a:schemeClr>
              </a:solidFill>
              <a:latin typeface="Montserrat" pitchFamily="2" charset="77"/>
              <a:cs typeface="Gujarati MT" pitchFamily="2" charset="0"/>
            </a:endParaRPr>
          </a:p>
        </p:txBody>
      </p:sp>
      <p:sp>
        <p:nvSpPr>
          <p:cNvPr id="3" name="AutoShape 3"/>
          <p:cNvSpPr/>
          <p:nvPr/>
        </p:nvSpPr>
        <p:spPr>
          <a:xfrm flipV="1">
            <a:off x="1028695" y="1760761"/>
            <a:ext cx="16230594" cy="0"/>
          </a:xfrm>
          <a:prstGeom prst="line">
            <a:avLst/>
          </a:prstGeom>
          <a:ln w="9525" cap="flat">
            <a:solidFill>
              <a:srgbClr val="2B2C3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AB0D969-BC70-FCC6-6601-11E878099FAD}"/>
              </a:ext>
            </a:extLst>
          </p:cNvPr>
          <p:cNvGrpSpPr/>
          <p:nvPr/>
        </p:nvGrpSpPr>
        <p:grpSpPr>
          <a:xfrm>
            <a:off x="3931848" y="2429986"/>
            <a:ext cx="11798557" cy="3248520"/>
            <a:chOff x="3931848" y="2429986"/>
            <a:chExt cx="11798557" cy="3248520"/>
          </a:xfrm>
        </p:grpSpPr>
        <p:sp>
          <p:nvSpPr>
            <p:cNvPr id="28" name="Rounded Rectangle 27">
              <a:extLst>
                <a:ext uri="{FF2B5EF4-FFF2-40B4-BE49-F238E27FC236}">
                  <a16:creationId xmlns:a16="http://schemas.microsoft.com/office/drawing/2014/main" id="{6EFE4376-B99E-9408-57AB-0CE2B286FEFD}"/>
                </a:ext>
              </a:extLst>
            </p:cNvPr>
            <p:cNvSpPr/>
            <p:nvPr/>
          </p:nvSpPr>
          <p:spPr>
            <a:xfrm>
              <a:off x="7648362" y="3595175"/>
              <a:ext cx="3990865" cy="1368251"/>
            </a:xfrm>
            <a:prstGeom prst="roundRect">
              <a:avLst/>
            </a:prstGeom>
            <a:solidFill>
              <a:schemeClr val="bg1">
                <a:lumMod val="85000"/>
                <a:alpha val="2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83" name="Group 82">
              <a:extLst>
                <a:ext uri="{FF2B5EF4-FFF2-40B4-BE49-F238E27FC236}">
                  <a16:creationId xmlns:a16="http://schemas.microsoft.com/office/drawing/2014/main" id="{6796FD71-91A3-BF75-4621-69761BCBDC6A}"/>
                </a:ext>
              </a:extLst>
            </p:cNvPr>
            <p:cNvGrpSpPr/>
            <p:nvPr/>
          </p:nvGrpSpPr>
          <p:grpSpPr>
            <a:xfrm>
              <a:off x="8077200" y="3771482"/>
              <a:ext cx="3412527" cy="1005634"/>
              <a:chOff x="3400425" y="2328863"/>
              <a:chExt cx="1793882" cy="528637"/>
            </a:xfrm>
          </p:grpSpPr>
          <p:sp>
            <p:nvSpPr>
              <p:cNvPr id="86" name="Oval 85">
                <a:extLst>
                  <a:ext uri="{FF2B5EF4-FFF2-40B4-BE49-F238E27FC236}">
                    <a16:creationId xmlns:a16="http://schemas.microsoft.com/office/drawing/2014/main" id="{CA7B1EB1-21C0-1882-01D7-1299FF4B2190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88" name="Straight Connector 87">
                <a:extLst>
                  <a:ext uri="{FF2B5EF4-FFF2-40B4-BE49-F238E27FC236}">
                    <a16:creationId xmlns:a16="http://schemas.microsoft.com/office/drawing/2014/main" id="{E5A34718-E5B9-023A-0A81-3541BD58AFAF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Straight Connector 89">
                <a:extLst>
                  <a:ext uri="{FF2B5EF4-FFF2-40B4-BE49-F238E27FC236}">
                    <a16:creationId xmlns:a16="http://schemas.microsoft.com/office/drawing/2014/main" id="{F472F82D-4E28-3CBF-6F1E-7D357F5E2B2B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Straight Connector 90">
                <a:extLst>
                  <a:ext uri="{FF2B5EF4-FFF2-40B4-BE49-F238E27FC236}">
                    <a16:creationId xmlns:a16="http://schemas.microsoft.com/office/drawing/2014/main" id="{0865149A-8936-5835-D557-840F54B0D52C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2" name="Rounded Rectangle 101">
              <a:extLst>
                <a:ext uri="{FF2B5EF4-FFF2-40B4-BE49-F238E27FC236}">
                  <a16:creationId xmlns:a16="http://schemas.microsoft.com/office/drawing/2014/main" id="{5B5AA880-CE4B-FF34-04FD-ADBB57BD7913}"/>
                </a:ext>
              </a:extLst>
            </p:cNvPr>
            <p:cNvSpPr/>
            <p:nvPr/>
          </p:nvSpPr>
          <p:spPr>
            <a:xfrm>
              <a:off x="10039567" y="3900576"/>
              <a:ext cx="213756" cy="755530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103" name="Rounded Rectangle 102">
              <a:extLst>
                <a:ext uri="{FF2B5EF4-FFF2-40B4-BE49-F238E27FC236}">
                  <a16:creationId xmlns:a16="http://schemas.microsoft.com/office/drawing/2014/main" id="{1AE093D8-5FB2-E7F9-2870-DFD97C91C6A0}"/>
                </a:ext>
              </a:extLst>
            </p:cNvPr>
            <p:cNvSpPr/>
            <p:nvPr/>
          </p:nvSpPr>
          <p:spPr>
            <a:xfrm>
              <a:off x="9696425" y="3900576"/>
              <a:ext cx="213756" cy="755530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cxnSp>
          <p:nvCxnSpPr>
            <p:cNvPr id="108" name="Straight Arrow Connector 107">
              <a:extLst>
                <a:ext uri="{FF2B5EF4-FFF2-40B4-BE49-F238E27FC236}">
                  <a16:creationId xmlns:a16="http://schemas.microsoft.com/office/drawing/2014/main" id="{CF503ABF-41F8-0DB8-5C68-24D175D21FA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918520" y="4281990"/>
              <a:ext cx="2601108" cy="13412"/>
            </a:xfrm>
            <a:prstGeom prst="straightConnector1">
              <a:avLst/>
            </a:prstGeom>
            <a:ln w="28575">
              <a:solidFill>
                <a:srgbClr val="C55CB2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Arrow Connector 108">
              <a:extLst>
                <a:ext uri="{FF2B5EF4-FFF2-40B4-BE49-F238E27FC236}">
                  <a16:creationId xmlns:a16="http://schemas.microsoft.com/office/drawing/2014/main" id="{583D0E57-56F7-56F6-DA8F-0AACDFAC9885}"/>
                </a:ext>
              </a:extLst>
            </p:cNvPr>
            <p:cNvCxnSpPr>
              <a:cxnSpLocks/>
            </p:cNvCxnSpPr>
            <p:nvPr/>
          </p:nvCxnSpPr>
          <p:spPr>
            <a:xfrm>
              <a:off x="11639228" y="4274298"/>
              <a:ext cx="1306935" cy="0"/>
            </a:xfrm>
            <a:prstGeom prst="straightConnector1">
              <a:avLst/>
            </a:prstGeom>
            <a:ln w="28575">
              <a:solidFill>
                <a:srgbClr val="C55CB2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0" name="TextBox 109">
                  <a:extLst>
                    <a:ext uri="{FF2B5EF4-FFF2-40B4-BE49-F238E27FC236}">
                      <a16:creationId xmlns:a16="http://schemas.microsoft.com/office/drawing/2014/main" id="{1F1B5E83-691D-7F80-BCFE-B8DB0C690FE7}"/>
                    </a:ext>
                  </a:extLst>
                </p:cNvPr>
                <p:cNvSpPr txBox="1"/>
                <p:nvPr/>
              </p:nvSpPr>
              <p:spPr>
                <a:xfrm>
                  <a:off x="5534234" y="4457700"/>
                  <a:ext cx="923586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800" b="0" i="1" smtClean="0">
                            <a:solidFill>
                              <a:srgbClr val="08253D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sz="2800" b="0" i="1" smtClean="0">
                            <a:solidFill>
                              <a:srgbClr val="08253D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2800" b="0" i="1" smtClean="0">
                            <a:solidFill>
                              <a:srgbClr val="08253D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sz="2800" b="0" i="1" smtClean="0">
                            <a:solidFill>
                              <a:srgbClr val="08253D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m:oMathPara>
                  </a14:m>
                  <a:endParaRPr lang="en-US" sz="2800" dirty="0">
                    <a:solidFill>
                      <a:srgbClr val="08253D"/>
                    </a:solidFill>
                  </a:endParaRPr>
                </a:p>
              </p:txBody>
            </p:sp>
          </mc:Choice>
          <mc:Fallback xmlns="">
            <p:sp>
              <p:nvSpPr>
                <p:cNvPr id="110" name="TextBox 109">
                  <a:extLst>
                    <a:ext uri="{FF2B5EF4-FFF2-40B4-BE49-F238E27FC236}">
                      <a16:creationId xmlns:a16="http://schemas.microsoft.com/office/drawing/2014/main" id="{1F1B5E83-691D-7F80-BCFE-B8DB0C690FE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534234" y="4457700"/>
                  <a:ext cx="923586" cy="523220"/>
                </a:xfrm>
                <a:prstGeom prst="rect">
                  <a:avLst/>
                </a:prstGeom>
                <a:blipFill>
                  <a:blip r:embed="rId3"/>
                  <a:stretch>
                    <a:fillRect r="-2703" b="-16279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id="{58045C9A-76BD-FE54-330C-D860DB54E2F3}"/>
                </a:ext>
              </a:extLst>
            </p:cNvPr>
            <p:cNvSpPr txBox="1"/>
            <p:nvPr/>
          </p:nvSpPr>
          <p:spPr>
            <a:xfrm>
              <a:off x="3931848" y="3703456"/>
              <a:ext cx="33765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latin typeface="Montserrat" pitchFamily="2" charset="77"/>
                </a:rPr>
                <a:t>ARRIVALS</a:t>
              </a:r>
            </a:p>
          </p:txBody>
        </p:sp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57309A31-C901-2782-E285-62176B1AAB61}"/>
                </a:ext>
              </a:extLst>
            </p:cNvPr>
            <p:cNvSpPr txBox="1"/>
            <p:nvPr/>
          </p:nvSpPr>
          <p:spPr>
            <a:xfrm>
              <a:off x="11824018" y="3629680"/>
              <a:ext cx="243704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latin typeface="Montserrat" pitchFamily="2" charset="77"/>
                </a:rPr>
                <a:t>SERVICE</a:t>
              </a:r>
            </a:p>
          </p:txBody>
        </p:sp>
        <p:cxnSp>
          <p:nvCxnSpPr>
            <p:cNvPr id="122" name="Elbow Connector 121">
              <a:extLst>
                <a:ext uri="{FF2B5EF4-FFF2-40B4-BE49-F238E27FC236}">
                  <a16:creationId xmlns:a16="http://schemas.microsoft.com/office/drawing/2014/main" id="{FBF1D996-2C36-F13F-18C3-D12F6335255A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7373041" y="3333657"/>
              <a:ext cx="2388312" cy="390701"/>
            </a:xfrm>
            <a:prstGeom prst="bentConnector3">
              <a:avLst>
                <a:gd name="adj1" fmla="val -1258"/>
              </a:avLst>
            </a:prstGeom>
            <a:ln w="28575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4" name="TextBox 123">
              <a:extLst>
                <a:ext uri="{FF2B5EF4-FFF2-40B4-BE49-F238E27FC236}">
                  <a16:creationId xmlns:a16="http://schemas.microsoft.com/office/drawing/2014/main" id="{8EEFE6A8-60B4-2DF0-9929-ED7345CD34CE}"/>
                </a:ext>
              </a:extLst>
            </p:cNvPr>
            <p:cNvSpPr txBox="1"/>
            <p:nvPr/>
          </p:nvSpPr>
          <p:spPr>
            <a:xfrm>
              <a:off x="5920787" y="2620558"/>
              <a:ext cx="411447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solidFill>
                    <a:schemeClr val="accent6">
                      <a:lumMod val="75000"/>
                    </a:schemeClr>
                  </a:solidFill>
                  <a:latin typeface="Montserrat" pitchFamily="2" charset="77"/>
                </a:rPr>
                <a:t>ABANDONMENT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6" name="TextBox 125">
                  <a:extLst>
                    <a:ext uri="{FF2B5EF4-FFF2-40B4-BE49-F238E27FC236}">
                      <a16:creationId xmlns:a16="http://schemas.microsoft.com/office/drawing/2014/main" id="{1C0EC633-40BD-3A3A-FE9A-4A194F35024D}"/>
                    </a:ext>
                  </a:extLst>
                </p:cNvPr>
                <p:cNvSpPr txBox="1"/>
                <p:nvPr/>
              </p:nvSpPr>
              <p:spPr>
                <a:xfrm>
                  <a:off x="12793194" y="4342310"/>
                  <a:ext cx="702115" cy="430887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800" b="0" i="1" smtClean="0">
                            <a:solidFill>
                              <a:srgbClr val="08253D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  <m:d>
                          <m:dPr>
                            <m:ctrlPr>
                              <a:rPr lang="en-US" sz="2800" b="0" i="1" smtClean="0">
                                <a:solidFill>
                                  <a:srgbClr val="08253D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800" b="0" i="1" smtClean="0">
                                <a:solidFill>
                                  <a:srgbClr val="08253D"/>
                                </a:solidFill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</m:d>
                      </m:oMath>
                    </m:oMathPara>
                  </a14:m>
                  <a:endParaRPr lang="en-US" sz="2800" dirty="0">
                    <a:solidFill>
                      <a:srgbClr val="08253D"/>
                    </a:solidFill>
                  </a:endParaRPr>
                </a:p>
              </p:txBody>
            </p:sp>
          </mc:Choice>
          <mc:Fallback xmlns="">
            <p:sp>
              <p:nvSpPr>
                <p:cNvPr id="126" name="TextBox 125">
                  <a:extLst>
                    <a:ext uri="{FF2B5EF4-FFF2-40B4-BE49-F238E27FC236}">
                      <a16:creationId xmlns:a16="http://schemas.microsoft.com/office/drawing/2014/main" id="{1C0EC633-40BD-3A3A-FE9A-4A194F35024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2793194" y="4342310"/>
                  <a:ext cx="702115" cy="430887"/>
                </a:xfrm>
                <a:prstGeom prst="rect">
                  <a:avLst/>
                </a:prstGeom>
                <a:blipFill>
                  <a:blip r:embed="rId4"/>
                  <a:stretch>
                    <a:fillRect l="-5357" b="-285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6" name="TextBox 135">
                  <a:extLst>
                    <a:ext uri="{FF2B5EF4-FFF2-40B4-BE49-F238E27FC236}">
                      <a16:creationId xmlns:a16="http://schemas.microsoft.com/office/drawing/2014/main" id="{284FE546-FF30-C941-2F02-1247577231E0}"/>
                    </a:ext>
                  </a:extLst>
                </p:cNvPr>
                <p:cNvSpPr txBox="1"/>
                <p:nvPr/>
              </p:nvSpPr>
              <p:spPr>
                <a:xfrm>
                  <a:off x="9643795" y="2429986"/>
                  <a:ext cx="2288319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sty m:val="p"/>
                          </m:rPr>
                          <a:rPr lang="en-US" sz="28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d</m:t>
                        </m:r>
                        <m:r>
                          <a:rPr lang="en-US" sz="28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~ </m:t>
                        </m:r>
                        <m:r>
                          <m:rPr>
                            <m:sty m:val="p"/>
                          </m:rPr>
                          <a:rPr lang="en-US" sz="28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Bin</m:t>
                        </m:r>
                        <m:r>
                          <a:rPr lang="en-US" sz="28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sz="28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q</m:t>
                        </m:r>
                        <m:r>
                          <a:rPr lang="en-US" sz="28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m:rPr>
                            <m:sty m:val="p"/>
                          </m:rPr>
                          <a:rPr lang="en-US" sz="28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γ</m:t>
                        </m:r>
                        <m:r>
                          <a:rPr lang="en-US" sz="28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) </m:t>
                        </m:r>
                      </m:oMath>
                    </m:oMathPara>
                  </a14:m>
                  <a:endParaRPr lang="en-US" sz="280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136" name="TextBox 135">
                  <a:extLst>
                    <a:ext uri="{FF2B5EF4-FFF2-40B4-BE49-F238E27FC236}">
                      <a16:creationId xmlns:a16="http://schemas.microsoft.com/office/drawing/2014/main" id="{284FE546-FF30-C941-2F02-1247577231E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643795" y="2429986"/>
                  <a:ext cx="2288319" cy="523220"/>
                </a:xfrm>
                <a:prstGeom prst="rect">
                  <a:avLst/>
                </a:prstGeom>
                <a:blipFill>
                  <a:blip r:embed="rId5"/>
                  <a:stretch>
                    <a:fillRect r="-1657" b="-21429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9" name="TextBox 138">
                  <a:extLst>
                    <a:ext uri="{FF2B5EF4-FFF2-40B4-BE49-F238E27FC236}">
                      <a16:creationId xmlns:a16="http://schemas.microsoft.com/office/drawing/2014/main" id="{EDF0C9D6-3403-0922-1E5E-E7FB15D13C69}"/>
                    </a:ext>
                  </a:extLst>
                </p:cNvPr>
                <p:cNvSpPr txBox="1"/>
                <p:nvPr/>
              </p:nvSpPr>
              <p:spPr>
                <a:xfrm>
                  <a:off x="4503312" y="5155286"/>
                  <a:ext cx="3129383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28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Montserrat SemiBold" pitchFamily="2" charset="77"/>
                    </a:rPr>
                    <a:t>Arrival Mean = </a:t>
                  </a:r>
                  <a14:m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𝝀</m:t>
                      </m:r>
                    </m:oMath>
                  </a14:m>
                  <a:endParaRPr 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Montserrat SemiBold" pitchFamily="2" charset="77"/>
                  </a:endParaRPr>
                </a:p>
              </p:txBody>
            </p:sp>
          </mc:Choice>
          <mc:Fallback xmlns="">
            <p:sp>
              <p:nvSpPr>
                <p:cNvPr id="139" name="TextBox 138">
                  <a:extLst>
                    <a:ext uri="{FF2B5EF4-FFF2-40B4-BE49-F238E27FC236}">
                      <a16:creationId xmlns:a16="http://schemas.microsoft.com/office/drawing/2014/main" id="{EDF0C9D6-3403-0922-1E5E-E7FB15D13C6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503312" y="5155286"/>
                  <a:ext cx="3129383" cy="523220"/>
                </a:xfrm>
                <a:prstGeom prst="rect">
                  <a:avLst/>
                </a:prstGeom>
                <a:blipFill>
                  <a:blip r:embed="rId6"/>
                  <a:stretch>
                    <a:fillRect l="-3644" t="-14286" r="-810" b="-30952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0" name="TextBox 139">
                  <a:extLst>
                    <a:ext uri="{FF2B5EF4-FFF2-40B4-BE49-F238E27FC236}">
                      <a16:creationId xmlns:a16="http://schemas.microsoft.com/office/drawing/2014/main" id="{7D71AD63-8C35-A7F9-FDA1-55950D3DA8EC}"/>
                    </a:ext>
                  </a:extLst>
                </p:cNvPr>
                <p:cNvSpPr txBox="1"/>
                <p:nvPr/>
              </p:nvSpPr>
              <p:spPr>
                <a:xfrm>
                  <a:off x="12450340" y="5061965"/>
                  <a:ext cx="3280065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28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Montserrat SemiBold" pitchFamily="2" charset="77"/>
                    </a:rPr>
                    <a:t>Service Mean = </a:t>
                  </a:r>
                  <a14:m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𝟏</m:t>
                      </m:r>
                    </m:oMath>
                  </a14:m>
                  <a:endParaRPr 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Montserrat SemiBold" pitchFamily="2" charset="77"/>
                  </a:endParaRPr>
                </a:p>
              </p:txBody>
            </p:sp>
          </mc:Choice>
          <mc:Fallback xmlns="">
            <p:sp>
              <p:nvSpPr>
                <p:cNvPr id="140" name="TextBox 139">
                  <a:extLst>
                    <a:ext uri="{FF2B5EF4-FFF2-40B4-BE49-F238E27FC236}">
                      <a16:creationId xmlns:a16="http://schemas.microsoft.com/office/drawing/2014/main" id="{7D71AD63-8C35-A7F9-FDA1-55950D3DA8E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2450340" y="5061965"/>
                  <a:ext cx="3280065" cy="523220"/>
                </a:xfrm>
                <a:prstGeom prst="rect">
                  <a:avLst/>
                </a:prstGeom>
                <a:blipFill>
                  <a:blip r:embed="rId7"/>
                  <a:stretch>
                    <a:fillRect l="-3475" t="-11905" r="-386" b="-3333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CCC777DE-119E-8CF5-F77A-60ABDC0B871C}"/>
              </a:ext>
            </a:extLst>
          </p:cNvPr>
          <p:cNvGrpSpPr/>
          <p:nvPr/>
        </p:nvGrpSpPr>
        <p:grpSpPr>
          <a:xfrm>
            <a:off x="3331030" y="7164931"/>
            <a:ext cx="3597799" cy="524607"/>
            <a:chOff x="12251801" y="3054764"/>
            <a:chExt cx="3597799" cy="524607"/>
          </a:xfrm>
        </p:grpSpPr>
        <p:sp>
          <p:nvSpPr>
            <p:cNvPr id="10" name="TextBox 41">
              <a:extLst>
                <a:ext uri="{FF2B5EF4-FFF2-40B4-BE49-F238E27FC236}">
                  <a16:creationId xmlns:a16="http://schemas.microsoft.com/office/drawing/2014/main" id="{C473D71A-832D-5CB2-1D3E-5AC68EE3E27F}"/>
                </a:ext>
              </a:extLst>
            </p:cNvPr>
            <p:cNvSpPr txBox="1"/>
            <p:nvPr/>
          </p:nvSpPr>
          <p:spPr>
            <a:xfrm>
              <a:off x="14455282" y="3054764"/>
              <a:ext cx="1394318" cy="52187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4340"/>
                </a:lnSpc>
              </a:pPr>
              <a:r>
                <a:rPr lang="en-US" sz="3200" dirty="0">
                  <a:solidFill>
                    <a:srgbClr val="000000"/>
                  </a:solidFill>
                </a:rPr>
                <a:t>Always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8010D544-877D-F8E9-E18D-A5A1D53E2009}"/>
                </a:ext>
              </a:extLst>
            </p:cNvPr>
            <p:cNvSpPr txBox="1"/>
            <p:nvPr/>
          </p:nvSpPr>
          <p:spPr>
            <a:xfrm>
              <a:off x="12251801" y="3056151"/>
              <a:ext cx="182614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>
                  <a:solidFill>
                    <a:schemeClr val="accent2">
                      <a:lumMod val="75000"/>
                    </a:schemeClr>
                  </a:solidFill>
                  <a:latin typeface="Montserrat" pitchFamily="2" charset="77"/>
                </a:rPr>
                <a:t>Stability:</a:t>
              </a: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2F49E3BC-BF73-5C72-5B78-E9F89ED47CC7}"/>
              </a:ext>
            </a:extLst>
          </p:cNvPr>
          <p:cNvSpPr txBox="1"/>
          <p:nvPr/>
        </p:nvSpPr>
        <p:spPr>
          <a:xfrm>
            <a:off x="5541816" y="6134100"/>
            <a:ext cx="25654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Montserrat SemiBold" pitchFamily="2" charset="77"/>
              </a:rPr>
              <a:t>Heavy Traffic (HT) parameter:</a:t>
            </a:r>
          </a:p>
        </p:txBody>
      </p:sp>
      <p:sp>
        <p:nvSpPr>
          <p:cNvPr id="13" name="AutoShape 18">
            <a:extLst>
              <a:ext uri="{FF2B5EF4-FFF2-40B4-BE49-F238E27FC236}">
                <a16:creationId xmlns:a16="http://schemas.microsoft.com/office/drawing/2014/main" id="{12C4D3A5-6DD7-AF79-4015-EC093EF651F5}"/>
              </a:ext>
            </a:extLst>
          </p:cNvPr>
          <p:cNvSpPr/>
          <p:nvPr/>
        </p:nvSpPr>
        <p:spPr>
          <a:xfrm flipH="1">
            <a:off x="7157428" y="6831688"/>
            <a:ext cx="0" cy="1197340"/>
          </a:xfrm>
          <a:prstGeom prst="line">
            <a:avLst/>
          </a:prstGeom>
          <a:ln w="38100" cap="flat">
            <a:solidFill>
              <a:srgbClr val="FF914D"/>
            </a:solidFill>
            <a:prstDash val="solid"/>
            <a:headEnd type="none" w="sm" len="sm"/>
            <a:tailEnd type="triangle" w="lg" len="med"/>
          </a:ln>
        </p:spPr>
        <p:txBody>
          <a:bodyPr/>
          <a:lstStyle/>
          <a:p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FEC983F-0EAA-0876-8F98-A7457549BAE6}"/>
              </a:ext>
            </a:extLst>
          </p:cNvPr>
          <p:cNvSpPr txBox="1"/>
          <p:nvPr/>
        </p:nvSpPr>
        <p:spPr>
          <a:xfrm>
            <a:off x="2414112" y="7946296"/>
            <a:ext cx="27430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accent2">
                    <a:lumMod val="75000"/>
                  </a:schemeClr>
                </a:solidFill>
                <a:latin typeface="Montserrat" pitchFamily="2" charset="77"/>
              </a:rPr>
              <a:t>Heavy Traffic: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41">
                <a:extLst>
                  <a:ext uri="{FF2B5EF4-FFF2-40B4-BE49-F238E27FC236}">
                    <a16:creationId xmlns:a16="http://schemas.microsoft.com/office/drawing/2014/main" id="{8F321510-3F1C-669B-6949-250311111C8F}"/>
                  </a:ext>
                </a:extLst>
              </p:cNvPr>
              <p:cNvSpPr txBox="1"/>
              <p:nvPr/>
            </p:nvSpPr>
            <p:spPr>
              <a:xfrm>
                <a:off x="5534234" y="7966279"/>
                <a:ext cx="2565472" cy="551433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>
                  <a:lnSpc>
                    <a:spcPts val="434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𝜆</m:t>
                      </m:r>
                      <m:r>
                        <a:rPr lang="en-US" sz="32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=1+</m:t>
                      </m:r>
                      <m:r>
                        <a:rPr lang="en-US" sz="32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𝜖</m:t>
                      </m:r>
                    </m:oMath>
                  </m:oMathPara>
                </a14:m>
                <a:endParaRPr lang="en-US" sz="3200" dirty="0">
                  <a:solidFill>
                    <a:srgbClr val="000000"/>
                  </a:solidFill>
                  <a:latin typeface="Public Sans"/>
                </a:endParaRPr>
              </a:p>
            </p:txBody>
          </p:sp>
        </mc:Choice>
        <mc:Fallback xmlns="">
          <p:sp>
            <p:nvSpPr>
              <p:cNvPr id="15" name="TextBox 41">
                <a:extLst>
                  <a:ext uri="{FF2B5EF4-FFF2-40B4-BE49-F238E27FC236}">
                    <a16:creationId xmlns:a16="http://schemas.microsoft.com/office/drawing/2014/main" id="{8F321510-3F1C-669B-6949-250311111C8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34234" y="7966279"/>
                <a:ext cx="2565472" cy="551433"/>
              </a:xfrm>
              <a:prstGeom prst="rect">
                <a:avLst/>
              </a:prstGeom>
              <a:blipFill>
                <a:blip r:embed="rId8"/>
                <a:stretch>
                  <a:fillRect l="-54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TextBox 15">
            <a:extLst>
              <a:ext uri="{FF2B5EF4-FFF2-40B4-BE49-F238E27FC236}">
                <a16:creationId xmlns:a16="http://schemas.microsoft.com/office/drawing/2014/main" id="{31E08F68-A9B5-6397-0B55-F362C9528F0E}"/>
              </a:ext>
            </a:extLst>
          </p:cNvPr>
          <p:cNvSpPr txBox="1"/>
          <p:nvPr/>
        </p:nvSpPr>
        <p:spPr>
          <a:xfrm>
            <a:off x="1043156" y="8726186"/>
            <a:ext cx="40959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800" b="1" dirty="0">
                <a:solidFill>
                  <a:schemeClr val="accent2">
                    <a:lumMod val="75000"/>
                  </a:schemeClr>
                </a:solidFill>
                <a:latin typeface="Montserrat" pitchFamily="2" charset="77"/>
              </a:rPr>
              <a:t>Abandonment prob.: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41">
                <a:extLst>
                  <a:ext uri="{FF2B5EF4-FFF2-40B4-BE49-F238E27FC236}">
                    <a16:creationId xmlns:a16="http://schemas.microsoft.com/office/drawing/2014/main" id="{7155EF4A-CF1F-886F-5E90-5926C28802BC}"/>
                  </a:ext>
                </a:extLst>
              </p:cNvPr>
              <p:cNvSpPr txBox="1"/>
              <p:nvPr/>
            </p:nvSpPr>
            <p:spPr>
              <a:xfrm>
                <a:off x="5516213" y="8743097"/>
                <a:ext cx="959052" cy="551433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>
                  <a:lnSpc>
                    <a:spcPts val="434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𝛾</m:t>
                      </m:r>
                    </m:oMath>
                  </m:oMathPara>
                </a14:m>
                <a:endParaRPr lang="en-US" sz="3200" dirty="0">
                  <a:solidFill>
                    <a:srgbClr val="000000"/>
                  </a:solidFill>
                  <a:latin typeface="Public Sans"/>
                </a:endParaRPr>
              </a:p>
            </p:txBody>
          </p:sp>
        </mc:Choice>
        <mc:Fallback xmlns="">
          <p:sp>
            <p:nvSpPr>
              <p:cNvPr id="17" name="TextBox 41">
                <a:extLst>
                  <a:ext uri="{FF2B5EF4-FFF2-40B4-BE49-F238E27FC236}">
                    <a16:creationId xmlns:a16="http://schemas.microsoft.com/office/drawing/2014/main" id="{7155EF4A-CF1F-886F-5E90-5926C28802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213" y="8743097"/>
                <a:ext cx="959052" cy="551433"/>
              </a:xfrm>
              <a:prstGeom prst="rect">
                <a:avLst/>
              </a:prstGeom>
              <a:blipFill>
                <a:blip r:embed="rId9"/>
                <a:stretch>
                  <a:fillRect l="-14474" b="-136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984F4753-C64F-4D91-8F38-AAC21E57FCD2}"/>
              </a:ext>
            </a:extLst>
          </p:cNvPr>
          <p:cNvSpPr/>
          <p:nvPr/>
        </p:nvSpPr>
        <p:spPr>
          <a:xfrm>
            <a:off x="9910181" y="7106216"/>
            <a:ext cx="6405238" cy="1395945"/>
          </a:xfrm>
          <a:prstGeom prst="roundRect">
            <a:avLst/>
          </a:prstGeom>
          <a:solidFill>
            <a:srgbClr val="132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1791A6A5-99E7-132F-D3BA-8C7A639D72C0}"/>
                  </a:ext>
                </a:extLst>
              </p:cNvPr>
              <p:cNvSpPr txBox="1"/>
              <p:nvPr/>
            </p:nvSpPr>
            <p:spPr>
              <a:xfrm>
                <a:off x="10353603" y="7285216"/>
                <a:ext cx="5544545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800" dirty="0">
                    <a:solidFill>
                      <a:schemeClr val="bg1"/>
                    </a:solidFill>
                    <a:latin typeface="Montserrat Medium" pitchFamily="2" charset="77"/>
                  </a:rPr>
                  <a:t>What is the</a:t>
                </a:r>
              </a:p>
              <a:p>
                <a:pPr algn="ctr"/>
                <a:r>
                  <a:rPr lang="en-US" sz="2800" dirty="0">
                    <a:solidFill>
                      <a:schemeClr val="bg1"/>
                    </a:solidFill>
                    <a:latin typeface="Montserrat Medium" pitchFamily="2" charset="77"/>
                  </a:rPr>
                  <a:t> </a:t>
                </a:r>
                <a:r>
                  <a:rPr lang="en-US" sz="2800" b="1" dirty="0">
                    <a:solidFill>
                      <a:srgbClr val="FDA649"/>
                    </a:solidFill>
                    <a:latin typeface="Montserrat" pitchFamily="2" charset="77"/>
                  </a:rPr>
                  <a:t>DISTRIBUTION</a:t>
                </a:r>
                <a:r>
                  <a:rPr lang="en-US" sz="2800" b="1" dirty="0">
                    <a:solidFill>
                      <a:schemeClr val="bg1"/>
                    </a:solidFill>
                    <a:latin typeface="Montserrat" pitchFamily="2" charset="77"/>
                  </a:rPr>
                  <a:t> </a:t>
                </a:r>
                <a:r>
                  <a:rPr lang="en-US" sz="2800" dirty="0">
                    <a:solidFill>
                      <a:schemeClr val="bg1"/>
                    </a:solidFill>
                    <a:latin typeface="Montserrat Medium" pitchFamily="2" charset="77"/>
                  </a:rPr>
                  <a:t>as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800" b="0" i="0" smtClean="0">
                        <a:solidFill>
                          <a:srgbClr val="FDA649"/>
                        </a:solidFill>
                        <a:latin typeface="Cambria Math" panose="02040503050406030204" pitchFamily="18" charset="0"/>
                      </a:rPr>
                      <m:t>γ</m:t>
                    </m:r>
                    <m:r>
                      <a:rPr lang="en-US" sz="2800" b="0" i="0" smtClean="0">
                        <a:solidFill>
                          <a:srgbClr val="FDA649"/>
                        </a:solidFill>
                        <a:latin typeface="Cambria Math" panose="02040503050406030204" pitchFamily="18" charset="0"/>
                      </a:rPr>
                      <m:t>→0?</m:t>
                    </m:r>
                  </m:oMath>
                </a14:m>
                <a:endParaRPr lang="en-US" sz="2800" dirty="0">
                  <a:solidFill>
                    <a:schemeClr val="bg1"/>
                  </a:solidFill>
                  <a:latin typeface="Montserrat Medium" pitchFamily="2" charset="77"/>
                </a:endParaRPr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1791A6A5-99E7-132F-D3BA-8C7A639D72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53603" y="7285216"/>
                <a:ext cx="5544545" cy="954107"/>
              </a:xfrm>
              <a:prstGeom prst="rect">
                <a:avLst/>
              </a:prstGeom>
              <a:blipFill>
                <a:blip r:embed="rId10"/>
                <a:stretch>
                  <a:fillRect t="-6579" b="-171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7041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/>
      <p:bldP spid="16" grpId="0"/>
      <p:bldP spid="17" grpId="0"/>
      <p:bldP spid="18" grpId="0" animBg="1"/>
      <p:bldP spid="1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 flipV="1">
            <a:off x="1028695" y="1760761"/>
            <a:ext cx="16230594" cy="38509"/>
          </a:xfrm>
          <a:prstGeom prst="line">
            <a:avLst/>
          </a:prstGeom>
          <a:ln w="9525" cap="flat">
            <a:solidFill>
              <a:srgbClr val="2B2C3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7012F7F5-EE73-65F6-8566-3967D515097D}"/>
              </a:ext>
            </a:extLst>
          </p:cNvPr>
          <p:cNvSpPr/>
          <p:nvPr/>
        </p:nvSpPr>
        <p:spPr>
          <a:xfrm>
            <a:off x="4536902" y="6067651"/>
            <a:ext cx="10397417" cy="3149976"/>
          </a:xfrm>
          <a:prstGeom prst="rect">
            <a:avLst/>
          </a:prstGeom>
          <a:solidFill>
            <a:schemeClr val="bg1">
              <a:lumMod val="75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3C5F3635-5ACC-2394-1BE7-D97FB1A5E9DC}"/>
                  </a:ext>
                </a:extLst>
              </p:cNvPr>
              <p:cNvSpPr txBox="1"/>
              <p:nvPr/>
            </p:nvSpPr>
            <p:spPr>
              <a:xfrm flipH="1">
                <a:off x="8145217" y="8473459"/>
                <a:ext cx="263181" cy="40245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3C5F3635-5ACC-2394-1BE7-D97FB1A5E9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8145217" y="8473459"/>
                <a:ext cx="263181" cy="402456"/>
              </a:xfrm>
              <a:prstGeom prst="rect">
                <a:avLst/>
              </a:prstGeom>
              <a:blipFill>
                <a:blip r:embed="rId2"/>
                <a:stretch>
                  <a:fillRect l="-4762" r="-47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63D61C25-B6BE-638C-7D42-A579738FF8F9}"/>
              </a:ext>
            </a:extLst>
          </p:cNvPr>
          <p:cNvCxnSpPr>
            <a:cxnSpLocks/>
          </p:cNvCxnSpPr>
          <p:nvPr/>
        </p:nvCxnSpPr>
        <p:spPr>
          <a:xfrm>
            <a:off x="8265611" y="6685458"/>
            <a:ext cx="0" cy="2532169"/>
          </a:xfrm>
          <a:prstGeom prst="line">
            <a:avLst/>
          </a:prstGeom>
          <a:ln w="25400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16F1D7AE-0D56-167C-15B8-062EC57564C2}"/>
              </a:ext>
            </a:extLst>
          </p:cNvPr>
          <p:cNvCxnSpPr>
            <a:cxnSpLocks/>
          </p:cNvCxnSpPr>
          <p:nvPr/>
        </p:nvCxnSpPr>
        <p:spPr>
          <a:xfrm flipH="1">
            <a:off x="8127230" y="7367950"/>
            <a:ext cx="289042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4148DA5F-5E4C-F882-B01A-E3CA7BAECC46}"/>
              </a:ext>
            </a:extLst>
          </p:cNvPr>
          <p:cNvCxnSpPr>
            <a:cxnSpLocks/>
          </p:cNvCxnSpPr>
          <p:nvPr/>
        </p:nvCxnSpPr>
        <p:spPr>
          <a:xfrm flipH="1">
            <a:off x="8127230" y="8238781"/>
            <a:ext cx="289042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67069390-7DEC-72DA-8F5C-A7EBCDB3AC8A}"/>
              </a:ext>
            </a:extLst>
          </p:cNvPr>
          <p:cNvCxnSpPr>
            <a:cxnSpLocks/>
          </p:cNvCxnSpPr>
          <p:nvPr/>
        </p:nvCxnSpPr>
        <p:spPr>
          <a:xfrm flipH="1">
            <a:off x="8127230" y="7367950"/>
            <a:ext cx="0" cy="87083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E1148775-BA60-BF61-A5F0-BEE904E7210D}"/>
                  </a:ext>
                </a:extLst>
              </p:cNvPr>
              <p:cNvSpPr txBox="1"/>
              <p:nvPr/>
            </p:nvSpPr>
            <p:spPr>
              <a:xfrm flipH="1">
                <a:off x="10388674" y="7458674"/>
                <a:ext cx="800284" cy="4630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𝛾</m:t>
                          </m:r>
                        </m:e>
                      </m:rad>
                      <m:r>
                        <a:rPr lang="en-US" sz="24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𝑞</m:t>
                      </m:r>
                    </m:oMath>
                  </m:oMathPara>
                </a14:m>
                <a:endParaRPr lang="en-US" sz="24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E1148775-BA60-BF61-A5F0-BEE904E721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10388674" y="7458674"/>
                <a:ext cx="800284" cy="463075"/>
              </a:xfrm>
              <a:prstGeom prst="rect">
                <a:avLst/>
              </a:prstGeom>
              <a:blipFill>
                <a:blip r:embed="rId3"/>
                <a:stretch>
                  <a:fillRect b="-108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16538BA8-6E07-63CE-2BCB-A5DBFCC7AB1A}"/>
              </a:ext>
            </a:extLst>
          </p:cNvPr>
          <p:cNvCxnSpPr/>
          <p:nvPr/>
        </p:nvCxnSpPr>
        <p:spPr>
          <a:xfrm flipH="1" flipV="1">
            <a:off x="9788119" y="7761045"/>
            <a:ext cx="517519" cy="1"/>
          </a:xfrm>
          <a:prstGeom prst="straightConnector1">
            <a:avLst/>
          </a:prstGeom>
          <a:ln w="25400">
            <a:solidFill>
              <a:srgbClr val="FDA64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05D53D78-273C-F5C6-E3E0-D433F20D954F}"/>
              </a:ext>
            </a:extLst>
          </p:cNvPr>
          <p:cNvCxnSpPr/>
          <p:nvPr/>
        </p:nvCxnSpPr>
        <p:spPr>
          <a:xfrm flipH="1" flipV="1">
            <a:off x="8265611" y="7075191"/>
            <a:ext cx="0" cy="135354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2" name="Picture 51">
            <a:extLst>
              <a:ext uri="{FF2B5EF4-FFF2-40B4-BE49-F238E27FC236}">
                <a16:creationId xmlns:a16="http://schemas.microsoft.com/office/drawing/2014/main" id="{FEF52E86-21D2-5527-1ED6-FB154832438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9540" b="3694"/>
          <a:stretch/>
        </p:blipFill>
        <p:spPr>
          <a:xfrm flipH="1">
            <a:off x="8281616" y="7440505"/>
            <a:ext cx="1966882" cy="707009"/>
          </a:xfrm>
          <a:prstGeom prst="rect">
            <a:avLst/>
          </a:prstGeom>
          <a:scene3d>
            <a:camera prst="orthographicFront">
              <a:rot lat="0" lon="10800000" rev="0"/>
            </a:camera>
            <a:lightRig rig="threePt" dir="t"/>
          </a:scene3d>
        </p:spPr>
      </p:pic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FB1F38E0-2CBE-9DD1-1408-BD6FBC3560EE}"/>
              </a:ext>
            </a:extLst>
          </p:cNvPr>
          <p:cNvCxnSpPr>
            <a:cxnSpLocks/>
          </p:cNvCxnSpPr>
          <p:nvPr/>
        </p:nvCxnSpPr>
        <p:spPr>
          <a:xfrm>
            <a:off x="4914950" y="6940172"/>
            <a:ext cx="0" cy="2277456"/>
          </a:xfrm>
          <a:prstGeom prst="line">
            <a:avLst/>
          </a:prstGeom>
          <a:ln w="25400">
            <a:solidFill>
              <a:srgbClr val="132E3D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90B38DEE-56BA-FF2A-25E9-00FE340B1790}"/>
              </a:ext>
            </a:extLst>
          </p:cNvPr>
          <p:cNvCxnSpPr>
            <a:cxnSpLocks/>
          </p:cNvCxnSpPr>
          <p:nvPr/>
        </p:nvCxnSpPr>
        <p:spPr>
          <a:xfrm flipH="1">
            <a:off x="5525844" y="7343444"/>
            <a:ext cx="201160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48ED3FDC-C62C-AC2D-295E-0AA2E9054253}"/>
              </a:ext>
            </a:extLst>
          </p:cNvPr>
          <p:cNvCxnSpPr>
            <a:cxnSpLocks/>
          </p:cNvCxnSpPr>
          <p:nvPr/>
        </p:nvCxnSpPr>
        <p:spPr>
          <a:xfrm flipH="1">
            <a:off x="5525844" y="8218154"/>
            <a:ext cx="201160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CCB93465-C3FC-43CB-765C-01DEF396261F}"/>
              </a:ext>
            </a:extLst>
          </p:cNvPr>
          <p:cNvCxnSpPr>
            <a:cxnSpLocks/>
          </p:cNvCxnSpPr>
          <p:nvPr/>
        </p:nvCxnSpPr>
        <p:spPr>
          <a:xfrm flipH="1">
            <a:off x="5525844" y="7343444"/>
            <a:ext cx="0" cy="87471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57A15889-46D4-CD7B-6014-944615A140A6}"/>
                  </a:ext>
                </a:extLst>
              </p:cNvPr>
              <p:cNvSpPr txBox="1"/>
              <p:nvPr/>
            </p:nvSpPr>
            <p:spPr>
              <a:xfrm flipH="1">
                <a:off x="6806631" y="7414241"/>
                <a:ext cx="800283" cy="4630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𝛾</m:t>
                          </m:r>
                        </m:e>
                      </m:rad>
                      <m:r>
                        <a:rPr lang="en-US" sz="24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𝑞</m:t>
                      </m:r>
                    </m:oMath>
                  </m:oMathPara>
                </a14:m>
                <a:endParaRPr lang="en-US" sz="24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57A15889-46D4-CD7B-6014-944615A140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6806631" y="7414241"/>
                <a:ext cx="800283" cy="463075"/>
              </a:xfrm>
              <a:prstGeom prst="rect">
                <a:avLst/>
              </a:prstGeom>
              <a:blipFill>
                <a:blip r:embed="rId5"/>
                <a:stretch>
                  <a:fillRect b="-78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2C86C74B-671F-9A78-B1CE-1B416ED2C0E2}"/>
              </a:ext>
            </a:extLst>
          </p:cNvPr>
          <p:cNvCxnSpPr/>
          <p:nvPr/>
        </p:nvCxnSpPr>
        <p:spPr>
          <a:xfrm flipH="1" flipV="1">
            <a:off x="6286807" y="7634553"/>
            <a:ext cx="519825" cy="1"/>
          </a:xfrm>
          <a:prstGeom prst="straightConnector1">
            <a:avLst/>
          </a:prstGeom>
          <a:ln w="25400">
            <a:solidFill>
              <a:srgbClr val="FDA64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E3F9BAF3-322A-A403-4AAB-ED66830AE799}"/>
              </a:ext>
            </a:extLst>
          </p:cNvPr>
          <p:cNvCxnSpPr/>
          <p:nvPr/>
        </p:nvCxnSpPr>
        <p:spPr>
          <a:xfrm flipH="1" flipV="1">
            <a:off x="5664842" y="7049380"/>
            <a:ext cx="0" cy="135958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A9A4F8F2-7A14-19CE-6ECD-9576FF54A2FD}"/>
                  </a:ext>
                </a:extLst>
              </p:cNvPr>
              <p:cNvSpPr txBox="1"/>
              <p:nvPr/>
            </p:nvSpPr>
            <p:spPr>
              <a:xfrm flipH="1">
                <a:off x="5395192" y="8288937"/>
                <a:ext cx="205255" cy="31387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A9A4F8F2-7A14-19CE-6ECD-9576FF54A2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5395192" y="8288937"/>
                <a:ext cx="205255" cy="313875"/>
              </a:xfrm>
              <a:prstGeom prst="rect">
                <a:avLst/>
              </a:prstGeom>
              <a:blipFill>
                <a:blip r:embed="rId6"/>
                <a:stretch>
                  <a:fillRect l="-16667" r="-1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2" name="Picture 61">
            <a:extLst>
              <a:ext uri="{FF2B5EF4-FFF2-40B4-BE49-F238E27FC236}">
                <a16:creationId xmlns:a16="http://schemas.microsoft.com/office/drawing/2014/main" id="{8B44823D-64DF-66D4-EEAD-A08C931F58F9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66280" b="-19494"/>
          <a:stretch/>
        </p:blipFill>
        <p:spPr>
          <a:xfrm flipH="1">
            <a:off x="5623339" y="7361859"/>
            <a:ext cx="1532488" cy="857027"/>
          </a:xfrm>
          <a:prstGeom prst="rect">
            <a:avLst/>
          </a:prstGeom>
          <a:ln w="41275">
            <a:noFill/>
          </a:ln>
          <a:scene3d>
            <a:camera prst="orthographicFront">
              <a:rot lat="0" lon="9600000" rev="0"/>
            </a:camera>
            <a:lightRig rig="threePt" dir="t"/>
          </a:scene3d>
        </p:spPr>
      </p:pic>
      <p:sp>
        <p:nvSpPr>
          <p:cNvPr id="80" name="Rounded Rectangle 79">
            <a:extLst>
              <a:ext uri="{FF2B5EF4-FFF2-40B4-BE49-F238E27FC236}">
                <a16:creationId xmlns:a16="http://schemas.microsoft.com/office/drawing/2014/main" id="{F8D319E5-C3DD-583A-2E9A-18A20AD1ECFF}"/>
              </a:ext>
            </a:extLst>
          </p:cNvPr>
          <p:cNvSpPr/>
          <p:nvPr/>
        </p:nvSpPr>
        <p:spPr>
          <a:xfrm>
            <a:off x="7224153" y="5665402"/>
            <a:ext cx="4502553" cy="684372"/>
          </a:xfrm>
          <a:prstGeom prst="roundRect">
            <a:avLst/>
          </a:prstGeom>
          <a:solidFill>
            <a:srgbClr val="F6BC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1" name="TextBox 80">
                <a:extLst>
                  <a:ext uri="{FF2B5EF4-FFF2-40B4-BE49-F238E27FC236}">
                    <a16:creationId xmlns:a16="http://schemas.microsoft.com/office/drawing/2014/main" id="{DE0B2A19-65FA-086D-78E3-D6641D814846}"/>
                  </a:ext>
                </a:extLst>
              </p:cNvPr>
              <p:cNvSpPr txBox="1"/>
              <p:nvPr/>
            </p:nvSpPr>
            <p:spPr>
              <a:xfrm>
                <a:off x="7675398" y="5722554"/>
                <a:ext cx="3727019" cy="4700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400" b="0" i="1" smtClean="0">
                            <a:solidFill>
                              <a:srgbClr val="132E3D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m:rPr>
                            <m:sty m:val="p"/>
                          </m:rPr>
                          <a:rPr lang="en-US" sz="2400" b="0" i="0" smtClean="0">
                            <a:solidFill>
                              <a:srgbClr val="132E3D"/>
                            </a:solidFill>
                            <a:latin typeface="Cambria Math" panose="02040503050406030204" pitchFamily="18" charset="0"/>
                          </a:rPr>
                          <m:t>γ</m:t>
                        </m:r>
                      </m:e>
                    </m:rad>
                    <m:r>
                      <m:rPr>
                        <m:sty m:val="p"/>
                      </m:rPr>
                      <a:rPr lang="en-US" sz="2400" b="0" i="0" smtClean="0">
                        <a:solidFill>
                          <a:srgbClr val="132E3D"/>
                        </a:solidFill>
                        <a:latin typeface="Cambria Math" panose="02040503050406030204" pitchFamily="18" charset="0"/>
                      </a:rPr>
                      <m:t>q</m:t>
                    </m:r>
                    <m:r>
                      <a:rPr lang="en-US" sz="2400" b="0" i="1" smtClean="0">
                        <a:solidFill>
                          <a:srgbClr val="132E3D"/>
                        </a:solidFill>
                        <a:latin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lang="en-US" sz="2400" dirty="0">
                    <a:solidFill>
                      <a:srgbClr val="132E3D"/>
                    </a:solidFill>
                  </a:rPr>
                  <a:t>Truncated Normal</a:t>
                </a:r>
              </a:p>
            </p:txBody>
          </p:sp>
        </mc:Choice>
        <mc:Fallback xmlns="">
          <p:sp>
            <p:nvSpPr>
              <p:cNvPr id="81" name="TextBox 80">
                <a:extLst>
                  <a:ext uri="{FF2B5EF4-FFF2-40B4-BE49-F238E27FC236}">
                    <a16:creationId xmlns:a16="http://schemas.microsoft.com/office/drawing/2014/main" id="{DE0B2A19-65FA-086D-78E3-D6641D8148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5398" y="5722554"/>
                <a:ext cx="3727019" cy="470000"/>
              </a:xfrm>
              <a:prstGeom prst="rect">
                <a:avLst/>
              </a:prstGeom>
              <a:blipFill>
                <a:blip r:embed="rId8"/>
                <a:stretch>
                  <a:fillRect t="-7895" b="-263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6" name="TextBox 85">
            <a:extLst>
              <a:ext uri="{FF2B5EF4-FFF2-40B4-BE49-F238E27FC236}">
                <a16:creationId xmlns:a16="http://schemas.microsoft.com/office/drawing/2014/main" id="{29EB9FA5-8349-08DF-8384-4D132BED6208}"/>
              </a:ext>
            </a:extLst>
          </p:cNvPr>
          <p:cNvSpPr txBox="1"/>
          <p:nvPr/>
        </p:nvSpPr>
        <p:spPr>
          <a:xfrm>
            <a:off x="7360294" y="5122478"/>
            <a:ext cx="41531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132E3D"/>
                </a:solidFill>
                <a:latin typeface="Montserrat SemiBold" pitchFamily="2" charset="77"/>
              </a:rPr>
              <a:t>Critical Heavy Traffic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DEBAC6CF-748B-292F-4987-ED9131FB7C70}"/>
              </a:ext>
            </a:extLst>
          </p:cNvPr>
          <p:cNvGrpSpPr/>
          <p:nvPr/>
        </p:nvGrpSpPr>
        <p:grpSpPr>
          <a:xfrm>
            <a:off x="1380553" y="6342504"/>
            <a:ext cx="2718450" cy="3238534"/>
            <a:chOff x="1380553" y="6342504"/>
            <a:chExt cx="2718450" cy="3238534"/>
          </a:xfrm>
        </p:grpSpPr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8770842B-A6B7-DE96-69AE-D6812CA8312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840040" y="6841667"/>
              <a:ext cx="26336" cy="2375961"/>
            </a:xfrm>
            <a:prstGeom prst="line">
              <a:avLst/>
            </a:prstGeom>
            <a:ln w="25400">
              <a:solidFill>
                <a:srgbClr val="FDA649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4" name="TextBox 63">
                  <a:extLst>
                    <a:ext uri="{FF2B5EF4-FFF2-40B4-BE49-F238E27FC236}">
                      <a16:creationId xmlns:a16="http://schemas.microsoft.com/office/drawing/2014/main" id="{68D1D2A5-2AE6-BF91-35F1-442689AD27A7}"/>
                    </a:ext>
                  </a:extLst>
                </p:cNvPr>
                <p:cNvSpPr txBox="1"/>
                <p:nvPr/>
              </p:nvSpPr>
              <p:spPr>
                <a:xfrm flipH="1">
                  <a:off x="1539154" y="9178582"/>
                  <a:ext cx="612533" cy="40245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−∞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64" name="TextBox 63">
                  <a:extLst>
                    <a:ext uri="{FF2B5EF4-FFF2-40B4-BE49-F238E27FC236}">
                      <a16:creationId xmlns:a16="http://schemas.microsoft.com/office/drawing/2014/main" id="{68D1D2A5-2AE6-BF91-35F1-442689AD27A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flipH="1">
                  <a:off x="1539154" y="9178582"/>
                  <a:ext cx="612533" cy="402456"/>
                </a:xfrm>
                <a:prstGeom prst="rect">
                  <a:avLst/>
                </a:prstGeom>
                <a:blipFill>
                  <a:blip r:embed="rId1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32693AE0-4334-1F6A-A033-31061D27CE54}"/>
                </a:ext>
              </a:extLst>
            </p:cNvPr>
            <p:cNvSpPr txBox="1"/>
            <p:nvPr/>
          </p:nvSpPr>
          <p:spPr>
            <a:xfrm flipH="1">
              <a:off x="1855960" y="7292626"/>
              <a:ext cx="1233733" cy="11566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>
                  <a:solidFill>
                    <a:srgbClr val="FF8001"/>
                  </a:solidFill>
                </a:rPr>
                <a:t>…</a:t>
              </a:r>
            </a:p>
          </p:txBody>
        </p:sp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id="{A9F910C0-2178-168C-0563-6969861ABB5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452965" y="7315589"/>
              <a:ext cx="1611964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4966FBD6-3288-7D69-356F-C4E31009FB1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452965" y="8226647"/>
              <a:ext cx="1611964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id="{A940A7A0-3DF5-67CA-6F63-00598608E3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452965" y="7315589"/>
              <a:ext cx="0" cy="911059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6" name="TextBox 75">
                  <a:extLst>
                    <a:ext uri="{FF2B5EF4-FFF2-40B4-BE49-F238E27FC236}">
                      <a16:creationId xmlns:a16="http://schemas.microsoft.com/office/drawing/2014/main" id="{8AEFA589-A2B3-818C-C5A1-4B314F636252}"/>
                    </a:ext>
                  </a:extLst>
                </p:cNvPr>
                <p:cNvSpPr txBox="1"/>
                <p:nvPr/>
              </p:nvSpPr>
              <p:spPr>
                <a:xfrm flipH="1">
                  <a:off x="3298719" y="7580063"/>
                  <a:ext cx="800284" cy="4630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ad>
                          <m:radPr>
                            <m:degHide m:val="on"/>
                            <m:ctrlPr>
                              <a:rPr lang="en-US" sz="2400" b="0" i="1" smtClean="0">
                                <a:solidFill>
                                  <a:schemeClr val="accent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2400" b="0" i="1" smtClean="0">
                                <a:solidFill>
                                  <a:schemeClr val="accent1"/>
                                </a:solidFill>
                                <a:latin typeface="Cambria Math" panose="02040503050406030204" pitchFamily="18" charset="0"/>
                              </a:rPr>
                              <m:t>𝛾</m:t>
                            </m:r>
                          </m:e>
                        </m:rad>
                        <m:r>
                          <a:rPr lang="en-US" sz="2400" b="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𝑞</m:t>
                        </m:r>
                      </m:oMath>
                    </m:oMathPara>
                  </a14:m>
                  <a:endParaRPr lang="en-US" sz="2400" dirty="0">
                    <a:solidFill>
                      <a:schemeClr val="accent1"/>
                    </a:solidFill>
                  </a:endParaRPr>
                </a:p>
              </p:txBody>
            </p:sp>
          </mc:Choice>
          <mc:Fallback xmlns="">
            <p:sp>
              <p:nvSpPr>
                <p:cNvPr id="76" name="TextBox 75">
                  <a:extLst>
                    <a:ext uri="{FF2B5EF4-FFF2-40B4-BE49-F238E27FC236}">
                      <a16:creationId xmlns:a16="http://schemas.microsoft.com/office/drawing/2014/main" id="{8AEFA589-A2B3-818C-C5A1-4B314F63625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flipH="1">
                  <a:off x="3298719" y="7580063"/>
                  <a:ext cx="800284" cy="463075"/>
                </a:xfrm>
                <a:prstGeom prst="rect">
                  <a:avLst/>
                </a:prstGeom>
                <a:blipFill>
                  <a:blip r:embed="rId15"/>
                  <a:stretch>
                    <a:fillRect b="-7895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77" name="Straight Arrow Connector 76">
              <a:extLst>
                <a:ext uri="{FF2B5EF4-FFF2-40B4-BE49-F238E27FC236}">
                  <a16:creationId xmlns:a16="http://schemas.microsoft.com/office/drawing/2014/main" id="{0B4905E9-C64F-7C19-0E09-9A66B75A5270}"/>
                </a:ext>
              </a:extLst>
            </p:cNvPr>
            <p:cNvCxnSpPr/>
            <p:nvPr/>
          </p:nvCxnSpPr>
          <p:spPr>
            <a:xfrm flipH="1" flipV="1">
              <a:off x="2757294" y="7809529"/>
              <a:ext cx="541426" cy="1"/>
            </a:xfrm>
            <a:prstGeom prst="straightConnector1">
              <a:avLst/>
            </a:prstGeom>
            <a:ln w="25400">
              <a:solidFill>
                <a:srgbClr val="FDA64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9D05C11E-8AFD-1115-ACF3-30EF52EBC8B7}"/>
                </a:ext>
              </a:extLst>
            </p:cNvPr>
            <p:cNvCxnSpPr/>
            <p:nvPr/>
          </p:nvCxnSpPr>
          <p:spPr>
            <a:xfrm flipH="1" flipV="1">
              <a:off x="2597740" y="7009306"/>
              <a:ext cx="0" cy="1416075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9" name="TextBox 78">
                  <a:extLst>
                    <a:ext uri="{FF2B5EF4-FFF2-40B4-BE49-F238E27FC236}">
                      <a16:creationId xmlns:a16="http://schemas.microsoft.com/office/drawing/2014/main" id="{EC3E961A-C000-D7E4-A43C-86214B30D1DF}"/>
                    </a:ext>
                  </a:extLst>
                </p:cNvPr>
                <p:cNvSpPr txBox="1"/>
                <p:nvPr/>
              </p:nvSpPr>
              <p:spPr>
                <a:xfrm flipH="1">
                  <a:off x="2316885" y="8300372"/>
                  <a:ext cx="213783" cy="32691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79" name="TextBox 78">
                  <a:extLst>
                    <a:ext uri="{FF2B5EF4-FFF2-40B4-BE49-F238E27FC236}">
                      <a16:creationId xmlns:a16="http://schemas.microsoft.com/office/drawing/2014/main" id="{EC3E961A-C000-D7E4-A43C-86214B30D1D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flipH="1">
                  <a:off x="2316885" y="8300372"/>
                  <a:ext cx="213783" cy="326916"/>
                </a:xfrm>
                <a:prstGeom prst="rect">
                  <a:avLst/>
                </a:prstGeom>
                <a:blipFill>
                  <a:blip r:embed="rId16"/>
                  <a:stretch>
                    <a:fillRect l="-16667" r="-1666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5" name="TextBox 84">
                  <a:extLst>
                    <a:ext uri="{FF2B5EF4-FFF2-40B4-BE49-F238E27FC236}">
                      <a16:creationId xmlns:a16="http://schemas.microsoft.com/office/drawing/2014/main" id="{515FBEAC-EC1E-68FE-2BFE-D16755D7CABC}"/>
                    </a:ext>
                  </a:extLst>
                </p:cNvPr>
                <p:cNvSpPr txBox="1"/>
                <p:nvPr/>
              </p:nvSpPr>
              <p:spPr>
                <a:xfrm flipH="1">
                  <a:off x="1380553" y="6342504"/>
                  <a:ext cx="897978" cy="40245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𝜖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→0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85" name="TextBox 84">
                  <a:extLst>
                    <a:ext uri="{FF2B5EF4-FFF2-40B4-BE49-F238E27FC236}">
                      <a16:creationId xmlns:a16="http://schemas.microsoft.com/office/drawing/2014/main" id="{515FBEAC-EC1E-68FE-2BFE-D16755D7CAB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flipH="1">
                  <a:off x="1380553" y="6342504"/>
                  <a:ext cx="897978" cy="402456"/>
                </a:xfrm>
                <a:prstGeom prst="rect">
                  <a:avLst/>
                </a:prstGeom>
                <a:blipFill>
                  <a:blip r:embed="rId1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A8A3B7B8-9E3A-A46E-318E-2CB504796176}"/>
              </a:ext>
            </a:extLst>
          </p:cNvPr>
          <p:cNvGrpSpPr/>
          <p:nvPr/>
        </p:nvGrpSpPr>
        <p:grpSpPr>
          <a:xfrm>
            <a:off x="1612670" y="2210210"/>
            <a:ext cx="4882718" cy="4715567"/>
            <a:chOff x="1612670" y="2210210"/>
            <a:chExt cx="4882718" cy="4715567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B3E7D657-9745-2B1F-98A3-452EDDCB0ADC}"/>
                </a:ext>
              </a:extLst>
            </p:cNvPr>
            <p:cNvSpPr/>
            <p:nvPr/>
          </p:nvSpPr>
          <p:spPr>
            <a:xfrm>
              <a:off x="1612670" y="2822874"/>
              <a:ext cx="4882718" cy="2830206"/>
            </a:xfrm>
            <a:prstGeom prst="rect">
              <a:avLst/>
            </a:prstGeom>
            <a:solidFill>
              <a:schemeClr val="bg1">
                <a:lumMod val="75000"/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62CD1F68-103C-E68C-0779-4B4E61C9D55B}"/>
                </a:ext>
              </a:extLst>
            </p:cNvPr>
            <p:cNvGrpSpPr/>
            <p:nvPr/>
          </p:nvGrpSpPr>
          <p:grpSpPr>
            <a:xfrm flipH="1">
              <a:off x="2118294" y="3626395"/>
              <a:ext cx="3518850" cy="1416075"/>
              <a:chOff x="1290301" y="3539735"/>
              <a:chExt cx="2590785" cy="771947"/>
            </a:xfrm>
          </p:grpSpPr>
          <p:pic>
            <p:nvPicPr>
              <p:cNvPr id="67" name="Picture 66">
                <a:extLst>
                  <a:ext uri="{FF2B5EF4-FFF2-40B4-BE49-F238E27FC236}">
                    <a16:creationId xmlns:a16="http://schemas.microsoft.com/office/drawing/2014/main" id="{654DA6D9-7B20-C984-F8F8-BEE1C8A4A79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1290301" y="3647621"/>
                <a:ext cx="2449911" cy="542946"/>
              </a:xfrm>
              <a:prstGeom prst="rect">
                <a:avLst/>
              </a:prstGeom>
              <a:scene3d>
                <a:camera prst="orthographicFront">
                  <a:rot lat="0" lon="10800000" rev="0"/>
                </a:camera>
                <a:lightRig rig="threePt" dir="t"/>
              </a:scene3d>
            </p:spPr>
          </p:pic>
          <p:cxnSp>
            <p:nvCxnSpPr>
              <p:cNvPr id="68" name="Straight Connector 67">
                <a:extLst>
                  <a:ext uri="{FF2B5EF4-FFF2-40B4-BE49-F238E27FC236}">
                    <a16:creationId xmlns:a16="http://schemas.microsoft.com/office/drawing/2014/main" id="{E428C805-AFA2-9F16-DE9F-AE3D6DB6B4F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18877" y="3539735"/>
                <a:ext cx="2562209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Straight Connector 68">
                <a:extLst>
                  <a:ext uri="{FF2B5EF4-FFF2-40B4-BE49-F238E27FC236}">
                    <a16:creationId xmlns:a16="http://schemas.microsoft.com/office/drawing/2014/main" id="{8DFFB3B7-4C4C-5398-F702-17787F1A666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18877" y="4311682"/>
                <a:ext cx="2562209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Straight Connector 69">
                <a:extLst>
                  <a:ext uri="{FF2B5EF4-FFF2-40B4-BE49-F238E27FC236}">
                    <a16:creationId xmlns:a16="http://schemas.microsoft.com/office/drawing/2014/main" id="{1507EF7A-2894-3BB2-4CCB-CC90BA8C2D3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81086" y="3539735"/>
                <a:ext cx="0" cy="771947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71" name="TextBox 70">
                    <a:extLst>
                      <a:ext uri="{FF2B5EF4-FFF2-40B4-BE49-F238E27FC236}">
                        <a16:creationId xmlns:a16="http://schemas.microsoft.com/office/drawing/2014/main" id="{7316B398-C1DA-AD7F-12B2-7590D8AF142A}"/>
                      </a:ext>
                    </a:extLst>
                  </p:cNvPr>
                  <p:cNvSpPr txBox="1"/>
                  <p:nvPr/>
                </p:nvSpPr>
                <p:spPr>
                  <a:xfrm>
                    <a:off x="2242832" y="3658159"/>
                    <a:ext cx="420160" cy="251668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m:rPr>
                              <m:sty m:val="p"/>
                            </m:rPr>
                            <a:rPr lang="en-US" sz="2400" i="0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ϵ</m:t>
                          </m:r>
                          <m:r>
                            <m:rPr>
                              <m:sty m:val="p"/>
                            </m:rPr>
                            <a:rPr lang="en-US" sz="2400" b="0" i="0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q</m:t>
                          </m:r>
                        </m:oMath>
                      </m:oMathPara>
                    </a14:m>
                    <a:endParaRPr lang="en-US" sz="2400" dirty="0">
                      <a:solidFill>
                        <a:schemeClr val="accent1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71" name="TextBox 70">
                    <a:extLst>
                      <a:ext uri="{FF2B5EF4-FFF2-40B4-BE49-F238E27FC236}">
                        <a16:creationId xmlns:a16="http://schemas.microsoft.com/office/drawing/2014/main" id="{7316B398-C1DA-AD7F-12B2-7590D8AF142A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242832" y="3658159"/>
                    <a:ext cx="420160" cy="251668"/>
                  </a:xfrm>
                  <a:prstGeom prst="rect">
                    <a:avLst/>
                  </a:prstGeom>
                  <a:blipFill>
                    <a:blip r:embed="rId19"/>
                    <a:stretch>
                      <a:fillRect b="-10811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72" name="Straight Arrow Connector 71">
                <a:extLst>
                  <a:ext uri="{FF2B5EF4-FFF2-40B4-BE49-F238E27FC236}">
                    <a16:creationId xmlns:a16="http://schemas.microsoft.com/office/drawing/2014/main" id="{7F5B1A47-C4C4-E91C-0049-92F5CD1D9CE4}"/>
                  </a:ext>
                </a:extLst>
              </p:cNvPr>
              <p:cNvCxnSpPr/>
              <p:nvPr/>
            </p:nvCxnSpPr>
            <p:spPr>
              <a:xfrm flipV="1">
                <a:off x="2631124" y="3810541"/>
                <a:ext cx="458754" cy="1"/>
              </a:xfrm>
              <a:prstGeom prst="straightConnector1">
                <a:avLst/>
              </a:prstGeom>
              <a:ln w="25400">
                <a:solidFill>
                  <a:srgbClr val="FDA649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2" name="Rounded Rectangle 81">
              <a:extLst>
                <a:ext uri="{FF2B5EF4-FFF2-40B4-BE49-F238E27FC236}">
                  <a16:creationId xmlns:a16="http://schemas.microsoft.com/office/drawing/2014/main" id="{D4897F12-BE24-63A1-85A2-8037DCCA253E}"/>
                </a:ext>
              </a:extLst>
            </p:cNvPr>
            <p:cNvSpPr/>
            <p:nvPr/>
          </p:nvSpPr>
          <p:spPr>
            <a:xfrm>
              <a:off x="2085308" y="2664644"/>
              <a:ext cx="2943776" cy="684372"/>
            </a:xfrm>
            <a:prstGeom prst="roundRect">
              <a:avLst/>
            </a:prstGeom>
            <a:solidFill>
              <a:srgbClr val="F6BC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3" name="TextBox 82">
                  <a:extLst>
                    <a:ext uri="{FF2B5EF4-FFF2-40B4-BE49-F238E27FC236}">
                      <a16:creationId xmlns:a16="http://schemas.microsoft.com/office/drawing/2014/main" id="{89584FE7-1C9C-2117-6F33-4E315A329E0C}"/>
                    </a:ext>
                  </a:extLst>
                </p:cNvPr>
                <p:cNvSpPr txBox="1"/>
                <p:nvPr/>
              </p:nvSpPr>
              <p:spPr>
                <a:xfrm>
                  <a:off x="2035747" y="2724117"/>
                  <a:ext cx="3198005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sty m:val="p"/>
                          </m:rPr>
                          <a:rPr lang="en-US" sz="2400" b="0" i="0" smtClean="0">
                            <a:solidFill>
                              <a:srgbClr val="132E3D"/>
                            </a:solidFill>
                            <a:latin typeface="Cambria Math" panose="02040503050406030204" pitchFamily="18" charset="0"/>
                          </a:rPr>
                          <m:t>ϵq</m:t>
                        </m:r>
                        <m:r>
                          <a:rPr lang="en-US" sz="2400" b="0" i="1" smtClean="0">
                            <a:solidFill>
                              <a:srgbClr val="132E3D"/>
                            </a:solidFill>
                            <a:latin typeface="Cambria Math" panose="02040503050406030204" pitchFamily="18" charset="0"/>
                          </a:rPr>
                          <m:t>→ </m:t>
                        </m:r>
                        <m:r>
                          <m:rPr>
                            <m:sty m:val="p"/>
                          </m:rPr>
                          <a:rPr lang="en-US" sz="2400" b="0" i="0" smtClean="0">
                            <a:solidFill>
                              <a:srgbClr val="132E3D"/>
                            </a:solidFill>
                            <a:latin typeface="Cambria Math" panose="02040503050406030204" pitchFamily="18" charset="0"/>
                          </a:rPr>
                          <m:t>Exp</m:t>
                        </m:r>
                        <m:r>
                          <a:rPr lang="en-US" sz="2400" b="0" i="1" smtClean="0">
                            <a:solidFill>
                              <a:srgbClr val="132E3D"/>
                            </a:solidFill>
                            <a:latin typeface="Cambria Math" panose="02040503050406030204" pitchFamily="18" charset="0"/>
                          </a:rPr>
                          <m:t>⁡</m:t>
                        </m:r>
                      </m:oMath>
                    </m:oMathPara>
                  </a14:m>
                  <a:endParaRPr lang="en-US" sz="2400" dirty="0">
                    <a:solidFill>
                      <a:srgbClr val="132E3D"/>
                    </a:solidFill>
                  </a:endParaRPr>
                </a:p>
              </p:txBody>
            </p:sp>
          </mc:Choice>
          <mc:Fallback xmlns="">
            <p:sp>
              <p:nvSpPr>
                <p:cNvPr id="83" name="TextBox 82">
                  <a:extLst>
                    <a:ext uri="{FF2B5EF4-FFF2-40B4-BE49-F238E27FC236}">
                      <a16:creationId xmlns:a16="http://schemas.microsoft.com/office/drawing/2014/main" id="{89584FE7-1C9C-2117-6F33-4E315A329E0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035747" y="2724117"/>
                  <a:ext cx="3198005" cy="461665"/>
                </a:xfrm>
                <a:prstGeom prst="rect">
                  <a:avLst/>
                </a:prstGeom>
                <a:blipFill>
                  <a:blip r:embed="rId20"/>
                  <a:stretch>
                    <a:fillRect b="-18421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84" name="Triangle 83">
              <a:extLst>
                <a:ext uri="{FF2B5EF4-FFF2-40B4-BE49-F238E27FC236}">
                  <a16:creationId xmlns:a16="http://schemas.microsoft.com/office/drawing/2014/main" id="{D288E840-10BC-7A1B-7F30-516B442AE5F0}"/>
                </a:ext>
              </a:extLst>
            </p:cNvPr>
            <p:cNvSpPr/>
            <p:nvPr/>
          </p:nvSpPr>
          <p:spPr>
            <a:xfrm>
              <a:off x="2254608" y="4941965"/>
              <a:ext cx="3356388" cy="1983812"/>
            </a:xfrm>
            <a:prstGeom prst="triangle">
              <a:avLst>
                <a:gd name="adj" fmla="val 10401"/>
              </a:avLst>
            </a:prstGeo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0">
                  <a:srgbClr val="FDA649"/>
                </a:gs>
                <a:gs pos="91000">
                  <a:schemeClr val="bg1">
                    <a:alpha val="17000"/>
                  </a:schemeClr>
                </a:gs>
              </a:gsLst>
              <a:lin ang="5400000" scaled="0"/>
            </a:gradFill>
            <a:ln>
              <a:noFill/>
            </a:ln>
            <a:scene3d>
              <a:camera prst="orthographicFront">
                <a:rot lat="108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CAF533F9-E833-194C-F63D-C71AA9286650}"/>
                </a:ext>
              </a:extLst>
            </p:cNvPr>
            <p:cNvSpPr txBox="1"/>
            <p:nvPr/>
          </p:nvSpPr>
          <p:spPr>
            <a:xfrm>
              <a:off x="1977455" y="2210210"/>
              <a:ext cx="415314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rgbClr val="132E3D"/>
                  </a:solidFill>
                  <a:latin typeface="Montserrat SemiBold" pitchFamily="2" charset="77"/>
                </a:rPr>
                <a:t>Classic Heavy Traffic</a:t>
              </a:r>
            </a:p>
          </p:txBody>
        </p:sp>
      </p:grpSp>
      <p:cxnSp>
        <p:nvCxnSpPr>
          <p:cNvPr id="88" name="Straight Connector 87">
            <a:extLst>
              <a:ext uri="{FF2B5EF4-FFF2-40B4-BE49-F238E27FC236}">
                <a16:creationId xmlns:a16="http://schemas.microsoft.com/office/drawing/2014/main" id="{0AA0F4ED-502D-E45D-5F2B-2CA080DCD65B}"/>
              </a:ext>
            </a:extLst>
          </p:cNvPr>
          <p:cNvCxnSpPr>
            <a:cxnSpLocks/>
          </p:cNvCxnSpPr>
          <p:nvPr/>
        </p:nvCxnSpPr>
        <p:spPr>
          <a:xfrm flipV="1">
            <a:off x="1239372" y="8875915"/>
            <a:ext cx="16072889" cy="398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3496F57A-EBEE-F37C-9D03-A492ACBC7B1E}"/>
              </a:ext>
            </a:extLst>
          </p:cNvPr>
          <p:cNvCxnSpPr>
            <a:cxnSpLocks/>
          </p:cNvCxnSpPr>
          <p:nvPr/>
        </p:nvCxnSpPr>
        <p:spPr>
          <a:xfrm>
            <a:off x="12630611" y="6425534"/>
            <a:ext cx="0" cy="2792097"/>
          </a:xfrm>
          <a:prstGeom prst="line">
            <a:avLst/>
          </a:prstGeom>
          <a:ln w="25400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2A5B5971-152D-E8CE-8645-2655AF2FEA6E}"/>
                  </a:ext>
                </a:extLst>
              </p:cNvPr>
              <p:cNvSpPr txBox="1"/>
              <p:nvPr/>
            </p:nvSpPr>
            <p:spPr>
              <a:xfrm flipH="1">
                <a:off x="12058653" y="9269969"/>
                <a:ext cx="1276347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𝐶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&gt;0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2A5B5971-152D-E8CE-8645-2655AF2FEA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12058653" y="9269969"/>
                <a:ext cx="1276347" cy="369332"/>
              </a:xfrm>
              <a:prstGeom prst="rect">
                <a:avLst/>
              </a:prstGeom>
              <a:blipFill>
                <a:blip r:embed="rId21"/>
                <a:stretch>
                  <a:fillRect b="-103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E6D3A88F-9410-50A9-3EAF-B4335DFA1707}"/>
              </a:ext>
            </a:extLst>
          </p:cNvPr>
          <p:cNvCxnSpPr>
            <a:cxnSpLocks/>
          </p:cNvCxnSpPr>
          <p:nvPr/>
        </p:nvCxnSpPr>
        <p:spPr>
          <a:xfrm flipH="1">
            <a:off x="11555127" y="7349817"/>
            <a:ext cx="295916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32341035-0502-FA4D-7538-DABB4728771F}"/>
              </a:ext>
            </a:extLst>
          </p:cNvPr>
          <p:cNvCxnSpPr>
            <a:cxnSpLocks/>
          </p:cNvCxnSpPr>
          <p:nvPr/>
        </p:nvCxnSpPr>
        <p:spPr>
          <a:xfrm flipH="1">
            <a:off x="11555127" y="8241360"/>
            <a:ext cx="295916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1B2044EE-A3F6-546C-05D9-4A103CB63A29}"/>
              </a:ext>
            </a:extLst>
          </p:cNvPr>
          <p:cNvCxnSpPr>
            <a:cxnSpLocks/>
          </p:cNvCxnSpPr>
          <p:nvPr/>
        </p:nvCxnSpPr>
        <p:spPr>
          <a:xfrm flipH="1">
            <a:off x="11555127" y="7349817"/>
            <a:ext cx="0" cy="89154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5BC1F26E-3D55-D55F-2E01-35E38FA16700}"/>
                  </a:ext>
                </a:extLst>
              </p:cNvPr>
              <p:cNvSpPr txBox="1"/>
              <p:nvPr/>
            </p:nvSpPr>
            <p:spPr>
              <a:xfrm flipH="1">
                <a:off x="13870358" y="7442698"/>
                <a:ext cx="800283" cy="4630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𝛾</m:t>
                          </m:r>
                        </m:e>
                      </m:rad>
                      <m:r>
                        <a:rPr lang="en-US" sz="24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𝑞</m:t>
                      </m:r>
                    </m:oMath>
                  </m:oMathPara>
                </a14:m>
                <a:endParaRPr lang="en-US" sz="24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5BC1F26E-3D55-D55F-2E01-35E38FA167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13870358" y="7442698"/>
                <a:ext cx="800283" cy="463075"/>
              </a:xfrm>
              <a:prstGeom prst="rect">
                <a:avLst/>
              </a:prstGeom>
              <a:blipFill>
                <a:blip r:embed="rId22"/>
                <a:stretch>
                  <a:fillRect b="-81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83AA97F0-44FC-95EA-94B1-13279DC05F30}"/>
              </a:ext>
            </a:extLst>
          </p:cNvPr>
          <p:cNvCxnSpPr/>
          <p:nvPr/>
        </p:nvCxnSpPr>
        <p:spPr>
          <a:xfrm flipH="1" flipV="1">
            <a:off x="13340531" y="7667250"/>
            <a:ext cx="529828" cy="1"/>
          </a:xfrm>
          <a:prstGeom prst="straightConnector1">
            <a:avLst/>
          </a:prstGeom>
          <a:ln w="25400">
            <a:solidFill>
              <a:srgbClr val="FDA64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EF17239B-B7F6-F315-8B41-4FB91B64E699}"/>
              </a:ext>
            </a:extLst>
          </p:cNvPr>
          <p:cNvCxnSpPr/>
          <p:nvPr/>
        </p:nvCxnSpPr>
        <p:spPr>
          <a:xfrm flipH="1" flipV="1">
            <a:off x="11696800" y="7050094"/>
            <a:ext cx="0" cy="1385742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03204EFE-2FC5-5DBA-C06A-B766216E8392}"/>
                  </a:ext>
                </a:extLst>
              </p:cNvPr>
              <p:cNvSpPr txBox="1"/>
              <p:nvPr/>
            </p:nvSpPr>
            <p:spPr>
              <a:xfrm flipH="1">
                <a:off x="11421962" y="8313505"/>
                <a:ext cx="209204" cy="31991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03204EFE-2FC5-5DBA-C06A-B766216E83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11421962" y="8313505"/>
                <a:ext cx="209204" cy="319914"/>
              </a:xfrm>
              <a:prstGeom prst="rect">
                <a:avLst/>
              </a:prstGeom>
              <a:blipFill>
                <a:blip r:embed="rId23"/>
                <a:stretch>
                  <a:fillRect l="-17647" r="-176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2" name="Picture 41" descr="Shape, icon&#10;&#10;Description automatically generated">
            <a:extLst>
              <a:ext uri="{FF2B5EF4-FFF2-40B4-BE49-F238E27FC236}">
                <a16:creationId xmlns:a16="http://schemas.microsoft.com/office/drawing/2014/main" id="{BB939A3B-FAE0-5CD7-7540-25EF779F1856}"/>
              </a:ext>
            </a:extLst>
          </p:cNvPr>
          <p:cNvPicPr>
            <a:picLocks noChangeAspect="1"/>
          </p:cNvPicPr>
          <p:nvPr/>
        </p:nvPicPr>
        <p:blipFill rotWithShape="1">
          <a:blip r:embed="rId24"/>
          <a:srcRect l="27570" b="5475"/>
          <a:stretch/>
        </p:blipFill>
        <p:spPr>
          <a:xfrm flipH="1">
            <a:off x="11700310" y="7456933"/>
            <a:ext cx="2890418" cy="707009"/>
          </a:xfrm>
          <a:prstGeom prst="rect">
            <a:avLst/>
          </a:prstGeom>
          <a:scene3d>
            <a:camera prst="orthographicFront">
              <a:rot lat="0" lon="10800000" rev="0"/>
            </a:camera>
            <a:lightRig rig="threePt" dir="t"/>
          </a:scene3d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2E234BE7-178B-E1A2-963D-15A09F0CB076}"/>
                  </a:ext>
                </a:extLst>
              </p:cNvPr>
              <p:cNvSpPr txBox="1"/>
              <p:nvPr/>
            </p:nvSpPr>
            <p:spPr>
              <a:xfrm flipH="1">
                <a:off x="4303320" y="9268974"/>
                <a:ext cx="1246911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𝐶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&lt;0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2E234BE7-178B-E1A2-963D-15A09F0CB0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4303320" y="9268974"/>
                <a:ext cx="1246911" cy="369332"/>
              </a:xfrm>
              <a:prstGeom prst="rect">
                <a:avLst/>
              </a:prstGeom>
              <a:blipFill>
                <a:blip r:embed="rId25"/>
                <a:stretch>
                  <a:fillRect b="-103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9" name="TextBox 88">
                <a:extLst>
                  <a:ext uri="{FF2B5EF4-FFF2-40B4-BE49-F238E27FC236}">
                    <a16:creationId xmlns:a16="http://schemas.microsoft.com/office/drawing/2014/main" id="{18887E27-444B-D791-EE17-9E520BC40228}"/>
                  </a:ext>
                </a:extLst>
              </p:cNvPr>
              <p:cNvSpPr txBox="1"/>
              <p:nvPr/>
            </p:nvSpPr>
            <p:spPr>
              <a:xfrm flipH="1">
                <a:off x="7759419" y="9276398"/>
                <a:ext cx="1069877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𝐶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89" name="TextBox 88">
                <a:extLst>
                  <a:ext uri="{FF2B5EF4-FFF2-40B4-BE49-F238E27FC236}">
                    <a16:creationId xmlns:a16="http://schemas.microsoft.com/office/drawing/2014/main" id="{18887E27-444B-D791-EE17-9E520BC402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7759419" y="9276398"/>
                <a:ext cx="1069877" cy="369332"/>
              </a:xfrm>
              <a:prstGeom prst="rect">
                <a:avLst/>
              </a:prstGeom>
              <a:blipFill>
                <a:blip r:embed="rId26"/>
                <a:stretch>
                  <a:fillRect b="-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0" name="TextBox 89">
                <a:extLst>
                  <a:ext uri="{FF2B5EF4-FFF2-40B4-BE49-F238E27FC236}">
                    <a16:creationId xmlns:a16="http://schemas.microsoft.com/office/drawing/2014/main" id="{A2120488-0138-0D65-B9EE-A6D3888979FB}"/>
                  </a:ext>
                </a:extLst>
              </p:cNvPr>
              <p:cNvSpPr txBox="1"/>
              <p:nvPr/>
            </p:nvSpPr>
            <p:spPr>
              <a:xfrm>
                <a:off x="685800" y="8648700"/>
                <a:ext cx="456985" cy="71769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𝝐</m:t>
                          </m:r>
                        </m:num>
                        <m:den>
                          <m:rad>
                            <m:radPr>
                              <m:degHide m:val="on"/>
                              <m:ctrlPr>
                                <a:rPr lang="en-US" sz="2400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2400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𝜸</m:t>
                              </m:r>
                            </m:e>
                          </m:rad>
                        </m:den>
                      </m:f>
                    </m:oMath>
                  </m:oMathPara>
                </a14:m>
                <a:endParaRPr lang="en-US" sz="24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0" name="TextBox 89">
                <a:extLst>
                  <a:ext uri="{FF2B5EF4-FFF2-40B4-BE49-F238E27FC236}">
                    <a16:creationId xmlns:a16="http://schemas.microsoft.com/office/drawing/2014/main" id="{A2120488-0138-0D65-B9EE-A6D3888979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5800" y="8648700"/>
                <a:ext cx="456985" cy="717697"/>
              </a:xfrm>
              <a:prstGeom prst="rect">
                <a:avLst/>
              </a:prstGeom>
              <a:blipFill>
                <a:blip r:embed="rId27"/>
                <a:stretch>
                  <a:fillRect t="-1754" r="-16667" b="-105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0" name="Group 9">
            <a:extLst>
              <a:ext uri="{FF2B5EF4-FFF2-40B4-BE49-F238E27FC236}">
                <a16:creationId xmlns:a16="http://schemas.microsoft.com/office/drawing/2014/main" id="{03336C7B-4CA0-3DCB-741C-E11C00B4A48B}"/>
              </a:ext>
            </a:extLst>
          </p:cNvPr>
          <p:cNvGrpSpPr/>
          <p:nvPr/>
        </p:nvGrpSpPr>
        <p:grpSpPr>
          <a:xfrm>
            <a:off x="9626700" y="2258925"/>
            <a:ext cx="7940442" cy="7120885"/>
            <a:chOff x="6346309" y="1398544"/>
            <a:chExt cx="5389275" cy="4833032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54B95010-7B03-6B44-535E-5F67AB5EED97}"/>
                </a:ext>
              </a:extLst>
            </p:cNvPr>
            <p:cNvSpPr/>
            <p:nvPr/>
          </p:nvSpPr>
          <p:spPr>
            <a:xfrm>
              <a:off x="7653349" y="1733840"/>
              <a:ext cx="4032285" cy="1394996"/>
            </a:xfrm>
            <a:prstGeom prst="rect">
              <a:avLst/>
            </a:prstGeom>
            <a:solidFill>
              <a:schemeClr val="bg1">
                <a:lumMod val="75000"/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0B1E8B3D-39BD-01E5-67A7-50992BBB9120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/>
            <a:stretch>
              <a:fillRect/>
            </a:stretch>
          </p:blipFill>
          <p:spPr>
            <a:xfrm>
              <a:off x="9319462" y="2068054"/>
              <a:ext cx="1967321" cy="588929"/>
            </a:xfrm>
            <a:prstGeom prst="rect">
              <a:avLst/>
            </a:prstGeom>
          </p:spPr>
        </p:pic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CC4459C6-8BE4-47E7-6C8B-3037AF50DA92}"/>
                </a:ext>
              </a:extLst>
            </p:cNvPr>
            <p:cNvCxnSpPr>
              <a:cxnSpLocks/>
            </p:cNvCxnSpPr>
            <p:nvPr/>
          </p:nvCxnSpPr>
          <p:spPr>
            <a:xfrm>
              <a:off x="9066964" y="1939698"/>
              <a:ext cx="256220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607A4606-478E-F679-14E0-25B5A4A8FE13}"/>
                </a:ext>
              </a:extLst>
            </p:cNvPr>
            <p:cNvCxnSpPr>
              <a:cxnSpLocks/>
            </p:cNvCxnSpPr>
            <p:nvPr/>
          </p:nvCxnSpPr>
          <p:spPr>
            <a:xfrm>
              <a:off x="9066964" y="2711645"/>
              <a:ext cx="256220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F73B92A1-C90D-AF00-1132-AB256F85472F}"/>
                    </a:ext>
                  </a:extLst>
                </p:cNvPr>
                <p:cNvSpPr txBox="1"/>
                <p:nvPr/>
              </p:nvSpPr>
              <p:spPr>
                <a:xfrm>
                  <a:off x="8268867" y="2046038"/>
                  <a:ext cx="1148383" cy="53989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ad>
                          <m:radPr>
                            <m:degHide m:val="on"/>
                            <m:ctrlP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m:rPr>
                                <m:sty m:val="p"/>
                              </m:rPr>
                              <a:rPr lang="en-US" sz="2400" b="0" i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γ</m:t>
                            </m:r>
                          </m:e>
                        </m:rad>
                        <m:d>
                          <m:dPr>
                            <m:ctrlP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m:rPr>
                                <m:sty m:val="p"/>
                              </m:rPr>
                              <a:rPr lang="en-US" sz="2400" b="0" i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q</m:t>
                            </m:r>
                            <m:r>
                              <a:rPr lang="en-US" sz="2400" b="0" i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m:rPr>
                                    <m:sty m:val="p"/>
                                  </m:rPr>
                                  <a:rPr lang="en-US" sz="24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ϵ</m:t>
                                </m:r>
                              </m:num>
                              <m:den>
                                <m:r>
                                  <m:rPr>
                                    <m:sty m:val="p"/>
                                  </m:rPr>
                                  <a:rPr lang="en-US" sz="24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γ</m:t>
                                </m:r>
                              </m:den>
                            </m:f>
                          </m:e>
                        </m:d>
                      </m:oMath>
                    </m:oMathPara>
                  </a14:m>
                  <a:endParaRPr lang="en-US" sz="240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F73B92A1-C90D-AF00-1132-AB256F85472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268867" y="2046038"/>
                  <a:ext cx="1148383" cy="539898"/>
                </a:xfrm>
                <a:prstGeom prst="rect">
                  <a:avLst/>
                </a:prstGeom>
                <a:blipFill>
                  <a:blip r:embed="rId29"/>
                  <a:stretch>
                    <a:fillRect b="-781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2D2FE007-B3FC-C7C1-9144-DA8A2C48040D}"/>
                </a:ext>
              </a:extLst>
            </p:cNvPr>
            <p:cNvCxnSpPr>
              <a:cxnSpLocks/>
            </p:cNvCxnSpPr>
            <p:nvPr/>
          </p:nvCxnSpPr>
          <p:spPr>
            <a:xfrm>
              <a:off x="9319462" y="2337137"/>
              <a:ext cx="312428" cy="0"/>
            </a:xfrm>
            <a:prstGeom prst="straightConnector1">
              <a:avLst/>
            </a:prstGeom>
            <a:ln w="25400">
              <a:solidFill>
                <a:srgbClr val="FDA64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52DD32B4-CCB7-3EA0-E088-349D572EF34C}"/>
                </a:ext>
              </a:extLst>
            </p:cNvPr>
            <p:cNvSpPr txBox="1"/>
            <p:nvPr/>
          </p:nvSpPr>
          <p:spPr>
            <a:xfrm>
              <a:off x="7774020" y="1398544"/>
              <a:ext cx="2858493" cy="3133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latin typeface="Montserrat SemiBold" pitchFamily="2" charset="77"/>
                </a:rPr>
                <a:t>Heavily Overloaded</a:t>
              </a:r>
            </a:p>
          </p:txBody>
        </p:sp>
        <p:sp>
          <p:nvSpPr>
            <p:cNvPr id="18" name="Rounded Rectangle 17">
              <a:extLst>
                <a:ext uri="{FF2B5EF4-FFF2-40B4-BE49-F238E27FC236}">
                  <a16:creationId xmlns:a16="http://schemas.microsoft.com/office/drawing/2014/main" id="{149DBDB0-0C87-50A9-CAD9-5007D6222B25}"/>
                </a:ext>
              </a:extLst>
            </p:cNvPr>
            <p:cNvSpPr/>
            <p:nvPr/>
          </p:nvSpPr>
          <p:spPr>
            <a:xfrm>
              <a:off x="6346309" y="2510488"/>
              <a:ext cx="2160337" cy="535518"/>
            </a:xfrm>
            <a:prstGeom prst="roundRect">
              <a:avLst/>
            </a:prstGeom>
            <a:solidFill>
              <a:srgbClr val="F6BC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" name="TextBox 18">
                  <a:extLst>
                    <a:ext uri="{FF2B5EF4-FFF2-40B4-BE49-F238E27FC236}">
                      <a16:creationId xmlns:a16="http://schemas.microsoft.com/office/drawing/2014/main" id="{BBCAC795-99E8-BC35-855C-86A0BFF05752}"/>
                    </a:ext>
                  </a:extLst>
                </p:cNvPr>
                <p:cNvSpPr txBox="1"/>
                <p:nvPr/>
              </p:nvSpPr>
              <p:spPr>
                <a:xfrm>
                  <a:off x="6464017" y="2532447"/>
                  <a:ext cx="1990912" cy="45978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14:m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m:rPr>
                              <m:sty m:val="p"/>
                            </m:rPr>
                            <a:rPr lang="en-US" sz="24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γ</m:t>
                          </m:r>
                        </m:e>
                      </m:rad>
                      <m:d>
                        <m:d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en-US" sz="24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q</m:t>
                          </m:r>
                          <m:r>
                            <a:rPr lang="en-US" sz="24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m:rPr>
                                  <m:sty m:val="p"/>
                                </m:rPr>
                                <a:rPr lang="en-US" sz="2400" b="0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ϵ</m:t>
                              </m:r>
                            </m:num>
                            <m:den>
                              <m:r>
                                <m:rPr>
                                  <m:sty m:val="p"/>
                                </m:rPr>
                                <a:rPr lang="en-US" sz="2400" b="0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γ</m:t>
                              </m:r>
                            </m:den>
                          </m:f>
                        </m:e>
                      </m:d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→</m:t>
                      </m:r>
                    </m:oMath>
                  </a14:m>
                  <a:r>
                    <a:rPr lang="en-US" sz="2400" dirty="0">
                      <a:solidFill>
                        <a:schemeClr val="tx1"/>
                      </a:solidFill>
                    </a:rPr>
                    <a:t> Normal</a:t>
                  </a:r>
                </a:p>
              </p:txBody>
            </p:sp>
          </mc:Choice>
          <mc:Fallback xmlns="">
            <p:sp>
              <p:nvSpPr>
                <p:cNvPr id="19" name="TextBox 18">
                  <a:extLst>
                    <a:ext uri="{FF2B5EF4-FFF2-40B4-BE49-F238E27FC236}">
                      <a16:creationId xmlns:a16="http://schemas.microsoft.com/office/drawing/2014/main" id="{BBCAC795-99E8-BC35-855C-86A0BFF0575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464017" y="2532447"/>
                  <a:ext cx="1990912" cy="459780"/>
                </a:xfrm>
                <a:prstGeom prst="rect">
                  <a:avLst/>
                </a:prstGeom>
                <a:blipFill>
                  <a:blip r:embed="rId30"/>
                  <a:stretch>
                    <a:fillRect r="-1724" b="-370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" name="TextBox 19">
                  <a:extLst>
                    <a:ext uri="{FF2B5EF4-FFF2-40B4-BE49-F238E27FC236}">
                      <a16:creationId xmlns:a16="http://schemas.microsoft.com/office/drawing/2014/main" id="{65CFA40E-D075-B07F-15C0-385EB7E291DD}"/>
                    </a:ext>
                  </a:extLst>
                </p:cNvPr>
                <p:cNvSpPr txBox="1"/>
                <p:nvPr/>
              </p:nvSpPr>
              <p:spPr>
                <a:xfrm flipH="1">
                  <a:off x="10857111" y="4969008"/>
                  <a:ext cx="878473" cy="18800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∞</m:t>
                        </m:r>
                      </m:oMath>
                    </m:oMathPara>
                  </a14:m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id="{AF6CE154-79AF-91F0-4496-55E47A63241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flipH="1">
                  <a:off x="10857111" y="4969008"/>
                  <a:ext cx="878473" cy="188003"/>
                </a:xfrm>
                <a:prstGeom prst="rect">
                  <a:avLst/>
                </a:prstGeom>
                <a:blipFill>
                  <a:blip r:embed="rId3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3AA69C8E-735A-9CD5-A318-AAFFA67606F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145866" y="4409362"/>
              <a:ext cx="15580" cy="1519350"/>
            </a:xfrm>
            <a:prstGeom prst="line">
              <a:avLst/>
            </a:prstGeom>
            <a:ln w="2540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" name="TextBox 21">
                  <a:extLst>
                    <a:ext uri="{FF2B5EF4-FFF2-40B4-BE49-F238E27FC236}">
                      <a16:creationId xmlns:a16="http://schemas.microsoft.com/office/drawing/2014/main" id="{B6976570-5E33-4FAD-1239-66BBD4180F6A}"/>
                    </a:ext>
                  </a:extLst>
                </p:cNvPr>
                <p:cNvSpPr txBox="1"/>
                <p:nvPr/>
              </p:nvSpPr>
              <p:spPr>
                <a:xfrm flipH="1">
                  <a:off x="10211044" y="4974370"/>
                  <a:ext cx="440631" cy="2514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ad>
                          <m:radPr>
                            <m:degHide m:val="on"/>
                            <m:ctrlPr>
                              <a:rPr lang="en-US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𝛾</m:t>
                            </m:r>
                          </m:e>
                        </m:rad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𝑞</m:t>
                        </m:r>
                      </m:oMath>
                    </m:oMathPara>
                  </a14:m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1CD5C37B-12AD-18F7-DAF2-FCCF2CC3BC0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flipH="1">
                  <a:off x="10211044" y="4974370"/>
                  <a:ext cx="440631" cy="251410"/>
                </a:xfrm>
                <a:prstGeom prst="rect">
                  <a:avLst/>
                </a:prstGeom>
                <a:blipFill>
                  <a:blip r:embed="rId32"/>
                  <a:stretch>
                    <a:fillRect b="-666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F1BB8F8D-402E-95DB-1F5B-5DAB1A29F39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658479" y="5107532"/>
              <a:ext cx="372648" cy="1"/>
            </a:xfrm>
            <a:prstGeom prst="straightConnector1">
              <a:avLst/>
            </a:prstGeom>
            <a:ln w="25400">
              <a:solidFill>
                <a:srgbClr val="FDA64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4" name="TextBox 23">
                  <a:extLst>
                    <a:ext uri="{FF2B5EF4-FFF2-40B4-BE49-F238E27FC236}">
                      <a16:creationId xmlns:a16="http://schemas.microsoft.com/office/drawing/2014/main" id="{FA7A4A9F-B411-35CC-3BA0-362726EEA64E}"/>
                    </a:ext>
                  </a:extLst>
                </p:cNvPr>
                <p:cNvSpPr txBox="1"/>
                <p:nvPr/>
              </p:nvSpPr>
              <p:spPr>
                <a:xfrm flipH="1">
                  <a:off x="10632513" y="5980906"/>
                  <a:ext cx="878473" cy="25067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+∞</m:t>
                        </m:r>
                      </m:oMath>
                    </m:oMathPara>
                  </a14:m>
                  <a:endParaRPr lang="en-US" sz="240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17" name="TextBox 16">
                  <a:extLst>
                    <a:ext uri="{FF2B5EF4-FFF2-40B4-BE49-F238E27FC236}">
                      <a16:creationId xmlns:a16="http://schemas.microsoft.com/office/drawing/2014/main" id="{4206585E-B141-A529-C706-1E00508D8DB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flipH="1">
                  <a:off x="10632513" y="5980906"/>
                  <a:ext cx="878473" cy="250670"/>
                </a:xfrm>
                <a:prstGeom prst="rect">
                  <a:avLst/>
                </a:prstGeom>
                <a:blipFill>
                  <a:blip r:embed="rId33"/>
                  <a:stretch>
                    <a:fillRect b="-100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9EE10DFD-5411-9A6E-0E13-B2CA3566B67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194230" y="4832996"/>
              <a:ext cx="110946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48C07CC-351A-52CF-086F-BB937CAD4DC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194230" y="5460051"/>
              <a:ext cx="110946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527B8259-7B8C-9EE0-B5AA-FBECEF88659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211044" y="4832996"/>
              <a:ext cx="0" cy="622963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riangle 27">
              <a:extLst>
                <a:ext uri="{FF2B5EF4-FFF2-40B4-BE49-F238E27FC236}">
                  <a16:creationId xmlns:a16="http://schemas.microsoft.com/office/drawing/2014/main" id="{B249707B-E7FA-0B29-286A-B1AAB9DA7127}"/>
                </a:ext>
              </a:extLst>
            </p:cNvPr>
            <p:cNvSpPr/>
            <p:nvPr/>
          </p:nvSpPr>
          <p:spPr>
            <a:xfrm>
              <a:off x="9390100" y="2756745"/>
              <a:ext cx="1913599" cy="1387525"/>
            </a:xfrm>
            <a:prstGeom prst="triangle">
              <a:avLst>
                <a:gd name="adj" fmla="val 94770"/>
              </a:avLst>
            </a:prstGeo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0">
                  <a:srgbClr val="FDA649"/>
                </a:gs>
                <a:gs pos="91000">
                  <a:schemeClr val="bg1">
                    <a:alpha val="17000"/>
                  </a:schemeClr>
                </a:gs>
              </a:gsLst>
              <a:lin ang="5400000" scaled="0"/>
            </a:gradFill>
            <a:ln>
              <a:noFill/>
            </a:ln>
            <a:scene3d>
              <a:camera prst="orthographicFront">
                <a:rot lat="108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317CB242-77BB-9774-BEDB-5CD5CA2D954D}"/>
              </a:ext>
            </a:extLst>
          </p:cNvPr>
          <p:cNvSpPr txBox="1"/>
          <p:nvPr/>
        </p:nvSpPr>
        <p:spPr>
          <a:xfrm>
            <a:off x="11726706" y="9726104"/>
            <a:ext cx="22931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Montserrat SemiBold" pitchFamily="2" charset="77"/>
              </a:rPr>
              <a:t>Overloaded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9805E0D-407A-037F-311E-765CCAFDF1EB}"/>
              </a:ext>
            </a:extLst>
          </p:cNvPr>
          <p:cNvSpPr txBox="1"/>
          <p:nvPr/>
        </p:nvSpPr>
        <p:spPr>
          <a:xfrm>
            <a:off x="7584448" y="9704256"/>
            <a:ext cx="22931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Montserrat SemiBold" pitchFamily="2" charset="77"/>
              </a:rPr>
              <a:t>Full load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366A2C06-8EB7-F032-AE21-C1E61F720E26}"/>
              </a:ext>
            </a:extLst>
          </p:cNvPr>
          <p:cNvSpPr txBox="1"/>
          <p:nvPr/>
        </p:nvSpPr>
        <p:spPr>
          <a:xfrm>
            <a:off x="3973388" y="9704256"/>
            <a:ext cx="22931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Montserrat SemiBold" pitchFamily="2" charset="77"/>
              </a:rPr>
              <a:t>Underloaded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E20D22E-4131-F067-8ABA-CDB8B6EA987A}"/>
              </a:ext>
            </a:extLst>
          </p:cNvPr>
          <p:cNvSpPr txBox="1"/>
          <p:nvPr/>
        </p:nvSpPr>
        <p:spPr>
          <a:xfrm>
            <a:off x="1016396" y="942975"/>
            <a:ext cx="16230600" cy="6269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200"/>
              </a:lnSpc>
              <a:spcBef>
                <a:spcPct val="0"/>
              </a:spcBef>
            </a:pPr>
            <a:r>
              <a:rPr lang="en-US" sz="4000" b="1" spc="15" dirty="0">
                <a:solidFill>
                  <a:srgbClr val="2B2C30"/>
                </a:solidFill>
                <a:latin typeface="Montserrat" pitchFamily="2" charset="77"/>
                <a:cs typeface="Gujarati MT" pitchFamily="2" charset="0"/>
              </a:rPr>
              <a:t>LIMITING DISTRIBUTION</a:t>
            </a:r>
            <a:endParaRPr lang="en-US" sz="3714" b="1" spc="742" dirty="0">
              <a:solidFill>
                <a:schemeClr val="accent6">
                  <a:lumMod val="75000"/>
                </a:schemeClr>
              </a:solidFill>
              <a:latin typeface="Montserrat" pitchFamily="2" charset="77"/>
              <a:cs typeface="Gujarati M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30538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 flipV="1">
            <a:off x="1028695" y="1760761"/>
            <a:ext cx="16230594" cy="38509"/>
          </a:xfrm>
          <a:prstGeom prst="line">
            <a:avLst/>
          </a:prstGeom>
          <a:ln w="9525" cap="flat">
            <a:solidFill>
              <a:srgbClr val="2B2C3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>
            <a:extLst>
              <a:ext uri="{FF2B5EF4-FFF2-40B4-BE49-F238E27FC236}">
                <a16:creationId xmlns:a16="http://schemas.microsoft.com/office/drawing/2014/main" id="{0065843A-964D-9B5D-EDEB-BCEECFF5F94E}"/>
              </a:ext>
            </a:extLst>
          </p:cNvPr>
          <p:cNvSpPr/>
          <p:nvPr/>
        </p:nvSpPr>
        <p:spPr>
          <a:xfrm>
            <a:off x="1219200" y="8635460"/>
            <a:ext cx="7924800" cy="0"/>
          </a:xfrm>
          <a:prstGeom prst="line">
            <a:avLst/>
          </a:prstGeom>
          <a:ln w="38100" cap="flat">
            <a:solidFill>
              <a:srgbClr val="2B2C3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E3D62192-786E-C538-9277-764EA9106DC0}"/>
              </a:ext>
            </a:extLst>
          </p:cNvPr>
          <p:cNvSpPr/>
          <p:nvPr/>
        </p:nvSpPr>
        <p:spPr>
          <a:xfrm>
            <a:off x="9594620" y="6154370"/>
            <a:ext cx="7855180" cy="2453367"/>
          </a:xfrm>
          <a:custGeom>
            <a:avLst/>
            <a:gdLst/>
            <a:ahLst/>
            <a:cxnLst/>
            <a:rect l="l" t="t" r="r" b="b"/>
            <a:pathLst>
              <a:path w="847631" h="310242">
                <a:moveTo>
                  <a:pt x="0" y="0"/>
                </a:moveTo>
                <a:lnTo>
                  <a:pt x="847631" y="0"/>
                </a:lnTo>
                <a:lnTo>
                  <a:pt x="847631" y="310242"/>
                </a:lnTo>
                <a:lnTo>
                  <a:pt x="0" y="310242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  <a:alpha val="30000"/>
            </a:schemeClr>
          </a:solidFill>
          <a:ln w="38100" cap="rnd">
            <a:solidFill>
              <a:schemeClr val="accent2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5" name="TextBox 12">
            <a:extLst>
              <a:ext uri="{FF2B5EF4-FFF2-40B4-BE49-F238E27FC236}">
                <a16:creationId xmlns:a16="http://schemas.microsoft.com/office/drawing/2014/main" id="{1C378504-A378-6F31-7040-603FE4C76FEF}"/>
              </a:ext>
            </a:extLst>
          </p:cNvPr>
          <p:cNvSpPr txBox="1"/>
          <p:nvPr/>
        </p:nvSpPr>
        <p:spPr>
          <a:xfrm>
            <a:off x="9483569" y="5929388"/>
            <a:ext cx="1796191" cy="3230763"/>
          </a:xfrm>
          <a:prstGeom prst="rect">
            <a:avLst/>
          </a:prstGeom>
        </p:spPr>
        <p:txBody>
          <a:bodyPr lIns="50800" tIns="50800" rIns="50800" bIns="50800" rtlCol="0" anchor="ctr"/>
          <a:lstStyle/>
          <a:p>
            <a:pPr algn="ctr">
              <a:lnSpc>
                <a:spcPts val="2659"/>
              </a:lnSpc>
              <a:spcBef>
                <a:spcPct val="0"/>
              </a:spcBef>
            </a:pPr>
            <a:endParaRPr/>
          </a:p>
        </p:txBody>
      </p:sp>
      <p:sp>
        <p:nvSpPr>
          <p:cNvPr id="6" name="TextBox 37">
            <a:extLst>
              <a:ext uri="{FF2B5EF4-FFF2-40B4-BE49-F238E27FC236}">
                <a16:creationId xmlns:a16="http://schemas.microsoft.com/office/drawing/2014/main" id="{32BB4674-4609-CA08-BD84-6DC468943A4E}"/>
              </a:ext>
            </a:extLst>
          </p:cNvPr>
          <p:cNvSpPr txBox="1"/>
          <p:nvPr/>
        </p:nvSpPr>
        <p:spPr>
          <a:xfrm>
            <a:off x="9594620" y="5533174"/>
            <a:ext cx="6483578" cy="4349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640"/>
              </a:lnSpc>
            </a:pPr>
            <a:r>
              <a:rPr lang="en-US" sz="2800" b="1" dirty="0">
                <a:latin typeface="Montserrat SemiBold" pitchFamily="2" charset="77"/>
              </a:rPr>
              <a:t>THEOREM [</a:t>
            </a:r>
            <a:r>
              <a:rPr lang="en-US" sz="2800" b="1" dirty="0">
                <a:latin typeface="Montserrat ExtraBold" pitchFamily="2" charset="77"/>
              </a:rPr>
              <a:t>J</a:t>
            </a:r>
            <a:r>
              <a:rPr lang="en-US" sz="2800" b="1" dirty="0">
                <a:latin typeface="Montserrat SemiBold" pitchFamily="2" charset="77"/>
              </a:rPr>
              <a:t>ZM 2023] : Distribution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3BABFA7-E565-CBB6-8849-3519B2288734}"/>
              </a:ext>
            </a:extLst>
          </p:cNvPr>
          <p:cNvCxnSpPr>
            <a:cxnSpLocks/>
          </p:cNvCxnSpPr>
          <p:nvPr/>
        </p:nvCxnSpPr>
        <p:spPr>
          <a:xfrm>
            <a:off x="4938088" y="5633853"/>
            <a:ext cx="0" cy="3001607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CBE6FC6E-3BE9-817B-CE49-CA83238E3EB2}"/>
                  </a:ext>
                </a:extLst>
              </p:cNvPr>
              <p:cNvSpPr txBox="1"/>
              <p:nvPr/>
            </p:nvSpPr>
            <p:spPr>
              <a:xfrm>
                <a:off x="12509564" y="6797737"/>
                <a:ext cx="4940236" cy="68974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ts val="4340"/>
                  </a:lnSpc>
                </a:pPr>
                <a14:m>
                  <m:oMath xmlns:m="http://schemas.openxmlformats.org/officeDocument/2006/math">
                    <m:r>
                      <a:rPr lang="en-US" sz="32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𝜆</m:t>
                    </m:r>
                    <m:r>
                      <a:rPr lang="en-US" sz="36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36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1+</m:t>
                    </m:r>
                    <m:r>
                      <a:rPr lang="en-US" sz="36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𝜖</m:t>
                    </m:r>
                    <m:r>
                      <a:rPr lang="en-US" sz="36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,</m:t>
                    </m:r>
                  </m:oMath>
                </a14:m>
                <a:r>
                  <a:rPr lang="en-US" sz="3200" dirty="0">
                    <a:solidFill>
                      <a:srgbClr val="000000"/>
                    </a:solidFill>
                    <a:latin typeface="Public Sans"/>
                  </a:rPr>
                  <a:t>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2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3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𝜖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sz="32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32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𝛾</m:t>
                            </m:r>
                          </m:e>
                        </m:rad>
                      </m:den>
                    </m:f>
                    <m:r>
                      <a:rPr lang="en-US" sz="3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→∞</m:t>
                    </m:r>
                  </m:oMath>
                </a14:m>
                <a:endParaRPr lang="en-US" sz="3200" dirty="0">
                  <a:solidFill>
                    <a:srgbClr val="000000"/>
                  </a:solidFill>
                  <a:latin typeface="Public Sans"/>
                </a:endParaRP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CBE6FC6E-3BE9-817B-CE49-CA83238E3EB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09564" y="6797737"/>
                <a:ext cx="4940236" cy="689741"/>
              </a:xfrm>
              <a:prstGeom prst="rect">
                <a:avLst/>
              </a:prstGeom>
              <a:blipFill>
                <a:blip r:embed="rId3"/>
                <a:stretch>
                  <a:fillRect l="-767" t="-12727" b="-36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TextBox 37">
            <a:extLst>
              <a:ext uri="{FF2B5EF4-FFF2-40B4-BE49-F238E27FC236}">
                <a16:creationId xmlns:a16="http://schemas.microsoft.com/office/drawing/2014/main" id="{3C0C3454-A5E8-D1C6-47A1-47C68659596E}"/>
              </a:ext>
            </a:extLst>
          </p:cNvPr>
          <p:cNvSpPr txBox="1"/>
          <p:nvPr/>
        </p:nvSpPr>
        <p:spPr>
          <a:xfrm>
            <a:off x="10077998" y="6559689"/>
            <a:ext cx="2228762" cy="89665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640"/>
              </a:lnSpc>
            </a:pPr>
            <a:r>
              <a:rPr lang="en-US" sz="2800" b="1" dirty="0">
                <a:latin typeface="Montserrat SemiBold" pitchFamily="2" charset="77"/>
              </a:rPr>
              <a:t>Heavily</a:t>
            </a:r>
          </a:p>
          <a:p>
            <a:pPr>
              <a:lnSpc>
                <a:spcPts val="3640"/>
              </a:lnSpc>
            </a:pPr>
            <a:r>
              <a:rPr lang="en-US" sz="2800" b="1" dirty="0">
                <a:latin typeface="Montserrat SemiBold" pitchFamily="2" charset="77"/>
              </a:rPr>
              <a:t>Overloaded</a:t>
            </a:r>
          </a:p>
        </p:txBody>
      </p:sp>
      <p:sp>
        <p:nvSpPr>
          <p:cNvPr id="15" name="AutoShape 5">
            <a:extLst>
              <a:ext uri="{FF2B5EF4-FFF2-40B4-BE49-F238E27FC236}">
                <a16:creationId xmlns:a16="http://schemas.microsoft.com/office/drawing/2014/main" id="{A82827D1-C3E0-7336-A119-68A2A8577A4A}"/>
              </a:ext>
            </a:extLst>
          </p:cNvPr>
          <p:cNvSpPr/>
          <p:nvPr/>
        </p:nvSpPr>
        <p:spPr>
          <a:xfrm flipV="1">
            <a:off x="5292569" y="8330660"/>
            <a:ext cx="533400" cy="0"/>
          </a:xfrm>
          <a:prstGeom prst="line">
            <a:avLst/>
          </a:prstGeom>
          <a:ln w="38100" cap="flat">
            <a:solidFill>
              <a:srgbClr val="2B2C3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5">
            <a:extLst>
              <a:ext uri="{FF2B5EF4-FFF2-40B4-BE49-F238E27FC236}">
                <a16:creationId xmlns:a16="http://schemas.microsoft.com/office/drawing/2014/main" id="{5CC5BACE-0604-C2B7-12BE-3F49CB978C53}"/>
              </a:ext>
            </a:extLst>
          </p:cNvPr>
          <p:cNvSpPr/>
          <p:nvPr/>
        </p:nvSpPr>
        <p:spPr>
          <a:xfrm flipV="1">
            <a:off x="6130769" y="8330660"/>
            <a:ext cx="1066800" cy="0"/>
          </a:xfrm>
          <a:prstGeom prst="line">
            <a:avLst/>
          </a:prstGeom>
          <a:ln w="38100" cap="flat">
            <a:solidFill>
              <a:srgbClr val="2B2C3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5">
            <a:extLst>
              <a:ext uri="{FF2B5EF4-FFF2-40B4-BE49-F238E27FC236}">
                <a16:creationId xmlns:a16="http://schemas.microsoft.com/office/drawing/2014/main" id="{6FA26190-3356-53E3-CAE7-3A548F8A16D6}"/>
              </a:ext>
            </a:extLst>
          </p:cNvPr>
          <p:cNvSpPr/>
          <p:nvPr/>
        </p:nvSpPr>
        <p:spPr>
          <a:xfrm flipV="1">
            <a:off x="7502369" y="8330660"/>
            <a:ext cx="1641631" cy="0"/>
          </a:xfrm>
          <a:prstGeom prst="line">
            <a:avLst/>
          </a:prstGeom>
          <a:ln w="38100" cap="flat">
            <a:solidFill>
              <a:srgbClr val="2B2C3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5">
            <a:extLst>
              <a:ext uri="{FF2B5EF4-FFF2-40B4-BE49-F238E27FC236}">
                <a16:creationId xmlns:a16="http://schemas.microsoft.com/office/drawing/2014/main" id="{57794D61-1897-02CD-75D3-624D6EC6D121}"/>
              </a:ext>
            </a:extLst>
          </p:cNvPr>
          <p:cNvSpPr/>
          <p:nvPr/>
        </p:nvSpPr>
        <p:spPr>
          <a:xfrm rot="10800000" flipV="1">
            <a:off x="4149569" y="8330660"/>
            <a:ext cx="533400" cy="0"/>
          </a:xfrm>
          <a:prstGeom prst="line">
            <a:avLst/>
          </a:prstGeom>
          <a:ln w="38100" cap="flat">
            <a:solidFill>
              <a:srgbClr val="2B2C3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5">
            <a:extLst>
              <a:ext uri="{FF2B5EF4-FFF2-40B4-BE49-F238E27FC236}">
                <a16:creationId xmlns:a16="http://schemas.microsoft.com/office/drawing/2014/main" id="{52757729-E547-DC12-36C5-EE97C7CD37C4}"/>
              </a:ext>
            </a:extLst>
          </p:cNvPr>
          <p:cNvSpPr/>
          <p:nvPr/>
        </p:nvSpPr>
        <p:spPr>
          <a:xfrm rot="10800000" flipV="1">
            <a:off x="2777969" y="8330660"/>
            <a:ext cx="1066800" cy="0"/>
          </a:xfrm>
          <a:prstGeom prst="line">
            <a:avLst/>
          </a:prstGeom>
          <a:ln w="38100" cap="flat">
            <a:solidFill>
              <a:srgbClr val="2B2C3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5">
            <a:extLst>
              <a:ext uri="{FF2B5EF4-FFF2-40B4-BE49-F238E27FC236}">
                <a16:creationId xmlns:a16="http://schemas.microsoft.com/office/drawing/2014/main" id="{E96AF7C3-4669-06BB-B48D-0DDC7B6E08F4}"/>
              </a:ext>
            </a:extLst>
          </p:cNvPr>
          <p:cNvSpPr/>
          <p:nvPr/>
        </p:nvSpPr>
        <p:spPr>
          <a:xfrm flipV="1">
            <a:off x="5292569" y="8068544"/>
            <a:ext cx="533400" cy="0"/>
          </a:xfrm>
          <a:prstGeom prst="line">
            <a:avLst/>
          </a:prstGeom>
          <a:ln w="38100" cap="flat">
            <a:solidFill>
              <a:srgbClr val="2B2C3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5">
            <a:extLst>
              <a:ext uri="{FF2B5EF4-FFF2-40B4-BE49-F238E27FC236}">
                <a16:creationId xmlns:a16="http://schemas.microsoft.com/office/drawing/2014/main" id="{D8076AC0-0BE7-A9E6-CB3F-7F67BE4CACFE}"/>
              </a:ext>
            </a:extLst>
          </p:cNvPr>
          <p:cNvSpPr/>
          <p:nvPr/>
        </p:nvSpPr>
        <p:spPr>
          <a:xfrm flipV="1">
            <a:off x="6130769" y="8068544"/>
            <a:ext cx="1066800" cy="0"/>
          </a:xfrm>
          <a:prstGeom prst="line">
            <a:avLst/>
          </a:prstGeom>
          <a:ln w="38100" cap="flat">
            <a:solidFill>
              <a:srgbClr val="2B2C3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5">
            <a:extLst>
              <a:ext uri="{FF2B5EF4-FFF2-40B4-BE49-F238E27FC236}">
                <a16:creationId xmlns:a16="http://schemas.microsoft.com/office/drawing/2014/main" id="{20152C36-03F9-FE8D-04C8-99A885C71CEE}"/>
              </a:ext>
            </a:extLst>
          </p:cNvPr>
          <p:cNvSpPr/>
          <p:nvPr/>
        </p:nvSpPr>
        <p:spPr>
          <a:xfrm flipV="1">
            <a:off x="7502369" y="8068544"/>
            <a:ext cx="1641631" cy="0"/>
          </a:xfrm>
          <a:prstGeom prst="line">
            <a:avLst/>
          </a:prstGeom>
          <a:ln w="38100" cap="flat">
            <a:solidFill>
              <a:srgbClr val="2B2C3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AutoShape 5">
            <a:extLst>
              <a:ext uri="{FF2B5EF4-FFF2-40B4-BE49-F238E27FC236}">
                <a16:creationId xmlns:a16="http://schemas.microsoft.com/office/drawing/2014/main" id="{FA65B645-0357-1A3C-2FB6-343BD234EE18}"/>
              </a:ext>
            </a:extLst>
          </p:cNvPr>
          <p:cNvSpPr/>
          <p:nvPr/>
        </p:nvSpPr>
        <p:spPr>
          <a:xfrm rot="10800000" flipV="1">
            <a:off x="4149569" y="8068544"/>
            <a:ext cx="533400" cy="0"/>
          </a:xfrm>
          <a:prstGeom prst="line">
            <a:avLst/>
          </a:prstGeom>
          <a:ln w="38100" cap="flat">
            <a:solidFill>
              <a:srgbClr val="2B2C3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4" name="AutoShape 5">
            <a:extLst>
              <a:ext uri="{FF2B5EF4-FFF2-40B4-BE49-F238E27FC236}">
                <a16:creationId xmlns:a16="http://schemas.microsoft.com/office/drawing/2014/main" id="{F64437EF-E1C7-DFC0-A2FC-013F98904253}"/>
              </a:ext>
            </a:extLst>
          </p:cNvPr>
          <p:cNvSpPr/>
          <p:nvPr/>
        </p:nvSpPr>
        <p:spPr>
          <a:xfrm rot="10800000" flipV="1">
            <a:off x="2777969" y="8068544"/>
            <a:ext cx="1066800" cy="0"/>
          </a:xfrm>
          <a:prstGeom prst="line">
            <a:avLst/>
          </a:prstGeom>
          <a:ln w="38100" cap="flat">
            <a:solidFill>
              <a:srgbClr val="2B2C3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5" name="AutoShape 5">
            <a:extLst>
              <a:ext uri="{FF2B5EF4-FFF2-40B4-BE49-F238E27FC236}">
                <a16:creationId xmlns:a16="http://schemas.microsoft.com/office/drawing/2014/main" id="{7F77B0F2-31D0-8C3F-A62B-B65D3B4794EC}"/>
              </a:ext>
            </a:extLst>
          </p:cNvPr>
          <p:cNvSpPr/>
          <p:nvPr/>
        </p:nvSpPr>
        <p:spPr>
          <a:xfrm flipH="1" flipV="1">
            <a:off x="949169" y="8330660"/>
            <a:ext cx="1641631" cy="0"/>
          </a:xfrm>
          <a:prstGeom prst="line">
            <a:avLst/>
          </a:prstGeom>
          <a:ln w="38100" cap="flat">
            <a:solidFill>
              <a:srgbClr val="2B2C3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6" name="AutoShape 5">
            <a:extLst>
              <a:ext uri="{FF2B5EF4-FFF2-40B4-BE49-F238E27FC236}">
                <a16:creationId xmlns:a16="http://schemas.microsoft.com/office/drawing/2014/main" id="{29444BF0-3D1D-C8C0-184E-BD667DC404C1}"/>
              </a:ext>
            </a:extLst>
          </p:cNvPr>
          <p:cNvSpPr/>
          <p:nvPr/>
        </p:nvSpPr>
        <p:spPr>
          <a:xfrm flipH="1" flipV="1">
            <a:off x="949169" y="8068544"/>
            <a:ext cx="1641631" cy="0"/>
          </a:xfrm>
          <a:prstGeom prst="line">
            <a:avLst/>
          </a:prstGeom>
          <a:ln w="38100" cap="flat">
            <a:solidFill>
              <a:srgbClr val="2B2C3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97BC09D1-7EC0-CAAB-D32E-D95D8153BC08}"/>
                  </a:ext>
                </a:extLst>
              </p:cNvPr>
              <p:cNvSpPr txBox="1"/>
              <p:nvPr/>
            </p:nvSpPr>
            <p:spPr>
              <a:xfrm>
                <a:off x="8071346" y="8678650"/>
                <a:ext cx="1676399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𝑞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97BC09D1-7EC0-CAAB-D32E-D95D8153BC0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71346" y="8678650"/>
                <a:ext cx="1676399" cy="523220"/>
              </a:xfrm>
              <a:prstGeom prst="rect">
                <a:avLst/>
              </a:prstGeom>
              <a:blipFill>
                <a:blip r:embed="rId5"/>
                <a:stretch>
                  <a:fillRect b="-95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" name="TextBox 12">
            <a:extLst>
              <a:ext uri="{FF2B5EF4-FFF2-40B4-BE49-F238E27FC236}">
                <a16:creationId xmlns:a16="http://schemas.microsoft.com/office/drawing/2014/main" id="{51A1CAE2-2717-37E3-5796-F9D031C61704}"/>
              </a:ext>
            </a:extLst>
          </p:cNvPr>
          <p:cNvSpPr txBox="1"/>
          <p:nvPr/>
        </p:nvSpPr>
        <p:spPr>
          <a:xfrm>
            <a:off x="806116" y="2496525"/>
            <a:ext cx="1796191" cy="3230763"/>
          </a:xfrm>
          <a:prstGeom prst="rect">
            <a:avLst/>
          </a:prstGeom>
        </p:spPr>
        <p:txBody>
          <a:bodyPr lIns="50800" tIns="50800" rIns="50800" bIns="50800" rtlCol="0" anchor="ctr"/>
          <a:lstStyle/>
          <a:p>
            <a:pPr algn="ctr">
              <a:lnSpc>
                <a:spcPts val="2659"/>
              </a:lnSpc>
              <a:spcBef>
                <a:spcPct val="0"/>
              </a:spcBef>
            </a:pPr>
            <a:endParaRPr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485FEFD1-80F4-6D7B-A77C-D6C8F9DDD6AF}"/>
              </a:ext>
            </a:extLst>
          </p:cNvPr>
          <p:cNvGrpSpPr/>
          <p:nvPr/>
        </p:nvGrpSpPr>
        <p:grpSpPr>
          <a:xfrm>
            <a:off x="917166" y="2100311"/>
            <a:ext cx="16532629" cy="3008284"/>
            <a:chOff x="917166" y="2100311"/>
            <a:chExt cx="16532629" cy="3008284"/>
          </a:xfrm>
        </p:grpSpPr>
        <p:sp>
          <p:nvSpPr>
            <p:cNvPr id="12" name="Freeform 3">
              <a:extLst>
                <a:ext uri="{FF2B5EF4-FFF2-40B4-BE49-F238E27FC236}">
                  <a16:creationId xmlns:a16="http://schemas.microsoft.com/office/drawing/2014/main" id="{69E53583-956E-F0D5-7481-B4B525922ED0}"/>
                </a:ext>
              </a:extLst>
            </p:cNvPr>
            <p:cNvSpPr/>
            <p:nvPr/>
          </p:nvSpPr>
          <p:spPr>
            <a:xfrm>
              <a:off x="917166" y="2721507"/>
              <a:ext cx="16532629" cy="1691408"/>
            </a:xfrm>
            <a:custGeom>
              <a:avLst/>
              <a:gdLst/>
              <a:ahLst/>
              <a:cxnLst/>
              <a:rect l="l" t="t" r="r" b="b"/>
              <a:pathLst>
                <a:path w="847631" h="310242">
                  <a:moveTo>
                    <a:pt x="0" y="0"/>
                  </a:moveTo>
                  <a:lnTo>
                    <a:pt x="847631" y="0"/>
                  </a:lnTo>
                  <a:lnTo>
                    <a:pt x="847631" y="310242"/>
                  </a:lnTo>
                  <a:lnTo>
                    <a:pt x="0" y="310242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  <a:alpha val="30000"/>
              </a:schemeClr>
            </a:solidFill>
            <a:ln w="38100" cap="rnd">
              <a:solidFill>
                <a:schemeClr val="accent2"/>
              </a:solidFill>
            </a:ln>
          </p:spPr>
          <p:txBody>
            <a:bodyPr/>
            <a:lstStyle/>
            <a:p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6" name="TextBox 35">
                  <a:extLst>
                    <a:ext uri="{FF2B5EF4-FFF2-40B4-BE49-F238E27FC236}">
                      <a16:creationId xmlns:a16="http://schemas.microsoft.com/office/drawing/2014/main" id="{8163321D-7F19-7C0D-E6C6-F479114B8E43}"/>
                    </a:ext>
                  </a:extLst>
                </p:cNvPr>
                <p:cNvSpPr txBox="1"/>
                <p:nvPr/>
              </p:nvSpPr>
              <p:spPr>
                <a:xfrm>
                  <a:off x="6713362" y="3348064"/>
                  <a:ext cx="4940236" cy="68974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ts val="4340"/>
                    </a:lnSpc>
                  </a:pPr>
                  <a14:m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𝜆</m:t>
                      </m:r>
                      <m:r>
                        <a:rPr lang="en-US" sz="36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6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1+</m:t>
                      </m:r>
                      <m:r>
                        <a:rPr lang="en-US" sz="36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𝜖</m:t>
                      </m:r>
                      <m:r>
                        <a:rPr lang="en-US" sz="36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</m:oMath>
                  </a14:m>
                  <a:r>
                    <a:rPr lang="en-US" sz="3200" dirty="0">
                      <a:solidFill>
                        <a:srgbClr val="000000"/>
                      </a:solidFill>
                      <a:latin typeface="Public Sans"/>
                    </a:rPr>
                    <a:t>   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sz="3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3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𝜖</m:t>
                          </m:r>
                        </m:num>
                        <m:den>
                          <m:rad>
                            <m:radPr>
                              <m:degHide m:val="on"/>
                              <m:ctrlPr>
                                <a:rPr lang="en-US" sz="32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32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𝛾</m:t>
                              </m:r>
                            </m:e>
                          </m:rad>
                        </m:den>
                      </m:f>
                      <m:r>
                        <a:rPr lang="en-US" sz="32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→∞</m:t>
                      </m:r>
                    </m:oMath>
                  </a14:m>
                  <a:endParaRPr lang="en-US" sz="3200" dirty="0">
                    <a:solidFill>
                      <a:srgbClr val="000000"/>
                    </a:solidFill>
                    <a:latin typeface="Public Sans"/>
                  </a:endParaRPr>
                </a:p>
              </p:txBody>
            </p:sp>
          </mc:Choice>
          <mc:Fallback xmlns="">
            <p:sp>
              <p:nvSpPr>
                <p:cNvPr id="36" name="TextBox 35">
                  <a:extLst>
                    <a:ext uri="{FF2B5EF4-FFF2-40B4-BE49-F238E27FC236}">
                      <a16:creationId xmlns:a16="http://schemas.microsoft.com/office/drawing/2014/main" id="{8163321D-7F19-7C0D-E6C6-F479114B8E4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713362" y="3348064"/>
                  <a:ext cx="4940236" cy="689741"/>
                </a:xfrm>
                <a:prstGeom prst="rect">
                  <a:avLst/>
                </a:prstGeom>
                <a:blipFill>
                  <a:blip r:embed="rId6"/>
                  <a:stretch>
                    <a:fillRect l="-1026" t="-10909" b="-3636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7" name="TextBox 37">
              <a:extLst>
                <a:ext uri="{FF2B5EF4-FFF2-40B4-BE49-F238E27FC236}">
                  <a16:creationId xmlns:a16="http://schemas.microsoft.com/office/drawing/2014/main" id="{2A5657BA-3520-CD76-F34E-7DDB62286317}"/>
                </a:ext>
              </a:extLst>
            </p:cNvPr>
            <p:cNvSpPr txBox="1"/>
            <p:nvPr/>
          </p:nvSpPr>
          <p:spPr>
            <a:xfrm>
              <a:off x="917167" y="2100311"/>
              <a:ext cx="6483578" cy="43499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3640"/>
                </a:lnSpc>
              </a:pPr>
              <a:r>
                <a:rPr lang="en-US" sz="2800" b="1" dirty="0">
                  <a:latin typeface="Montserrat SemiBold" pitchFamily="2" charset="77"/>
                </a:rPr>
                <a:t>LEMMA [</a:t>
              </a:r>
              <a:r>
                <a:rPr lang="en-US" sz="2800" b="1" dirty="0">
                  <a:latin typeface="Montserrat ExtraBold" pitchFamily="2" charset="77"/>
                </a:rPr>
                <a:t>J</a:t>
              </a:r>
              <a:r>
                <a:rPr lang="en-US" sz="2800" b="1" dirty="0">
                  <a:latin typeface="Montserrat SemiBold" pitchFamily="2" charset="77"/>
                </a:rPr>
                <a:t>ZM 2023] : MGF Bound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FA1ACADC-40FA-A22E-44BC-6A2F03D83C92}"/>
                </a:ext>
              </a:extLst>
            </p:cNvPr>
            <p:cNvSpPr txBox="1"/>
            <p:nvPr/>
          </p:nvSpPr>
          <p:spPr>
            <a:xfrm>
              <a:off x="1400545" y="3326728"/>
              <a:ext cx="3892024" cy="43499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3640"/>
                </a:lnSpc>
              </a:pPr>
              <a:r>
                <a:rPr lang="en-US" sz="2800" b="1" dirty="0">
                  <a:latin typeface="Montserrat SemiBold" pitchFamily="2" charset="77"/>
                </a:rPr>
                <a:t>Heavily Overloaded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9" name="TextBox 38">
                  <a:extLst>
                    <a:ext uri="{FF2B5EF4-FFF2-40B4-BE49-F238E27FC236}">
                      <a16:creationId xmlns:a16="http://schemas.microsoft.com/office/drawing/2014/main" id="{BD0B8917-7DE0-B989-D891-1E47677C8959}"/>
                    </a:ext>
                  </a:extLst>
                </p:cNvPr>
                <p:cNvSpPr txBox="1"/>
                <p:nvPr/>
              </p:nvSpPr>
              <p:spPr>
                <a:xfrm>
                  <a:off x="11279760" y="3269405"/>
                  <a:ext cx="5103240" cy="595612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360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3600" b="0" i="0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C</m:t>
                            </m:r>
                          </m:e>
                          <m:sub>
                            <m:r>
                              <a:rPr lang="en-US" sz="3600" b="0" i="0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sz="3600" b="1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≤</m:t>
                        </m:r>
                        <m:r>
                          <a:rPr lang="en-US" sz="3600" b="1" i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𝐄</m:t>
                        </m:r>
                        <m:r>
                          <a:rPr lang="en-US" sz="3600" b="0" i="0" smtClean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[</m:t>
                        </m:r>
                        <m:sSup>
                          <m:sSupPr>
                            <m:ctrlPr>
                              <a:rPr lang="en-US" sz="3600" b="0" i="1" smtClean="0">
                                <a:solidFill>
                                  <a:schemeClr val="tx1">
                                    <a:lumMod val="85000"/>
                                    <a:lumOff val="1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sz="3600" b="0" i="0" smtClean="0">
                                <a:solidFill>
                                  <a:schemeClr val="tx1">
                                    <a:lumMod val="85000"/>
                                    <a:lumOff val="1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e</m:t>
                            </m:r>
                          </m:e>
                          <m:sup>
                            <m:rad>
                              <m:radPr>
                                <m:degHide m:val="on"/>
                                <m:ctrlPr>
                                  <a:rPr lang="en-US" sz="3600" i="1">
                                    <a:solidFill>
                                      <a:schemeClr val="tx1">
                                        <a:lumMod val="85000"/>
                                        <a:lumOff val="1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m:rPr>
                                    <m:sty m:val="p"/>
                                  </m:rPr>
                                  <a:rPr lang="en-US" sz="3600" i="0">
                                    <a:solidFill>
                                      <a:schemeClr val="tx1">
                                        <a:lumMod val="85000"/>
                                        <a:lumOff val="1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γ</m:t>
                                </m:r>
                              </m:e>
                            </m:rad>
                            <m:r>
                              <m:rPr>
                                <m:sty m:val="p"/>
                              </m:rPr>
                              <a:rPr lang="en-US" sz="3600" i="0">
                                <a:solidFill>
                                  <a:schemeClr val="tx1">
                                    <a:lumMod val="85000"/>
                                    <a:lumOff val="1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θ</m:t>
                            </m:r>
                            <m:acc>
                              <m:accPr>
                                <m:chr m:val="̃"/>
                                <m:ctrlPr>
                                  <a:rPr lang="en-US" sz="3600" i="1">
                                    <a:solidFill>
                                      <a:schemeClr val="tx1">
                                        <a:lumMod val="85000"/>
                                        <a:lumOff val="1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m:rPr>
                                    <m:sty m:val="p"/>
                                  </m:rPr>
                                  <a:rPr lang="en-US" sz="3600" b="0" i="0" smtClean="0">
                                    <a:solidFill>
                                      <a:schemeClr val="tx1">
                                        <a:lumMod val="85000"/>
                                        <a:lumOff val="1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q</m:t>
                                </m:r>
                              </m:e>
                            </m:acc>
                          </m:sup>
                        </m:sSup>
                        <m:r>
                          <a:rPr lang="en-US" sz="3600" b="0" i="0" smtClean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]≤</m:t>
                        </m:r>
                        <m:sSub>
                          <m:sSubPr>
                            <m:ctrlPr>
                              <a:rPr lang="en-US" sz="3600" b="0" i="1" smtClean="0">
                                <a:solidFill>
                                  <a:schemeClr val="tx1">
                                    <a:lumMod val="85000"/>
                                    <a:lumOff val="1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3600" b="0" i="0" smtClean="0">
                                <a:solidFill>
                                  <a:schemeClr val="tx1">
                                    <a:lumMod val="85000"/>
                                    <a:lumOff val="1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C</m:t>
                            </m:r>
                          </m:e>
                          <m:sub>
                            <m:r>
                              <a:rPr lang="en-US" sz="3600" b="0" i="0" smtClean="0">
                                <a:solidFill>
                                  <a:schemeClr val="tx1">
                                    <a:lumMod val="85000"/>
                                    <a:lumOff val="1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oMath>
                    </m:oMathPara>
                  </a14:m>
                  <a:endParaRPr lang="en-US" sz="3600" dirty="0"/>
                </a:p>
              </p:txBody>
            </p:sp>
          </mc:Choice>
          <mc:Fallback xmlns="">
            <p:sp>
              <p:nvSpPr>
                <p:cNvPr id="39" name="TextBox 38">
                  <a:extLst>
                    <a:ext uri="{FF2B5EF4-FFF2-40B4-BE49-F238E27FC236}">
                      <a16:creationId xmlns:a16="http://schemas.microsoft.com/office/drawing/2014/main" id="{BD0B8917-7DE0-B989-D891-1E47677C895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279760" y="3269405"/>
                  <a:ext cx="5103240" cy="595612"/>
                </a:xfrm>
                <a:prstGeom prst="rect">
                  <a:avLst/>
                </a:prstGeom>
                <a:blipFill>
                  <a:blip r:embed="rId7"/>
                  <a:stretch>
                    <a:fillRect t="-10417" b="-3125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0" name="TextBox 37">
              <a:extLst>
                <a:ext uri="{FF2B5EF4-FFF2-40B4-BE49-F238E27FC236}">
                  <a16:creationId xmlns:a16="http://schemas.microsoft.com/office/drawing/2014/main" id="{F3C60622-66A0-8DEB-CCC4-DEA965032228}"/>
                </a:ext>
              </a:extLst>
            </p:cNvPr>
            <p:cNvSpPr txBox="1"/>
            <p:nvPr/>
          </p:nvSpPr>
          <p:spPr>
            <a:xfrm>
              <a:off x="8299182" y="4686300"/>
              <a:ext cx="4652611" cy="422295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3640"/>
                </a:lnSpc>
              </a:pPr>
              <a:r>
                <a:rPr lang="en-US" sz="2400" dirty="0">
                  <a:latin typeface="Montserrat SemiBold" pitchFamily="2" charset="77"/>
                </a:rPr>
                <a:t>MGF [</a:t>
              </a:r>
              <a:r>
                <a:rPr lang="en-US" sz="2400" dirty="0">
                  <a:solidFill>
                    <a:srgbClr val="FF0000"/>
                  </a:solidFill>
                  <a:latin typeface="Montserrat SemiBold" pitchFamily="2" charset="77"/>
                </a:rPr>
                <a:t>Centered</a:t>
              </a:r>
              <a:r>
                <a:rPr lang="en-US" sz="2400" dirty="0">
                  <a:latin typeface="Montserrat SemiBold" pitchFamily="2" charset="77"/>
                </a:rPr>
                <a:t> Queue] = O(1</a:t>
              </a:r>
              <a:r>
                <a:rPr lang="en-US" sz="2400" b="1" dirty="0">
                  <a:latin typeface="Montserrat SemiBold" pitchFamily="2" charset="77"/>
                </a:rPr>
                <a:t>)</a:t>
              </a:r>
            </a:p>
          </p:txBody>
        </p:sp>
        <p:sp>
          <p:nvSpPr>
            <p:cNvPr id="41" name="AutoShape 28">
              <a:extLst>
                <a:ext uri="{FF2B5EF4-FFF2-40B4-BE49-F238E27FC236}">
                  <a16:creationId xmlns:a16="http://schemas.microsoft.com/office/drawing/2014/main" id="{AC23C422-23AE-F00A-23FD-99D10B16B66A}"/>
                </a:ext>
              </a:extLst>
            </p:cNvPr>
            <p:cNvSpPr/>
            <p:nvPr/>
          </p:nvSpPr>
          <p:spPr>
            <a:xfrm rot="5400000" flipV="1">
              <a:off x="12677380" y="4658384"/>
              <a:ext cx="858040" cy="0"/>
            </a:xfrm>
            <a:prstGeom prst="line">
              <a:avLst/>
            </a:prstGeom>
            <a:ln w="38100" cap="flat">
              <a:solidFill>
                <a:srgbClr val="FF914D"/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CB76FDEC-2634-0A47-A49B-181048D3C64A}"/>
              </a:ext>
            </a:extLst>
          </p:cNvPr>
          <p:cNvSpPr txBox="1"/>
          <p:nvPr/>
        </p:nvSpPr>
        <p:spPr>
          <a:xfrm>
            <a:off x="1016396" y="942975"/>
            <a:ext cx="16230600" cy="6269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200"/>
              </a:lnSpc>
              <a:spcBef>
                <a:spcPct val="0"/>
              </a:spcBef>
            </a:pPr>
            <a:r>
              <a:rPr lang="en-US" sz="4000" b="1" spc="15" dirty="0">
                <a:solidFill>
                  <a:srgbClr val="2B2C30"/>
                </a:solidFill>
                <a:latin typeface="Montserrat" pitchFamily="2" charset="77"/>
                <a:cs typeface="Gujarati MT" pitchFamily="2" charset="0"/>
              </a:rPr>
              <a:t>MGF BOUND</a:t>
            </a:r>
            <a:endParaRPr lang="en-US" sz="3714" b="1" spc="742" dirty="0">
              <a:solidFill>
                <a:schemeClr val="accent6">
                  <a:lumMod val="75000"/>
                </a:schemeClr>
              </a:solidFill>
              <a:latin typeface="Montserrat" pitchFamily="2" charset="77"/>
              <a:cs typeface="Gujarati MT" pitchFamily="2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050CF620-A9BD-524E-0673-64771A0AEB37}"/>
                  </a:ext>
                </a:extLst>
              </p:cNvPr>
              <p:cNvSpPr txBox="1"/>
              <p:nvPr/>
            </p:nvSpPr>
            <p:spPr>
              <a:xfrm>
                <a:off x="4120053" y="8741554"/>
                <a:ext cx="1676399" cy="89774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𝜖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𝛾</m:t>
                          </m:r>
                        </m:den>
                      </m:f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050CF620-A9BD-524E-0673-64771A0AEB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20053" y="8741554"/>
                <a:ext cx="1676399" cy="897746"/>
              </a:xfrm>
              <a:prstGeom prst="rect">
                <a:avLst/>
              </a:prstGeom>
              <a:blipFill>
                <a:blip r:embed="rId8"/>
                <a:stretch>
                  <a:fillRect b="-985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5005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 flipV="1">
            <a:off x="1028695" y="1760761"/>
            <a:ext cx="16230594" cy="38509"/>
          </a:xfrm>
          <a:prstGeom prst="line">
            <a:avLst/>
          </a:prstGeom>
          <a:ln w="9525" cap="flat">
            <a:solidFill>
              <a:srgbClr val="2B2C3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E3D62192-786E-C538-9277-764EA9106DC0}"/>
              </a:ext>
            </a:extLst>
          </p:cNvPr>
          <p:cNvSpPr/>
          <p:nvPr/>
        </p:nvSpPr>
        <p:spPr>
          <a:xfrm>
            <a:off x="9594620" y="6154370"/>
            <a:ext cx="7855180" cy="2453367"/>
          </a:xfrm>
          <a:custGeom>
            <a:avLst/>
            <a:gdLst/>
            <a:ahLst/>
            <a:cxnLst/>
            <a:rect l="l" t="t" r="r" b="b"/>
            <a:pathLst>
              <a:path w="847631" h="310242">
                <a:moveTo>
                  <a:pt x="0" y="0"/>
                </a:moveTo>
                <a:lnTo>
                  <a:pt x="847631" y="0"/>
                </a:lnTo>
                <a:lnTo>
                  <a:pt x="847631" y="310242"/>
                </a:lnTo>
                <a:lnTo>
                  <a:pt x="0" y="310242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  <a:alpha val="30000"/>
            </a:schemeClr>
          </a:solidFill>
          <a:ln w="38100" cap="rnd">
            <a:solidFill>
              <a:schemeClr val="accent2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5" name="TextBox 12">
            <a:extLst>
              <a:ext uri="{FF2B5EF4-FFF2-40B4-BE49-F238E27FC236}">
                <a16:creationId xmlns:a16="http://schemas.microsoft.com/office/drawing/2014/main" id="{1C378504-A378-6F31-7040-603FE4C76FEF}"/>
              </a:ext>
            </a:extLst>
          </p:cNvPr>
          <p:cNvSpPr txBox="1"/>
          <p:nvPr/>
        </p:nvSpPr>
        <p:spPr>
          <a:xfrm>
            <a:off x="9483569" y="5929388"/>
            <a:ext cx="1796191" cy="3230763"/>
          </a:xfrm>
          <a:prstGeom prst="rect">
            <a:avLst/>
          </a:prstGeom>
        </p:spPr>
        <p:txBody>
          <a:bodyPr lIns="50800" tIns="50800" rIns="50800" bIns="50800" rtlCol="0" anchor="ctr"/>
          <a:lstStyle/>
          <a:p>
            <a:pPr algn="ctr">
              <a:lnSpc>
                <a:spcPts val="2659"/>
              </a:lnSpc>
              <a:spcBef>
                <a:spcPct val="0"/>
              </a:spcBef>
            </a:pPr>
            <a:endParaRPr/>
          </a:p>
        </p:txBody>
      </p:sp>
      <p:sp>
        <p:nvSpPr>
          <p:cNvPr id="6" name="TextBox 37">
            <a:extLst>
              <a:ext uri="{FF2B5EF4-FFF2-40B4-BE49-F238E27FC236}">
                <a16:creationId xmlns:a16="http://schemas.microsoft.com/office/drawing/2014/main" id="{32BB4674-4609-CA08-BD84-6DC468943A4E}"/>
              </a:ext>
            </a:extLst>
          </p:cNvPr>
          <p:cNvSpPr txBox="1"/>
          <p:nvPr/>
        </p:nvSpPr>
        <p:spPr>
          <a:xfrm>
            <a:off x="9594620" y="5533174"/>
            <a:ext cx="6483578" cy="4349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640"/>
              </a:lnSpc>
            </a:pPr>
            <a:r>
              <a:rPr lang="en-US" sz="2800" b="1" dirty="0">
                <a:latin typeface="Montserrat SemiBold" pitchFamily="2" charset="77"/>
              </a:rPr>
              <a:t>THEOREM [</a:t>
            </a:r>
            <a:r>
              <a:rPr lang="en-US" sz="2800" b="1" dirty="0">
                <a:latin typeface="Montserrat ExtraBold" pitchFamily="2" charset="77"/>
              </a:rPr>
              <a:t>J</a:t>
            </a:r>
            <a:r>
              <a:rPr lang="en-US" sz="2800" b="1" dirty="0">
                <a:latin typeface="Montserrat SemiBold" pitchFamily="2" charset="77"/>
              </a:rPr>
              <a:t>ZM 2023] : Distribution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CBE6FC6E-3BE9-817B-CE49-CA83238E3EB2}"/>
                  </a:ext>
                </a:extLst>
              </p:cNvPr>
              <p:cNvSpPr txBox="1"/>
              <p:nvPr/>
            </p:nvSpPr>
            <p:spPr>
              <a:xfrm>
                <a:off x="12509564" y="6797737"/>
                <a:ext cx="4940236" cy="68974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ts val="4340"/>
                  </a:lnSpc>
                </a:pPr>
                <a14:m>
                  <m:oMath xmlns:m="http://schemas.openxmlformats.org/officeDocument/2006/math">
                    <m:r>
                      <a:rPr lang="en-US" sz="32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𝜆</m:t>
                    </m:r>
                    <m:r>
                      <a:rPr lang="en-US" sz="36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36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1+</m:t>
                    </m:r>
                    <m:r>
                      <a:rPr lang="en-US" sz="36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𝜖</m:t>
                    </m:r>
                    <m:r>
                      <a:rPr lang="en-US" sz="36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,</m:t>
                    </m:r>
                  </m:oMath>
                </a14:m>
                <a:r>
                  <a:rPr lang="en-US" sz="3200" dirty="0">
                    <a:solidFill>
                      <a:srgbClr val="000000"/>
                    </a:solidFill>
                    <a:latin typeface="Public Sans"/>
                  </a:rPr>
                  <a:t>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2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3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𝜖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sz="32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32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𝛾</m:t>
                            </m:r>
                          </m:e>
                        </m:rad>
                      </m:den>
                    </m:f>
                    <m:r>
                      <a:rPr lang="en-US" sz="3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→∞</m:t>
                    </m:r>
                  </m:oMath>
                </a14:m>
                <a:endParaRPr lang="en-US" sz="3200" dirty="0">
                  <a:solidFill>
                    <a:srgbClr val="000000"/>
                  </a:solidFill>
                  <a:latin typeface="Public Sans"/>
                </a:endParaRP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CBE6FC6E-3BE9-817B-CE49-CA83238E3EB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09564" y="6797737"/>
                <a:ext cx="4940236" cy="689741"/>
              </a:xfrm>
              <a:prstGeom prst="rect">
                <a:avLst/>
              </a:prstGeom>
              <a:blipFill>
                <a:blip r:embed="rId2"/>
                <a:stretch>
                  <a:fillRect l="-767" t="-12727" b="-36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TextBox 37">
            <a:extLst>
              <a:ext uri="{FF2B5EF4-FFF2-40B4-BE49-F238E27FC236}">
                <a16:creationId xmlns:a16="http://schemas.microsoft.com/office/drawing/2014/main" id="{3C0C3454-A5E8-D1C6-47A1-47C68659596E}"/>
              </a:ext>
            </a:extLst>
          </p:cNvPr>
          <p:cNvSpPr txBox="1"/>
          <p:nvPr/>
        </p:nvSpPr>
        <p:spPr>
          <a:xfrm>
            <a:off x="10077998" y="6559689"/>
            <a:ext cx="2228762" cy="89665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640"/>
              </a:lnSpc>
            </a:pPr>
            <a:r>
              <a:rPr lang="en-US" sz="2800" b="1" dirty="0">
                <a:latin typeface="Montserrat SemiBold" pitchFamily="2" charset="77"/>
              </a:rPr>
              <a:t>Heavily</a:t>
            </a:r>
          </a:p>
          <a:p>
            <a:pPr>
              <a:lnSpc>
                <a:spcPts val="3640"/>
              </a:lnSpc>
            </a:pPr>
            <a:r>
              <a:rPr lang="en-US" sz="2800" b="1" dirty="0">
                <a:latin typeface="Montserrat SemiBold" pitchFamily="2" charset="77"/>
              </a:rPr>
              <a:t>Overloaded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91BE50C0-6857-C173-6E57-7F8431FB0010}"/>
                  </a:ext>
                </a:extLst>
              </p:cNvPr>
              <p:cNvSpPr txBox="1"/>
              <p:nvPr/>
            </p:nvSpPr>
            <p:spPr>
              <a:xfrm>
                <a:off x="11491044" y="7769259"/>
                <a:ext cx="3376502" cy="45781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m:rPr>
                            <m:sty m:val="p"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γ</m:t>
                        </m:r>
                      </m:e>
                    </m:rad>
                    <m:r>
                      <a:rPr lang="en-US" sz="2800" b="0" i="0" smtClean="0">
                        <a:latin typeface="Cambria Math" panose="02040503050406030204" pitchFamily="18" charset="0"/>
                      </a:rPr>
                      <m:t> </m:t>
                    </m:r>
                    <m:acc>
                      <m:accPr>
                        <m:chr m:val="̃"/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q</m:t>
                        </m:r>
                      </m:e>
                    </m:acc>
                    <m:sSup>
                      <m:sSup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→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</m:sup>
                    </m:sSup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  </m:t>
                    </m:r>
                  </m:oMath>
                </a14:m>
                <a:r>
                  <a:rPr lang="en-US" sz="2800" dirty="0"/>
                  <a:t>Normal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0,.</m:t>
                        </m:r>
                      </m:e>
                    </m:d>
                  </m:oMath>
                </a14:m>
                <a:endParaRPr lang="en-US" sz="2800" dirty="0"/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91BE50C0-6857-C173-6E57-7F8431FB00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91044" y="7769259"/>
                <a:ext cx="3376502" cy="457818"/>
              </a:xfrm>
              <a:prstGeom prst="rect">
                <a:avLst/>
              </a:prstGeom>
              <a:blipFill>
                <a:blip r:embed="rId3"/>
                <a:stretch>
                  <a:fillRect t="-18919" b="-432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Freeform 3">
            <a:extLst>
              <a:ext uri="{FF2B5EF4-FFF2-40B4-BE49-F238E27FC236}">
                <a16:creationId xmlns:a16="http://schemas.microsoft.com/office/drawing/2014/main" id="{A60744B5-E3DA-3174-AEC8-0140B35C66A1}"/>
              </a:ext>
            </a:extLst>
          </p:cNvPr>
          <p:cNvSpPr/>
          <p:nvPr/>
        </p:nvSpPr>
        <p:spPr>
          <a:xfrm>
            <a:off x="12039601" y="2877269"/>
            <a:ext cx="5433778" cy="1387020"/>
          </a:xfrm>
          <a:custGeom>
            <a:avLst/>
            <a:gdLst/>
            <a:ahLst/>
            <a:cxnLst/>
            <a:rect l="l" t="t" r="r" b="b"/>
            <a:pathLst>
              <a:path w="847631" h="310242">
                <a:moveTo>
                  <a:pt x="0" y="0"/>
                </a:moveTo>
                <a:lnTo>
                  <a:pt x="847631" y="0"/>
                </a:lnTo>
                <a:lnTo>
                  <a:pt x="847631" y="310242"/>
                </a:lnTo>
                <a:lnTo>
                  <a:pt x="0" y="310242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  <a:alpha val="30000"/>
            </a:schemeClr>
          </a:solidFill>
          <a:ln w="38100" cap="rnd">
            <a:solidFill>
              <a:schemeClr val="accent2"/>
            </a:solidFill>
          </a:ln>
        </p:spPr>
        <p:txBody>
          <a:bodyPr/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5B115C9D-A4F9-2F8E-065F-A5611812228C}"/>
                  </a:ext>
                </a:extLst>
              </p:cNvPr>
              <p:cNvSpPr txBox="1"/>
              <p:nvPr/>
            </p:nvSpPr>
            <p:spPr>
              <a:xfrm>
                <a:off x="12355761" y="3155393"/>
                <a:ext cx="5117619" cy="70121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0" i="0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400" b="0" i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m:rPr>
                          <m:sty m:val="p"/>
                        </m:rPr>
                        <a:rPr lang="en-US" sz="2400" b="0" i="0" smtClean="0">
                          <a:latin typeface="Cambria Math" panose="02040503050406030204" pitchFamily="18" charset="0"/>
                        </a:rPr>
                        <m:t>θ</m:t>
                      </m:r>
                      <m:sSup>
                        <m:s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 b="0" i="0" smtClean="0">
                              <a:latin typeface="Cambria Math" panose="02040503050406030204" pitchFamily="18" charset="0"/>
                            </a:rPr>
                            <m:t>σ</m:t>
                          </m:r>
                        </m:e>
                        <m:sup>
                          <m:r>
                            <a:rPr lang="en-US" sz="2400" b="0" i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b="0" i="0" smtClean="0">
                          <a:latin typeface="Cambria Math" panose="02040503050406030204" pitchFamily="18" charset="0"/>
                        </a:rPr>
                        <m:t>  </m:t>
                      </m:r>
                      <m:r>
                        <m:rPr>
                          <m:sty m:val="p"/>
                        </m:rPr>
                        <a:rPr lang="en-US" sz="2400" b="0" i="0" smtClean="0">
                          <a:latin typeface="Cambria Math" panose="02040503050406030204" pitchFamily="18" charset="0"/>
                        </a:rPr>
                        <m:t>MGF</m:t>
                      </m:r>
                      <m:d>
                        <m:d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𝜃</m:t>
                          </m:r>
                        </m:e>
                      </m:d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 − </m:t>
                      </m:r>
                      <m:f>
                        <m:f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en-US" sz="2400" b="0" i="0" smtClean="0">
                              <a:latin typeface="Cambria Math" panose="02040503050406030204" pitchFamily="18" charset="0"/>
                            </a:rPr>
                            <m:t>d</m:t>
                          </m:r>
                        </m:num>
                        <m:den>
                          <m:r>
                            <m:rPr>
                              <m:sty m:val="p"/>
                            </m:rPr>
                            <a:rPr lang="en-US" sz="2400" b="0" i="0" smtClean="0">
                              <a:latin typeface="Cambria Math" panose="02040503050406030204" pitchFamily="18" charset="0"/>
                            </a:rPr>
                            <m:t>dθ</m:t>
                          </m:r>
                        </m:den>
                      </m:f>
                      <m:r>
                        <a:rPr lang="en-US" sz="24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2400" b="0" i="0" smtClean="0">
                          <a:latin typeface="Cambria Math" panose="02040503050406030204" pitchFamily="18" charset="0"/>
                        </a:rPr>
                        <m:t>MGF</m:t>
                      </m:r>
                      <m:d>
                        <m:d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𝜃</m:t>
                          </m:r>
                        </m:e>
                      </m:d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𝑜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(1)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5B115C9D-A4F9-2F8E-065F-A561181222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355761" y="3155393"/>
                <a:ext cx="5117619" cy="701218"/>
              </a:xfrm>
              <a:prstGeom prst="rect">
                <a:avLst/>
              </a:prstGeom>
              <a:blipFill>
                <a:blip r:embed="rId4"/>
                <a:stretch>
                  <a:fillRect t="-3571" r="-248" b="-1428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TextBox 37">
            <a:extLst>
              <a:ext uri="{FF2B5EF4-FFF2-40B4-BE49-F238E27FC236}">
                <a16:creationId xmlns:a16="http://schemas.microsoft.com/office/drawing/2014/main" id="{52F93FD5-0ABD-444A-F376-3146D4FCE5C8}"/>
              </a:ext>
            </a:extLst>
          </p:cNvPr>
          <p:cNvSpPr txBox="1"/>
          <p:nvPr/>
        </p:nvSpPr>
        <p:spPr>
          <a:xfrm>
            <a:off x="12039600" y="2334938"/>
            <a:ext cx="6483578" cy="4349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640"/>
              </a:lnSpc>
            </a:pPr>
            <a:r>
              <a:rPr lang="en-US" sz="2800" b="1" dirty="0">
                <a:latin typeface="Montserrat SemiBold" pitchFamily="2" charset="77"/>
              </a:rPr>
              <a:t>Diff. Eq. in terms of MGF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764B76D8-AF24-4D7C-88D1-CCE332A8DBC9}"/>
              </a:ext>
            </a:extLst>
          </p:cNvPr>
          <p:cNvGrpSpPr/>
          <p:nvPr/>
        </p:nvGrpSpPr>
        <p:grpSpPr>
          <a:xfrm>
            <a:off x="7787813" y="2307917"/>
            <a:ext cx="3787619" cy="1952821"/>
            <a:chOff x="7787813" y="2307917"/>
            <a:chExt cx="3787619" cy="1952821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id="{F359A03A-1662-8364-17A8-FFBE8A476799}"/>
                    </a:ext>
                  </a:extLst>
                </p:cNvPr>
                <p:cNvSpPr txBox="1"/>
                <p:nvPr/>
              </p:nvSpPr>
              <p:spPr>
                <a:xfrm>
                  <a:off x="7787813" y="3090824"/>
                  <a:ext cx="3787619" cy="868636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400" b="0" i="0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ad>
                              <m:radPr>
                                <m:degHide m:val="on"/>
                                <m:ctrlPr>
                                  <a:rPr lang="en-US" sz="240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m:rPr>
                                    <m:sty m:val="p"/>
                                  </m:rPr>
                                  <a:rPr lang="en-US" sz="2400" b="0" i="0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γ</m:t>
                                </m:r>
                              </m:e>
                            </m:rad>
                          </m:den>
                        </m:f>
                        <m:r>
                          <a:rPr lang="en-US" sz="24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24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E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m:rPr>
                                <m:sty m:val="p"/>
                              </m:rPr>
                              <a:rPr lang="en-US" sz="2400" b="0" i="0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Idleness</m:t>
                            </m:r>
                          </m:e>
                        </m:d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≈0</m:t>
                        </m:r>
                      </m:oMath>
                    </m:oMathPara>
                  </a14:m>
                  <a:endParaRPr lang="en-US" sz="2400" dirty="0"/>
                </a:p>
              </p:txBody>
            </p:sp>
          </mc:Choice>
          <mc:Fallback xmlns=""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id="{F359A03A-1662-8364-17A8-FFBE8A47679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787813" y="3090824"/>
                  <a:ext cx="3787619" cy="868636"/>
                </a:xfrm>
                <a:prstGeom prst="rect">
                  <a:avLst/>
                </a:prstGeom>
                <a:blipFill>
                  <a:blip r:embed="rId5"/>
                  <a:stretch>
                    <a:fillRect b="-4348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7" name="Freeform 3">
              <a:extLst>
                <a:ext uri="{FF2B5EF4-FFF2-40B4-BE49-F238E27FC236}">
                  <a16:creationId xmlns:a16="http://schemas.microsoft.com/office/drawing/2014/main" id="{5094E515-3AC7-2779-6BE1-70BA5915497E}"/>
                </a:ext>
              </a:extLst>
            </p:cNvPr>
            <p:cNvSpPr/>
            <p:nvPr/>
          </p:nvSpPr>
          <p:spPr>
            <a:xfrm>
              <a:off x="8169561" y="2877269"/>
              <a:ext cx="2984719" cy="1383469"/>
            </a:xfrm>
            <a:custGeom>
              <a:avLst/>
              <a:gdLst/>
              <a:ahLst/>
              <a:cxnLst/>
              <a:rect l="l" t="t" r="r" b="b"/>
              <a:pathLst>
                <a:path w="847631" h="310242">
                  <a:moveTo>
                    <a:pt x="0" y="0"/>
                  </a:moveTo>
                  <a:lnTo>
                    <a:pt x="847631" y="0"/>
                  </a:lnTo>
                  <a:lnTo>
                    <a:pt x="847631" y="310242"/>
                  </a:lnTo>
                  <a:lnTo>
                    <a:pt x="0" y="310242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  <a:alpha val="30000"/>
              </a:schemeClr>
            </a:solidFill>
            <a:ln w="38100" cap="rnd">
              <a:solidFill>
                <a:schemeClr val="accent2"/>
              </a:solidFill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TextBox 37">
              <a:extLst>
                <a:ext uri="{FF2B5EF4-FFF2-40B4-BE49-F238E27FC236}">
                  <a16:creationId xmlns:a16="http://schemas.microsoft.com/office/drawing/2014/main" id="{838FE8BE-388F-574D-D212-56CFD1061189}"/>
                </a:ext>
              </a:extLst>
            </p:cNvPr>
            <p:cNvSpPr txBox="1"/>
            <p:nvPr/>
          </p:nvSpPr>
          <p:spPr>
            <a:xfrm>
              <a:off x="8169561" y="2307917"/>
              <a:ext cx="1569924" cy="43499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3640"/>
                </a:lnSpc>
              </a:pPr>
              <a:r>
                <a:rPr lang="en-US" sz="2800" b="1" dirty="0">
                  <a:latin typeface="Montserrat SemiBold" pitchFamily="2" charset="77"/>
                </a:rPr>
                <a:t>Idleness</a:t>
              </a:r>
            </a:p>
          </p:txBody>
        </p:sp>
      </p:grpSp>
      <p:pic>
        <p:nvPicPr>
          <p:cNvPr id="51" name="Picture 50">
            <a:extLst>
              <a:ext uri="{FF2B5EF4-FFF2-40B4-BE49-F238E27FC236}">
                <a16:creationId xmlns:a16="http://schemas.microsoft.com/office/drawing/2014/main" id="{5B685F2F-EAD2-BD38-229D-205990855EBB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50000"/>
          </a:blip>
          <a:stretch>
            <a:fillRect/>
          </a:stretch>
        </p:blipFill>
        <p:spPr>
          <a:xfrm>
            <a:off x="765398" y="6139097"/>
            <a:ext cx="8339120" cy="2496364"/>
          </a:xfrm>
          <a:prstGeom prst="rect">
            <a:avLst/>
          </a:prstGeom>
        </p:spPr>
      </p:pic>
      <p:sp>
        <p:nvSpPr>
          <p:cNvPr id="52" name="AutoShape 3">
            <a:extLst>
              <a:ext uri="{FF2B5EF4-FFF2-40B4-BE49-F238E27FC236}">
                <a16:creationId xmlns:a16="http://schemas.microsoft.com/office/drawing/2014/main" id="{5085DCE1-05DA-5EEF-55A8-3226D33B2759}"/>
              </a:ext>
            </a:extLst>
          </p:cNvPr>
          <p:cNvSpPr/>
          <p:nvPr/>
        </p:nvSpPr>
        <p:spPr>
          <a:xfrm>
            <a:off x="1219200" y="8635460"/>
            <a:ext cx="7924800" cy="0"/>
          </a:xfrm>
          <a:prstGeom prst="line">
            <a:avLst/>
          </a:prstGeom>
          <a:ln w="38100" cap="flat">
            <a:solidFill>
              <a:srgbClr val="2B2C3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6F4025E5-A7E3-919F-B85E-B485D6CADDBD}"/>
              </a:ext>
            </a:extLst>
          </p:cNvPr>
          <p:cNvCxnSpPr>
            <a:cxnSpLocks/>
          </p:cNvCxnSpPr>
          <p:nvPr/>
        </p:nvCxnSpPr>
        <p:spPr>
          <a:xfrm>
            <a:off x="4938088" y="5633853"/>
            <a:ext cx="0" cy="3001607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AutoShape 5">
            <a:extLst>
              <a:ext uri="{FF2B5EF4-FFF2-40B4-BE49-F238E27FC236}">
                <a16:creationId xmlns:a16="http://schemas.microsoft.com/office/drawing/2014/main" id="{A482AA7E-11C3-09D1-4870-08E8ACEF44CB}"/>
              </a:ext>
            </a:extLst>
          </p:cNvPr>
          <p:cNvSpPr/>
          <p:nvPr/>
        </p:nvSpPr>
        <p:spPr>
          <a:xfrm flipV="1">
            <a:off x="5292569" y="8330660"/>
            <a:ext cx="533400" cy="0"/>
          </a:xfrm>
          <a:prstGeom prst="line">
            <a:avLst/>
          </a:prstGeom>
          <a:ln w="38100" cap="flat">
            <a:solidFill>
              <a:srgbClr val="2B2C3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5" name="AutoShape 5">
            <a:extLst>
              <a:ext uri="{FF2B5EF4-FFF2-40B4-BE49-F238E27FC236}">
                <a16:creationId xmlns:a16="http://schemas.microsoft.com/office/drawing/2014/main" id="{82E142D6-EF2A-2751-0B94-604871333DD9}"/>
              </a:ext>
            </a:extLst>
          </p:cNvPr>
          <p:cNvSpPr/>
          <p:nvPr/>
        </p:nvSpPr>
        <p:spPr>
          <a:xfrm flipV="1">
            <a:off x="6130769" y="8330660"/>
            <a:ext cx="1066800" cy="0"/>
          </a:xfrm>
          <a:prstGeom prst="line">
            <a:avLst/>
          </a:prstGeom>
          <a:ln w="38100" cap="flat">
            <a:solidFill>
              <a:srgbClr val="2B2C3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6" name="AutoShape 5">
            <a:extLst>
              <a:ext uri="{FF2B5EF4-FFF2-40B4-BE49-F238E27FC236}">
                <a16:creationId xmlns:a16="http://schemas.microsoft.com/office/drawing/2014/main" id="{95FF98BE-BB8C-4F63-FF4B-5B053774C5AC}"/>
              </a:ext>
            </a:extLst>
          </p:cNvPr>
          <p:cNvSpPr/>
          <p:nvPr/>
        </p:nvSpPr>
        <p:spPr>
          <a:xfrm flipV="1">
            <a:off x="7502369" y="8330660"/>
            <a:ext cx="1641631" cy="0"/>
          </a:xfrm>
          <a:prstGeom prst="line">
            <a:avLst/>
          </a:prstGeom>
          <a:ln w="38100" cap="flat">
            <a:solidFill>
              <a:srgbClr val="2B2C3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7" name="AutoShape 5">
            <a:extLst>
              <a:ext uri="{FF2B5EF4-FFF2-40B4-BE49-F238E27FC236}">
                <a16:creationId xmlns:a16="http://schemas.microsoft.com/office/drawing/2014/main" id="{3A2256F3-09DA-379C-7979-3366184191C4}"/>
              </a:ext>
            </a:extLst>
          </p:cNvPr>
          <p:cNvSpPr/>
          <p:nvPr/>
        </p:nvSpPr>
        <p:spPr>
          <a:xfrm rot="10800000" flipV="1">
            <a:off x="4149569" y="8330660"/>
            <a:ext cx="533400" cy="0"/>
          </a:xfrm>
          <a:prstGeom prst="line">
            <a:avLst/>
          </a:prstGeom>
          <a:ln w="38100" cap="flat">
            <a:solidFill>
              <a:srgbClr val="2B2C3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8" name="AutoShape 5">
            <a:extLst>
              <a:ext uri="{FF2B5EF4-FFF2-40B4-BE49-F238E27FC236}">
                <a16:creationId xmlns:a16="http://schemas.microsoft.com/office/drawing/2014/main" id="{1CCF0709-874D-8338-9752-F07A021201B3}"/>
              </a:ext>
            </a:extLst>
          </p:cNvPr>
          <p:cNvSpPr/>
          <p:nvPr/>
        </p:nvSpPr>
        <p:spPr>
          <a:xfrm rot="10800000" flipV="1">
            <a:off x="2777969" y="8330660"/>
            <a:ext cx="1066800" cy="0"/>
          </a:xfrm>
          <a:prstGeom prst="line">
            <a:avLst/>
          </a:prstGeom>
          <a:ln w="38100" cap="flat">
            <a:solidFill>
              <a:srgbClr val="2B2C3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9" name="AutoShape 5">
            <a:extLst>
              <a:ext uri="{FF2B5EF4-FFF2-40B4-BE49-F238E27FC236}">
                <a16:creationId xmlns:a16="http://schemas.microsoft.com/office/drawing/2014/main" id="{BCCEB048-BF5E-3F74-DE57-B6147DA7B7B6}"/>
              </a:ext>
            </a:extLst>
          </p:cNvPr>
          <p:cNvSpPr/>
          <p:nvPr/>
        </p:nvSpPr>
        <p:spPr>
          <a:xfrm flipV="1">
            <a:off x="5292569" y="8068544"/>
            <a:ext cx="533400" cy="0"/>
          </a:xfrm>
          <a:prstGeom prst="line">
            <a:avLst/>
          </a:prstGeom>
          <a:ln w="38100" cap="flat">
            <a:solidFill>
              <a:srgbClr val="2B2C3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0" name="AutoShape 5">
            <a:extLst>
              <a:ext uri="{FF2B5EF4-FFF2-40B4-BE49-F238E27FC236}">
                <a16:creationId xmlns:a16="http://schemas.microsoft.com/office/drawing/2014/main" id="{8948CCF5-4B18-A78C-0017-B0C87CBA1F40}"/>
              </a:ext>
            </a:extLst>
          </p:cNvPr>
          <p:cNvSpPr/>
          <p:nvPr/>
        </p:nvSpPr>
        <p:spPr>
          <a:xfrm flipV="1">
            <a:off x="6130769" y="8068544"/>
            <a:ext cx="1066800" cy="0"/>
          </a:xfrm>
          <a:prstGeom prst="line">
            <a:avLst/>
          </a:prstGeom>
          <a:ln w="38100" cap="flat">
            <a:solidFill>
              <a:srgbClr val="2B2C3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1" name="AutoShape 5">
            <a:extLst>
              <a:ext uri="{FF2B5EF4-FFF2-40B4-BE49-F238E27FC236}">
                <a16:creationId xmlns:a16="http://schemas.microsoft.com/office/drawing/2014/main" id="{F5D2C844-F130-3BB9-3E15-DDE8A28FCEFD}"/>
              </a:ext>
            </a:extLst>
          </p:cNvPr>
          <p:cNvSpPr/>
          <p:nvPr/>
        </p:nvSpPr>
        <p:spPr>
          <a:xfrm flipV="1">
            <a:off x="7502369" y="8068544"/>
            <a:ext cx="1641631" cy="0"/>
          </a:xfrm>
          <a:prstGeom prst="line">
            <a:avLst/>
          </a:prstGeom>
          <a:ln w="38100" cap="flat">
            <a:solidFill>
              <a:srgbClr val="2B2C3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2" name="AutoShape 5">
            <a:extLst>
              <a:ext uri="{FF2B5EF4-FFF2-40B4-BE49-F238E27FC236}">
                <a16:creationId xmlns:a16="http://schemas.microsoft.com/office/drawing/2014/main" id="{43F8E981-20D9-0728-C483-4BDB1F843DEB}"/>
              </a:ext>
            </a:extLst>
          </p:cNvPr>
          <p:cNvSpPr/>
          <p:nvPr/>
        </p:nvSpPr>
        <p:spPr>
          <a:xfrm rot="10800000" flipV="1">
            <a:off x="4149569" y="8068544"/>
            <a:ext cx="533400" cy="0"/>
          </a:xfrm>
          <a:prstGeom prst="line">
            <a:avLst/>
          </a:prstGeom>
          <a:ln w="38100" cap="flat">
            <a:solidFill>
              <a:srgbClr val="2B2C3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3" name="AutoShape 5">
            <a:extLst>
              <a:ext uri="{FF2B5EF4-FFF2-40B4-BE49-F238E27FC236}">
                <a16:creationId xmlns:a16="http://schemas.microsoft.com/office/drawing/2014/main" id="{B1499ED3-23F4-1E6D-E41F-60A8625319CF}"/>
              </a:ext>
            </a:extLst>
          </p:cNvPr>
          <p:cNvSpPr/>
          <p:nvPr/>
        </p:nvSpPr>
        <p:spPr>
          <a:xfrm rot="10800000" flipV="1">
            <a:off x="2777969" y="8068544"/>
            <a:ext cx="1066800" cy="0"/>
          </a:xfrm>
          <a:prstGeom prst="line">
            <a:avLst/>
          </a:prstGeom>
          <a:ln w="38100" cap="flat">
            <a:solidFill>
              <a:srgbClr val="2B2C3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4" name="AutoShape 5">
            <a:extLst>
              <a:ext uri="{FF2B5EF4-FFF2-40B4-BE49-F238E27FC236}">
                <a16:creationId xmlns:a16="http://schemas.microsoft.com/office/drawing/2014/main" id="{3C8611BA-0251-CA9C-CB19-3DF1F50B6BAA}"/>
              </a:ext>
            </a:extLst>
          </p:cNvPr>
          <p:cNvSpPr/>
          <p:nvPr/>
        </p:nvSpPr>
        <p:spPr>
          <a:xfrm flipH="1" flipV="1">
            <a:off x="949169" y="8330660"/>
            <a:ext cx="1641631" cy="0"/>
          </a:xfrm>
          <a:prstGeom prst="line">
            <a:avLst/>
          </a:prstGeom>
          <a:ln w="38100" cap="flat">
            <a:solidFill>
              <a:srgbClr val="2B2C3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5" name="AutoShape 5">
            <a:extLst>
              <a:ext uri="{FF2B5EF4-FFF2-40B4-BE49-F238E27FC236}">
                <a16:creationId xmlns:a16="http://schemas.microsoft.com/office/drawing/2014/main" id="{FFEC99FE-35E6-A647-8D53-439E790C2307}"/>
              </a:ext>
            </a:extLst>
          </p:cNvPr>
          <p:cNvSpPr/>
          <p:nvPr/>
        </p:nvSpPr>
        <p:spPr>
          <a:xfrm flipH="1" flipV="1">
            <a:off x="949169" y="8068544"/>
            <a:ext cx="1641631" cy="0"/>
          </a:xfrm>
          <a:prstGeom prst="line">
            <a:avLst/>
          </a:prstGeom>
          <a:ln w="38100" cap="flat">
            <a:solidFill>
              <a:srgbClr val="2B2C3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135A55DB-EDD4-E5AC-FB37-0D430E26993D}"/>
                  </a:ext>
                </a:extLst>
              </p:cNvPr>
              <p:cNvSpPr txBox="1"/>
              <p:nvPr/>
            </p:nvSpPr>
            <p:spPr>
              <a:xfrm>
                <a:off x="8071346" y="8678650"/>
                <a:ext cx="1676399" cy="89774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𝑞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𝜖</m:t>
                          </m:r>
                        </m:num>
                        <m:den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𝛾</m:t>
                          </m:r>
                        </m:den>
                      </m:f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135A55DB-EDD4-E5AC-FB37-0D430E2699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71346" y="8678650"/>
                <a:ext cx="1676399" cy="897746"/>
              </a:xfrm>
              <a:prstGeom prst="rect">
                <a:avLst/>
              </a:prstGeom>
              <a:blipFill>
                <a:blip r:embed="rId7"/>
                <a:stretch>
                  <a:fillRect b="-8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5724CC47-7782-D5C3-0EA1-A1E86365C3C0}"/>
                  </a:ext>
                </a:extLst>
              </p:cNvPr>
              <p:cNvSpPr txBox="1"/>
              <p:nvPr/>
            </p:nvSpPr>
            <p:spPr>
              <a:xfrm>
                <a:off x="4120053" y="8741554"/>
                <a:ext cx="1676399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 smtClean="0">
                          <a:latin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5724CC47-7782-D5C3-0EA1-A1E86365C3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20053" y="8741554"/>
                <a:ext cx="1676399" cy="52322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5" name="TextBox 84">
            <a:extLst>
              <a:ext uri="{FF2B5EF4-FFF2-40B4-BE49-F238E27FC236}">
                <a16:creationId xmlns:a16="http://schemas.microsoft.com/office/drawing/2014/main" id="{EF12FAD2-B3F1-5901-6BB4-21E29CB4F745}"/>
              </a:ext>
            </a:extLst>
          </p:cNvPr>
          <p:cNvSpPr txBox="1"/>
          <p:nvPr/>
        </p:nvSpPr>
        <p:spPr>
          <a:xfrm>
            <a:off x="1016396" y="942975"/>
            <a:ext cx="16230600" cy="6269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200"/>
              </a:lnSpc>
              <a:spcBef>
                <a:spcPct val="0"/>
              </a:spcBef>
            </a:pPr>
            <a:r>
              <a:rPr lang="en-US" sz="4000" b="1" spc="15" dirty="0">
                <a:solidFill>
                  <a:srgbClr val="2B2C30"/>
                </a:solidFill>
                <a:latin typeface="Montserrat" pitchFamily="2" charset="77"/>
                <a:cs typeface="Gujarati MT" pitchFamily="2" charset="0"/>
              </a:rPr>
              <a:t>LIMITING DISTRIBUTION</a:t>
            </a:r>
            <a:endParaRPr lang="en-US" sz="3714" b="1" spc="742" dirty="0">
              <a:solidFill>
                <a:schemeClr val="accent6">
                  <a:lumMod val="75000"/>
                </a:schemeClr>
              </a:solidFill>
              <a:latin typeface="Montserrat" pitchFamily="2" charset="77"/>
              <a:cs typeface="Gujarati MT" pitchFamily="2" charset="0"/>
            </a:endParaRPr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78A3AEF5-857C-16FE-7985-2874EDCA246F}"/>
              </a:ext>
            </a:extLst>
          </p:cNvPr>
          <p:cNvSpPr/>
          <p:nvPr/>
        </p:nvSpPr>
        <p:spPr>
          <a:xfrm>
            <a:off x="917167" y="2721507"/>
            <a:ext cx="5940834" cy="1691408"/>
          </a:xfrm>
          <a:custGeom>
            <a:avLst/>
            <a:gdLst/>
            <a:ahLst/>
            <a:cxnLst/>
            <a:rect l="l" t="t" r="r" b="b"/>
            <a:pathLst>
              <a:path w="847631" h="310242">
                <a:moveTo>
                  <a:pt x="0" y="0"/>
                </a:moveTo>
                <a:lnTo>
                  <a:pt x="847631" y="0"/>
                </a:lnTo>
                <a:lnTo>
                  <a:pt x="847631" y="310242"/>
                </a:lnTo>
                <a:lnTo>
                  <a:pt x="0" y="310242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  <a:alpha val="30000"/>
            </a:schemeClr>
          </a:solidFill>
          <a:ln w="38100" cap="rnd">
            <a:solidFill>
              <a:schemeClr val="accent2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9" name="TextBox 37">
            <a:extLst>
              <a:ext uri="{FF2B5EF4-FFF2-40B4-BE49-F238E27FC236}">
                <a16:creationId xmlns:a16="http://schemas.microsoft.com/office/drawing/2014/main" id="{E332AB30-717F-0E3F-A40C-482F9BB7828F}"/>
              </a:ext>
            </a:extLst>
          </p:cNvPr>
          <p:cNvSpPr txBox="1"/>
          <p:nvPr/>
        </p:nvSpPr>
        <p:spPr>
          <a:xfrm>
            <a:off x="917167" y="2100311"/>
            <a:ext cx="6483578" cy="4349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640"/>
              </a:lnSpc>
            </a:pPr>
            <a:r>
              <a:rPr lang="en-US" sz="2800" b="1" dirty="0">
                <a:latin typeface="Montserrat SemiBold" pitchFamily="2" charset="77"/>
              </a:rPr>
              <a:t>LEMMA [</a:t>
            </a:r>
            <a:r>
              <a:rPr lang="en-US" sz="2800" b="1" dirty="0">
                <a:latin typeface="Montserrat ExtraBold" pitchFamily="2" charset="77"/>
              </a:rPr>
              <a:t>J</a:t>
            </a:r>
            <a:r>
              <a:rPr lang="en-US" sz="2800" b="1" dirty="0">
                <a:latin typeface="Montserrat SemiBold" pitchFamily="2" charset="77"/>
              </a:rPr>
              <a:t>ZM 2023] : MGF Bound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6589E8CA-2584-89D8-995A-D726B2B82BA3}"/>
                  </a:ext>
                </a:extLst>
              </p:cNvPr>
              <p:cNvSpPr txBox="1"/>
              <p:nvPr/>
            </p:nvSpPr>
            <p:spPr>
              <a:xfrm>
                <a:off x="1560929" y="3269405"/>
                <a:ext cx="5103240" cy="59561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36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sz="3600" b="0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C</m:t>
                          </m:r>
                        </m:e>
                        <m:sub>
                          <m:r>
                            <a:rPr lang="en-US" sz="3600" b="0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3600" b="1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≤</m:t>
                      </m:r>
                      <m:r>
                        <a:rPr lang="en-US" sz="3600" b="1" i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𝐄</m:t>
                      </m:r>
                      <m:r>
                        <a:rPr lang="en-US" sz="36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[</m:t>
                      </m:r>
                      <m:sSup>
                        <m:sSupPr>
                          <m:ctrlPr>
                            <a:rPr lang="en-US" sz="3600" b="0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3600" b="0" i="0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e</m:t>
                          </m:r>
                        </m:e>
                        <m:sup>
                          <m:rad>
                            <m:radPr>
                              <m:degHide m:val="on"/>
                              <m:ctrlPr>
                                <a:rPr lang="en-US" sz="3600" i="1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m:rPr>
                                  <m:sty m:val="p"/>
                                </m:rPr>
                                <a:rPr lang="en-US" sz="3600" i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γ</m:t>
                              </m:r>
                            </m:e>
                          </m:rad>
                          <m:r>
                            <m:rPr>
                              <m:sty m:val="p"/>
                            </m:rPr>
                            <a:rPr lang="en-US" sz="3600" i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θ</m:t>
                          </m:r>
                          <m:acc>
                            <m:accPr>
                              <m:chr m:val="̃"/>
                              <m:ctrlPr>
                                <a:rPr lang="en-US" sz="3600" i="1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m:rPr>
                                  <m:sty m:val="p"/>
                                </m:rPr>
                                <a:rPr lang="en-US" sz="3600" b="0" i="0" smtClean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q</m:t>
                              </m:r>
                            </m:e>
                          </m:acc>
                        </m:sup>
                      </m:sSup>
                      <m:r>
                        <a:rPr lang="en-US" sz="36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]≤</m:t>
                      </m:r>
                      <m:sSub>
                        <m:sSubPr>
                          <m:ctrlPr>
                            <a:rPr lang="en-US" sz="3600" b="0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sz="3600" b="0" i="0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C</m:t>
                          </m:r>
                        </m:e>
                        <m:sub>
                          <m:r>
                            <a:rPr lang="en-US" sz="3600" b="0" i="0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sz="3600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6589E8CA-2584-89D8-995A-D726B2B82B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60929" y="3269405"/>
                <a:ext cx="5103240" cy="595612"/>
              </a:xfrm>
              <a:prstGeom prst="rect">
                <a:avLst/>
              </a:prstGeom>
              <a:blipFill>
                <a:blip r:embed="rId9"/>
                <a:stretch>
                  <a:fillRect t="-10417" b="-312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Box 37">
            <a:extLst>
              <a:ext uri="{FF2B5EF4-FFF2-40B4-BE49-F238E27FC236}">
                <a16:creationId xmlns:a16="http://schemas.microsoft.com/office/drawing/2014/main" id="{42A6B022-2A92-3619-1433-D36561FA1713}"/>
              </a:ext>
            </a:extLst>
          </p:cNvPr>
          <p:cNvSpPr txBox="1"/>
          <p:nvPr/>
        </p:nvSpPr>
        <p:spPr>
          <a:xfrm>
            <a:off x="3143523" y="4556759"/>
            <a:ext cx="4652611" cy="4222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640"/>
              </a:lnSpc>
            </a:pPr>
            <a:r>
              <a:rPr lang="en-US" sz="2400" dirty="0">
                <a:latin typeface="Montserrat SemiBold" pitchFamily="2" charset="77"/>
              </a:rPr>
              <a:t>MGF [</a:t>
            </a:r>
            <a:r>
              <a:rPr lang="en-US" sz="2400" dirty="0">
                <a:solidFill>
                  <a:srgbClr val="FF0000"/>
                </a:solidFill>
                <a:latin typeface="Montserrat SemiBold" pitchFamily="2" charset="77"/>
              </a:rPr>
              <a:t>Centered</a:t>
            </a:r>
            <a:r>
              <a:rPr lang="en-US" sz="2400" dirty="0">
                <a:latin typeface="Montserrat SemiBold" pitchFamily="2" charset="77"/>
              </a:rPr>
              <a:t> Queue] = O(1</a:t>
            </a:r>
            <a:r>
              <a:rPr lang="en-US" sz="2400" b="1" dirty="0">
                <a:latin typeface="Montserrat SemiBold" pitchFamily="2" charset="77"/>
              </a:rPr>
              <a:t>)</a:t>
            </a:r>
          </a:p>
        </p:txBody>
      </p:sp>
      <p:sp>
        <p:nvSpPr>
          <p:cNvPr id="15" name="AutoShape 28">
            <a:extLst>
              <a:ext uri="{FF2B5EF4-FFF2-40B4-BE49-F238E27FC236}">
                <a16:creationId xmlns:a16="http://schemas.microsoft.com/office/drawing/2014/main" id="{1A83265D-0FBF-2EDC-A551-90ADE0B199AD}"/>
              </a:ext>
            </a:extLst>
          </p:cNvPr>
          <p:cNvSpPr/>
          <p:nvPr/>
        </p:nvSpPr>
        <p:spPr>
          <a:xfrm rot="5400000" flipV="1">
            <a:off x="2426315" y="4549607"/>
            <a:ext cx="858040" cy="0"/>
          </a:xfrm>
          <a:prstGeom prst="line">
            <a:avLst/>
          </a:prstGeom>
          <a:ln w="38100" cap="flat">
            <a:solidFill>
              <a:srgbClr val="FF914D"/>
            </a:solidFill>
            <a:prstDash val="solid"/>
            <a:headEnd type="none" w="sm" len="sm"/>
            <a:tailEnd type="triangle" w="lg" len="med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0146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0" grpId="0"/>
      <p:bldP spid="3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 flipV="1">
            <a:off x="1028695" y="1760761"/>
            <a:ext cx="16230594" cy="38509"/>
          </a:xfrm>
          <a:prstGeom prst="line">
            <a:avLst/>
          </a:prstGeom>
          <a:ln w="9525" cap="flat">
            <a:solidFill>
              <a:srgbClr val="2B2C3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7012F7F5-EE73-65F6-8566-3967D515097D}"/>
              </a:ext>
            </a:extLst>
          </p:cNvPr>
          <p:cNvSpPr/>
          <p:nvPr/>
        </p:nvSpPr>
        <p:spPr>
          <a:xfrm>
            <a:off x="4536902" y="6067651"/>
            <a:ext cx="10397417" cy="3149976"/>
          </a:xfrm>
          <a:prstGeom prst="rect">
            <a:avLst/>
          </a:prstGeom>
          <a:solidFill>
            <a:schemeClr val="bg1">
              <a:lumMod val="75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3C5F3635-5ACC-2394-1BE7-D97FB1A5E9DC}"/>
                  </a:ext>
                </a:extLst>
              </p:cNvPr>
              <p:cNvSpPr txBox="1"/>
              <p:nvPr/>
            </p:nvSpPr>
            <p:spPr>
              <a:xfrm flipH="1">
                <a:off x="8145217" y="8473459"/>
                <a:ext cx="263181" cy="40245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3C5F3635-5ACC-2394-1BE7-D97FB1A5E9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8145217" y="8473459"/>
                <a:ext cx="263181" cy="402456"/>
              </a:xfrm>
              <a:prstGeom prst="rect">
                <a:avLst/>
              </a:prstGeom>
              <a:blipFill>
                <a:blip r:embed="rId2"/>
                <a:stretch>
                  <a:fillRect l="-4762" r="-47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63D61C25-B6BE-638C-7D42-A579738FF8F9}"/>
              </a:ext>
            </a:extLst>
          </p:cNvPr>
          <p:cNvCxnSpPr>
            <a:cxnSpLocks/>
          </p:cNvCxnSpPr>
          <p:nvPr/>
        </p:nvCxnSpPr>
        <p:spPr>
          <a:xfrm>
            <a:off x="8265611" y="6685458"/>
            <a:ext cx="0" cy="2532169"/>
          </a:xfrm>
          <a:prstGeom prst="line">
            <a:avLst/>
          </a:prstGeom>
          <a:ln w="25400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16F1D7AE-0D56-167C-15B8-062EC57564C2}"/>
              </a:ext>
            </a:extLst>
          </p:cNvPr>
          <p:cNvCxnSpPr>
            <a:cxnSpLocks/>
          </p:cNvCxnSpPr>
          <p:nvPr/>
        </p:nvCxnSpPr>
        <p:spPr>
          <a:xfrm flipH="1">
            <a:off x="8127230" y="7367950"/>
            <a:ext cx="289042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4148DA5F-5E4C-F882-B01A-E3CA7BAECC46}"/>
              </a:ext>
            </a:extLst>
          </p:cNvPr>
          <p:cNvCxnSpPr>
            <a:cxnSpLocks/>
          </p:cNvCxnSpPr>
          <p:nvPr/>
        </p:nvCxnSpPr>
        <p:spPr>
          <a:xfrm flipH="1">
            <a:off x="8127230" y="8238781"/>
            <a:ext cx="289042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67069390-7DEC-72DA-8F5C-A7EBCDB3AC8A}"/>
              </a:ext>
            </a:extLst>
          </p:cNvPr>
          <p:cNvCxnSpPr>
            <a:cxnSpLocks/>
          </p:cNvCxnSpPr>
          <p:nvPr/>
        </p:nvCxnSpPr>
        <p:spPr>
          <a:xfrm flipH="1">
            <a:off x="8127230" y="7367950"/>
            <a:ext cx="0" cy="87083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E1148775-BA60-BF61-A5F0-BEE904E7210D}"/>
                  </a:ext>
                </a:extLst>
              </p:cNvPr>
              <p:cNvSpPr txBox="1"/>
              <p:nvPr/>
            </p:nvSpPr>
            <p:spPr>
              <a:xfrm flipH="1">
                <a:off x="10388674" y="7458674"/>
                <a:ext cx="800284" cy="4630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𝛾</m:t>
                          </m:r>
                        </m:e>
                      </m:rad>
                      <m:r>
                        <a:rPr lang="en-US" sz="24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𝑞</m:t>
                      </m:r>
                    </m:oMath>
                  </m:oMathPara>
                </a14:m>
                <a:endParaRPr lang="en-US" sz="24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E1148775-BA60-BF61-A5F0-BEE904E721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10388674" y="7458674"/>
                <a:ext cx="800284" cy="463075"/>
              </a:xfrm>
              <a:prstGeom prst="rect">
                <a:avLst/>
              </a:prstGeom>
              <a:blipFill>
                <a:blip r:embed="rId3"/>
                <a:stretch>
                  <a:fillRect b="-108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16538BA8-6E07-63CE-2BCB-A5DBFCC7AB1A}"/>
              </a:ext>
            </a:extLst>
          </p:cNvPr>
          <p:cNvCxnSpPr/>
          <p:nvPr/>
        </p:nvCxnSpPr>
        <p:spPr>
          <a:xfrm flipH="1" flipV="1">
            <a:off x="9788119" y="7761045"/>
            <a:ext cx="517519" cy="1"/>
          </a:xfrm>
          <a:prstGeom prst="straightConnector1">
            <a:avLst/>
          </a:prstGeom>
          <a:ln w="25400">
            <a:solidFill>
              <a:srgbClr val="FDA64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05D53D78-273C-F5C6-E3E0-D433F20D954F}"/>
              </a:ext>
            </a:extLst>
          </p:cNvPr>
          <p:cNvCxnSpPr/>
          <p:nvPr/>
        </p:nvCxnSpPr>
        <p:spPr>
          <a:xfrm flipH="1" flipV="1">
            <a:off x="8265611" y="7075191"/>
            <a:ext cx="0" cy="135354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2" name="Picture 51">
            <a:extLst>
              <a:ext uri="{FF2B5EF4-FFF2-40B4-BE49-F238E27FC236}">
                <a16:creationId xmlns:a16="http://schemas.microsoft.com/office/drawing/2014/main" id="{FEF52E86-21D2-5527-1ED6-FB154832438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9540" b="3694"/>
          <a:stretch/>
        </p:blipFill>
        <p:spPr>
          <a:xfrm flipH="1">
            <a:off x="8281616" y="7440505"/>
            <a:ext cx="1966882" cy="707009"/>
          </a:xfrm>
          <a:prstGeom prst="rect">
            <a:avLst/>
          </a:prstGeom>
          <a:scene3d>
            <a:camera prst="orthographicFront">
              <a:rot lat="0" lon="10800000" rev="0"/>
            </a:camera>
            <a:lightRig rig="threePt" dir="t"/>
          </a:scene3d>
        </p:spPr>
      </p:pic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FB1F38E0-2CBE-9DD1-1408-BD6FBC3560EE}"/>
              </a:ext>
            </a:extLst>
          </p:cNvPr>
          <p:cNvCxnSpPr>
            <a:cxnSpLocks/>
          </p:cNvCxnSpPr>
          <p:nvPr/>
        </p:nvCxnSpPr>
        <p:spPr>
          <a:xfrm>
            <a:off x="4914950" y="6940172"/>
            <a:ext cx="0" cy="2277456"/>
          </a:xfrm>
          <a:prstGeom prst="line">
            <a:avLst/>
          </a:prstGeom>
          <a:ln w="25400">
            <a:solidFill>
              <a:srgbClr val="132E3D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90B38DEE-56BA-FF2A-25E9-00FE340B1790}"/>
              </a:ext>
            </a:extLst>
          </p:cNvPr>
          <p:cNvCxnSpPr>
            <a:cxnSpLocks/>
          </p:cNvCxnSpPr>
          <p:nvPr/>
        </p:nvCxnSpPr>
        <p:spPr>
          <a:xfrm flipH="1">
            <a:off x="5525844" y="7343444"/>
            <a:ext cx="201160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48ED3FDC-C62C-AC2D-295E-0AA2E9054253}"/>
              </a:ext>
            </a:extLst>
          </p:cNvPr>
          <p:cNvCxnSpPr>
            <a:cxnSpLocks/>
          </p:cNvCxnSpPr>
          <p:nvPr/>
        </p:nvCxnSpPr>
        <p:spPr>
          <a:xfrm flipH="1">
            <a:off x="5525844" y="8218154"/>
            <a:ext cx="201160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CCB93465-C3FC-43CB-765C-01DEF396261F}"/>
              </a:ext>
            </a:extLst>
          </p:cNvPr>
          <p:cNvCxnSpPr>
            <a:cxnSpLocks/>
          </p:cNvCxnSpPr>
          <p:nvPr/>
        </p:nvCxnSpPr>
        <p:spPr>
          <a:xfrm flipH="1">
            <a:off x="5525844" y="7343444"/>
            <a:ext cx="0" cy="87471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57A15889-46D4-CD7B-6014-944615A140A6}"/>
                  </a:ext>
                </a:extLst>
              </p:cNvPr>
              <p:cNvSpPr txBox="1"/>
              <p:nvPr/>
            </p:nvSpPr>
            <p:spPr>
              <a:xfrm flipH="1">
                <a:off x="6806631" y="7414241"/>
                <a:ext cx="800283" cy="4630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𝛾</m:t>
                          </m:r>
                        </m:e>
                      </m:rad>
                      <m:r>
                        <a:rPr lang="en-US" sz="24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𝑞</m:t>
                      </m:r>
                    </m:oMath>
                  </m:oMathPara>
                </a14:m>
                <a:endParaRPr lang="en-US" sz="24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57A15889-46D4-CD7B-6014-944615A140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6806631" y="7414241"/>
                <a:ext cx="800283" cy="463075"/>
              </a:xfrm>
              <a:prstGeom prst="rect">
                <a:avLst/>
              </a:prstGeom>
              <a:blipFill>
                <a:blip r:embed="rId5"/>
                <a:stretch>
                  <a:fillRect b="-78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2C86C74B-671F-9A78-B1CE-1B416ED2C0E2}"/>
              </a:ext>
            </a:extLst>
          </p:cNvPr>
          <p:cNvCxnSpPr/>
          <p:nvPr/>
        </p:nvCxnSpPr>
        <p:spPr>
          <a:xfrm flipH="1" flipV="1">
            <a:off x="6286807" y="7634553"/>
            <a:ext cx="519825" cy="1"/>
          </a:xfrm>
          <a:prstGeom prst="straightConnector1">
            <a:avLst/>
          </a:prstGeom>
          <a:ln w="25400">
            <a:solidFill>
              <a:srgbClr val="FDA64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E3F9BAF3-322A-A403-4AAB-ED66830AE799}"/>
              </a:ext>
            </a:extLst>
          </p:cNvPr>
          <p:cNvCxnSpPr/>
          <p:nvPr/>
        </p:nvCxnSpPr>
        <p:spPr>
          <a:xfrm flipH="1" flipV="1">
            <a:off x="5664842" y="7049380"/>
            <a:ext cx="0" cy="135958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A9A4F8F2-7A14-19CE-6ECD-9576FF54A2FD}"/>
                  </a:ext>
                </a:extLst>
              </p:cNvPr>
              <p:cNvSpPr txBox="1"/>
              <p:nvPr/>
            </p:nvSpPr>
            <p:spPr>
              <a:xfrm flipH="1">
                <a:off x="5395192" y="8288937"/>
                <a:ext cx="205255" cy="31387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A9A4F8F2-7A14-19CE-6ECD-9576FF54A2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5395192" y="8288937"/>
                <a:ext cx="205255" cy="313875"/>
              </a:xfrm>
              <a:prstGeom prst="rect">
                <a:avLst/>
              </a:prstGeom>
              <a:blipFill>
                <a:blip r:embed="rId6"/>
                <a:stretch>
                  <a:fillRect l="-16667" r="-1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2" name="Picture 61">
            <a:extLst>
              <a:ext uri="{FF2B5EF4-FFF2-40B4-BE49-F238E27FC236}">
                <a16:creationId xmlns:a16="http://schemas.microsoft.com/office/drawing/2014/main" id="{8B44823D-64DF-66D4-EEAD-A08C931F58F9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66280" b="-19494"/>
          <a:stretch/>
        </p:blipFill>
        <p:spPr>
          <a:xfrm flipH="1">
            <a:off x="5623339" y="7361859"/>
            <a:ext cx="1532488" cy="857027"/>
          </a:xfrm>
          <a:prstGeom prst="rect">
            <a:avLst/>
          </a:prstGeom>
          <a:ln w="41275">
            <a:noFill/>
          </a:ln>
          <a:scene3d>
            <a:camera prst="orthographicFront">
              <a:rot lat="0" lon="9600000" rev="0"/>
            </a:camera>
            <a:lightRig rig="threePt" dir="t"/>
          </a:scene3d>
        </p:spPr>
      </p:pic>
      <p:sp>
        <p:nvSpPr>
          <p:cNvPr id="80" name="Rounded Rectangle 79">
            <a:extLst>
              <a:ext uri="{FF2B5EF4-FFF2-40B4-BE49-F238E27FC236}">
                <a16:creationId xmlns:a16="http://schemas.microsoft.com/office/drawing/2014/main" id="{F8D319E5-C3DD-583A-2E9A-18A20AD1ECFF}"/>
              </a:ext>
            </a:extLst>
          </p:cNvPr>
          <p:cNvSpPr/>
          <p:nvPr/>
        </p:nvSpPr>
        <p:spPr>
          <a:xfrm>
            <a:off x="7224153" y="5665402"/>
            <a:ext cx="4502553" cy="684372"/>
          </a:xfrm>
          <a:prstGeom prst="roundRect">
            <a:avLst/>
          </a:prstGeom>
          <a:solidFill>
            <a:srgbClr val="F6BC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1" name="TextBox 80">
                <a:extLst>
                  <a:ext uri="{FF2B5EF4-FFF2-40B4-BE49-F238E27FC236}">
                    <a16:creationId xmlns:a16="http://schemas.microsoft.com/office/drawing/2014/main" id="{DE0B2A19-65FA-086D-78E3-D6641D814846}"/>
                  </a:ext>
                </a:extLst>
              </p:cNvPr>
              <p:cNvSpPr txBox="1"/>
              <p:nvPr/>
            </p:nvSpPr>
            <p:spPr>
              <a:xfrm>
                <a:off x="7675398" y="5722554"/>
                <a:ext cx="3727019" cy="4700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400" b="0" i="1" smtClean="0">
                            <a:solidFill>
                              <a:srgbClr val="132E3D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m:rPr>
                            <m:sty m:val="p"/>
                          </m:rPr>
                          <a:rPr lang="en-US" sz="2400" b="0" i="0" smtClean="0">
                            <a:solidFill>
                              <a:srgbClr val="132E3D"/>
                            </a:solidFill>
                            <a:latin typeface="Cambria Math" panose="02040503050406030204" pitchFamily="18" charset="0"/>
                          </a:rPr>
                          <m:t>γ</m:t>
                        </m:r>
                      </m:e>
                    </m:rad>
                    <m:r>
                      <m:rPr>
                        <m:sty m:val="p"/>
                      </m:rPr>
                      <a:rPr lang="en-US" sz="2400" b="0" i="0" smtClean="0">
                        <a:solidFill>
                          <a:srgbClr val="132E3D"/>
                        </a:solidFill>
                        <a:latin typeface="Cambria Math" panose="02040503050406030204" pitchFamily="18" charset="0"/>
                      </a:rPr>
                      <m:t>q</m:t>
                    </m:r>
                    <m:r>
                      <a:rPr lang="en-US" sz="2400" b="0" i="1" smtClean="0">
                        <a:solidFill>
                          <a:srgbClr val="132E3D"/>
                        </a:solidFill>
                        <a:latin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lang="en-US" sz="2400" dirty="0">
                    <a:solidFill>
                      <a:srgbClr val="132E3D"/>
                    </a:solidFill>
                  </a:rPr>
                  <a:t>Truncated Normal</a:t>
                </a:r>
              </a:p>
            </p:txBody>
          </p:sp>
        </mc:Choice>
        <mc:Fallback xmlns="">
          <p:sp>
            <p:nvSpPr>
              <p:cNvPr id="81" name="TextBox 80">
                <a:extLst>
                  <a:ext uri="{FF2B5EF4-FFF2-40B4-BE49-F238E27FC236}">
                    <a16:creationId xmlns:a16="http://schemas.microsoft.com/office/drawing/2014/main" id="{DE0B2A19-65FA-086D-78E3-D6641D8148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5398" y="5722554"/>
                <a:ext cx="3727019" cy="470000"/>
              </a:xfrm>
              <a:prstGeom prst="rect">
                <a:avLst/>
              </a:prstGeom>
              <a:blipFill>
                <a:blip r:embed="rId8"/>
                <a:stretch>
                  <a:fillRect t="-7895" b="-263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6" name="TextBox 85">
            <a:extLst>
              <a:ext uri="{FF2B5EF4-FFF2-40B4-BE49-F238E27FC236}">
                <a16:creationId xmlns:a16="http://schemas.microsoft.com/office/drawing/2014/main" id="{29EB9FA5-8349-08DF-8384-4D132BED6208}"/>
              </a:ext>
            </a:extLst>
          </p:cNvPr>
          <p:cNvSpPr txBox="1"/>
          <p:nvPr/>
        </p:nvSpPr>
        <p:spPr>
          <a:xfrm>
            <a:off x="7360294" y="5122478"/>
            <a:ext cx="41531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132E3D"/>
                </a:solidFill>
                <a:latin typeface="Montserrat SemiBold" pitchFamily="2" charset="77"/>
              </a:rPr>
              <a:t>Critical Heavy Traffic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DEBAC6CF-748B-292F-4987-ED9131FB7C70}"/>
              </a:ext>
            </a:extLst>
          </p:cNvPr>
          <p:cNvGrpSpPr/>
          <p:nvPr/>
        </p:nvGrpSpPr>
        <p:grpSpPr>
          <a:xfrm>
            <a:off x="1380553" y="6342504"/>
            <a:ext cx="2718450" cy="3238534"/>
            <a:chOff x="1380553" y="6342504"/>
            <a:chExt cx="2718450" cy="3238534"/>
          </a:xfrm>
        </p:grpSpPr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8770842B-A6B7-DE96-69AE-D6812CA8312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840040" y="6841667"/>
              <a:ext cx="26336" cy="2375961"/>
            </a:xfrm>
            <a:prstGeom prst="line">
              <a:avLst/>
            </a:prstGeom>
            <a:ln w="25400">
              <a:solidFill>
                <a:srgbClr val="FDA649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4" name="TextBox 63">
                  <a:extLst>
                    <a:ext uri="{FF2B5EF4-FFF2-40B4-BE49-F238E27FC236}">
                      <a16:creationId xmlns:a16="http://schemas.microsoft.com/office/drawing/2014/main" id="{68D1D2A5-2AE6-BF91-35F1-442689AD27A7}"/>
                    </a:ext>
                  </a:extLst>
                </p:cNvPr>
                <p:cNvSpPr txBox="1"/>
                <p:nvPr/>
              </p:nvSpPr>
              <p:spPr>
                <a:xfrm flipH="1">
                  <a:off x="1539154" y="9178582"/>
                  <a:ext cx="612533" cy="40245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−∞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64" name="TextBox 63">
                  <a:extLst>
                    <a:ext uri="{FF2B5EF4-FFF2-40B4-BE49-F238E27FC236}">
                      <a16:creationId xmlns:a16="http://schemas.microsoft.com/office/drawing/2014/main" id="{68D1D2A5-2AE6-BF91-35F1-442689AD27A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flipH="1">
                  <a:off x="1539154" y="9178582"/>
                  <a:ext cx="612533" cy="402456"/>
                </a:xfrm>
                <a:prstGeom prst="rect">
                  <a:avLst/>
                </a:prstGeom>
                <a:blipFill>
                  <a:blip r:embed="rId1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32693AE0-4334-1F6A-A033-31061D27CE54}"/>
                </a:ext>
              </a:extLst>
            </p:cNvPr>
            <p:cNvSpPr txBox="1"/>
            <p:nvPr/>
          </p:nvSpPr>
          <p:spPr>
            <a:xfrm flipH="1">
              <a:off x="1855960" y="7292626"/>
              <a:ext cx="1233733" cy="11566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>
                  <a:solidFill>
                    <a:srgbClr val="FF8001"/>
                  </a:solidFill>
                </a:rPr>
                <a:t>…</a:t>
              </a:r>
            </a:p>
          </p:txBody>
        </p:sp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id="{A9F910C0-2178-168C-0563-6969861ABB5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452965" y="7315589"/>
              <a:ext cx="1611964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4966FBD6-3288-7D69-356F-C4E31009FB1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452965" y="8226647"/>
              <a:ext cx="1611964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id="{A940A7A0-3DF5-67CA-6F63-00598608E3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452965" y="7315589"/>
              <a:ext cx="0" cy="911059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6" name="TextBox 75">
                  <a:extLst>
                    <a:ext uri="{FF2B5EF4-FFF2-40B4-BE49-F238E27FC236}">
                      <a16:creationId xmlns:a16="http://schemas.microsoft.com/office/drawing/2014/main" id="{8AEFA589-A2B3-818C-C5A1-4B314F636252}"/>
                    </a:ext>
                  </a:extLst>
                </p:cNvPr>
                <p:cNvSpPr txBox="1"/>
                <p:nvPr/>
              </p:nvSpPr>
              <p:spPr>
                <a:xfrm flipH="1">
                  <a:off x="3298719" y="7580063"/>
                  <a:ext cx="800284" cy="4630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ad>
                          <m:radPr>
                            <m:degHide m:val="on"/>
                            <m:ctrlPr>
                              <a:rPr lang="en-US" sz="2400" b="0" i="1" smtClean="0">
                                <a:solidFill>
                                  <a:schemeClr val="accent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2400" b="0" i="1" smtClean="0">
                                <a:solidFill>
                                  <a:schemeClr val="accent1"/>
                                </a:solidFill>
                                <a:latin typeface="Cambria Math" panose="02040503050406030204" pitchFamily="18" charset="0"/>
                              </a:rPr>
                              <m:t>𝛾</m:t>
                            </m:r>
                          </m:e>
                        </m:rad>
                        <m:r>
                          <a:rPr lang="en-US" sz="2400" b="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𝑞</m:t>
                        </m:r>
                      </m:oMath>
                    </m:oMathPara>
                  </a14:m>
                  <a:endParaRPr lang="en-US" sz="2400" dirty="0">
                    <a:solidFill>
                      <a:schemeClr val="accent1"/>
                    </a:solidFill>
                  </a:endParaRPr>
                </a:p>
              </p:txBody>
            </p:sp>
          </mc:Choice>
          <mc:Fallback xmlns="">
            <p:sp>
              <p:nvSpPr>
                <p:cNvPr id="76" name="TextBox 75">
                  <a:extLst>
                    <a:ext uri="{FF2B5EF4-FFF2-40B4-BE49-F238E27FC236}">
                      <a16:creationId xmlns:a16="http://schemas.microsoft.com/office/drawing/2014/main" id="{8AEFA589-A2B3-818C-C5A1-4B314F63625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flipH="1">
                  <a:off x="3298719" y="7580063"/>
                  <a:ext cx="800284" cy="463075"/>
                </a:xfrm>
                <a:prstGeom prst="rect">
                  <a:avLst/>
                </a:prstGeom>
                <a:blipFill>
                  <a:blip r:embed="rId15"/>
                  <a:stretch>
                    <a:fillRect b="-7895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77" name="Straight Arrow Connector 76">
              <a:extLst>
                <a:ext uri="{FF2B5EF4-FFF2-40B4-BE49-F238E27FC236}">
                  <a16:creationId xmlns:a16="http://schemas.microsoft.com/office/drawing/2014/main" id="{0B4905E9-C64F-7C19-0E09-9A66B75A5270}"/>
                </a:ext>
              </a:extLst>
            </p:cNvPr>
            <p:cNvCxnSpPr/>
            <p:nvPr/>
          </p:nvCxnSpPr>
          <p:spPr>
            <a:xfrm flipH="1" flipV="1">
              <a:off x="2757294" y="7809529"/>
              <a:ext cx="541426" cy="1"/>
            </a:xfrm>
            <a:prstGeom prst="straightConnector1">
              <a:avLst/>
            </a:prstGeom>
            <a:ln w="25400">
              <a:solidFill>
                <a:srgbClr val="FDA64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9D05C11E-8AFD-1115-ACF3-30EF52EBC8B7}"/>
                </a:ext>
              </a:extLst>
            </p:cNvPr>
            <p:cNvCxnSpPr/>
            <p:nvPr/>
          </p:nvCxnSpPr>
          <p:spPr>
            <a:xfrm flipH="1" flipV="1">
              <a:off x="2597740" y="7009306"/>
              <a:ext cx="0" cy="1416075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9" name="TextBox 78">
                  <a:extLst>
                    <a:ext uri="{FF2B5EF4-FFF2-40B4-BE49-F238E27FC236}">
                      <a16:creationId xmlns:a16="http://schemas.microsoft.com/office/drawing/2014/main" id="{EC3E961A-C000-D7E4-A43C-86214B30D1DF}"/>
                    </a:ext>
                  </a:extLst>
                </p:cNvPr>
                <p:cNvSpPr txBox="1"/>
                <p:nvPr/>
              </p:nvSpPr>
              <p:spPr>
                <a:xfrm flipH="1">
                  <a:off x="2316885" y="8300372"/>
                  <a:ext cx="213783" cy="32691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79" name="TextBox 78">
                  <a:extLst>
                    <a:ext uri="{FF2B5EF4-FFF2-40B4-BE49-F238E27FC236}">
                      <a16:creationId xmlns:a16="http://schemas.microsoft.com/office/drawing/2014/main" id="{EC3E961A-C000-D7E4-A43C-86214B30D1D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flipH="1">
                  <a:off x="2316885" y="8300372"/>
                  <a:ext cx="213783" cy="326916"/>
                </a:xfrm>
                <a:prstGeom prst="rect">
                  <a:avLst/>
                </a:prstGeom>
                <a:blipFill>
                  <a:blip r:embed="rId16"/>
                  <a:stretch>
                    <a:fillRect l="-16667" r="-1666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5" name="TextBox 84">
                  <a:extLst>
                    <a:ext uri="{FF2B5EF4-FFF2-40B4-BE49-F238E27FC236}">
                      <a16:creationId xmlns:a16="http://schemas.microsoft.com/office/drawing/2014/main" id="{515FBEAC-EC1E-68FE-2BFE-D16755D7CABC}"/>
                    </a:ext>
                  </a:extLst>
                </p:cNvPr>
                <p:cNvSpPr txBox="1"/>
                <p:nvPr/>
              </p:nvSpPr>
              <p:spPr>
                <a:xfrm flipH="1">
                  <a:off x="1380553" y="6342504"/>
                  <a:ext cx="897978" cy="40245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𝜖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→0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85" name="TextBox 84">
                  <a:extLst>
                    <a:ext uri="{FF2B5EF4-FFF2-40B4-BE49-F238E27FC236}">
                      <a16:creationId xmlns:a16="http://schemas.microsoft.com/office/drawing/2014/main" id="{515FBEAC-EC1E-68FE-2BFE-D16755D7CAB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flipH="1">
                  <a:off x="1380553" y="6342504"/>
                  <a:ext cx="897978" cy="402456"/>
                </a:xfrm>
                <a:prstGeom prst="rect">
                  <a:avLst/>
                </a:prstGeom>
                <a:blipFill>
                  <a:blip r:embed="rId1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A8A3B7B8-9E3A-A46E-318E-2CB504796176}"/>
              </a:ext>
            </a:extLst>
          </p:cNvPr>
          <p:cNvGrpSpPr/>
          <p:nvPr/>
        </p:nvGrpSpPr>
        <p:grpSpPr>
          <a:xfrm>
            <a:off x="1612670" y="2210210"/>
            <a:ext cx="4882718" cy="4715567"/>
            <a:chOff x="1612670" y="2210210"/>
            <a:chExt cx="4882718" cy="4715567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B3E7D657-9745-2B1F-98A3-452EDDCB0ADC}"/>
                </a:ext>
              </a:extLst>
            </p:cNvPr>
            <p:cNvSpPr/>
            <p:nvPr/>
          </p:nvSpPr>
          <p:spPr>
            <a:xfrm>
              <a:off x="1612670" y="2822874"/>
              <a:ext cx="4882718" cy="2830206"/>
            </a:xfrm>
            <a:prstGeom prst="rect">
              <a:avLst/>
            </a:prstGeom>
            <a:solidFill>
              <a:schemeClr val="bg1">
                <a:lumMod val="75000"/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62CD1F68-103C-E68C-0779-4B4E61C9D55B}"/>
                </a:ext>
              </a:extLst>
            </p:cNvPr>
            <p:cNvGrpSpPr/>
            <p:nvPr/>
          </p:nvGrpSpPr>
          <p:grpSpPr>
            <a:xfrm flipH="1">
              <a:off x="2118294" y="3626395"/>
              <a:ext cx="3518850" cy="1416075"/>
              <a:chOff x="1290301" y="3539735"/>
              <a:chExt cx="2590785" cy="771947"/>
            </a:xfrm>
          </p:grpSpPr>
          <p:pic>
            <p:nvPicPr>
              <p:cNvPr id="67" name="Picture 66">
                <a:extLst>
                  <a:ext uri="{FF2B5EF4-FFF2-40B4-BE49-F238E27FC236}">
                    <a16:creationId xmlns:a16="http://schemas.microsoft.com/office/drawing/2014/main" id="{654DA6D9-7B20-C984-F8F8-BEE1C8A4A79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1290301" y="3647621"/>
                <a:ext cx="2449911" cy="542946"/>
              </a:xfrm>
              <a:prstGeom prst="rect">
                <a:avLst/>
              </a:prstGeom>
              <a:scene3d>
                <a:camera prst="orthographicFront">
                  <a:rot lat="0" lon="10800000" rev="0"/>
                </a:camera>
                <a:lightRig rig="threePt" dir="t"/>
              </a:scene3d>
            </p:spPr>
          </p:pic>
          <p:cxnSp>
            <p:nvCxnSpPr>
              <p:cNvPr id="68" name="Straight Connector 67">
                <a:extLst>
                  <a:ext uri="{FF2B5EF4-FFF2-40B4-BE49-F238E27FC236}">
                    <a16:creationId xmlns:a16="http://schemas.microsoft.com/office/drawing/2014/main" id="{E428C805-AFA2-9F16-DE9F-AE3D6DB6B4F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18877" y="3539735"/>
                <a:ext cx="2562209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Straight Connector 68">
                <a:extLst>
                  <a:ext uri="{FF2B5EF4-FFF2-40B4-BE49-F238E27FC236}">
                    <a16:creationId xmlns:a16="http://schemas.microsoft.com/office/drawing/2014/main" id="{8DFFB3B7-4C4C-5398-F702-17787F1A666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18877" y="4311682"/>
                <a:ext cx="2562209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Straight Connector 69">
                <a:extLst>
                  <a:ext uri="{FF2B5EF4-FFF2-40B4-BE49-F238E27FC236}">
                    <a16:creationId xmlns:a16="http://schemas.microsoft.com/office/drawing/2014/main" id="{1507EF7A-2894-3BB2-4CCB-CC90BA8C2D3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81086" y="3539735"/>
                <a:ext cx="0" cy="771947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71" name="TextBox 70">
                    <a:extLst>
                      <a:ext uri="{FF2B5EF4-FFF2-40B4-BE49-F238E27FC236}">
                        <a16:creationId xmlns:a16="http://schemas.microsoft.com/office/drawing/2014/main" id="{7316B398-C1DA-AD7F-12B2-7590D8AF142A}"/>
                      </a:ext>
                    </a:extLst>
                  </p:cNvPr>
                  <p:cNvSpPr txBox="1"/>
                  <p:nvPr/>
                </p:nvSpPr>
                <p:spPr>
                  <a:xfrm>
                    <a:off x="2242832" y="3658159"/>
                    <a:ext cx="420160" cy="251668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m:rPr>
                              <m:sty m:val="p"/>
                            </m:rPr>
                            <a:rPr lang="en-US" sz="2400" i="0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ϵ</m:t>
                          </m:r>
                          <m:r>
                            <m:rPr>
                              <m:sty m:val="p"/>
                            </m:rPr>
                            <a:rPr lang="en-US" sz="2400" b="0" i="0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q</m:t>
                          </m:r>
                        </m:oMath>
                      </m:oMathPara>
                    </a14:m>
                    <a:endParaRPr lang="en-US" sz="2400" dirty="0">
                      <a:solidFill>
                        <a:schemeClr val="accent1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71" name="TextBox 70">
                    <a:extLst>
                      <a:ext uri="{FF2B5EF4-FFF2-40B4-BE49-F238E27FC236}">
                        <a16:creationId xmlns:a16="http://schemas.microsoft.com/office/drawing/2014/main" id="{7316B398-C1DA-AD7F-12B2-7590D8AF142A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242832" y="3658159"/>
                    <a:ext cx="420160" cy="251668"/>
                  </a:xfrm>
                  <a:prstGeom prst="rect">
                    <a:avLst/>
                  </a:prstGeom>
                  <a:blipFill>
                    <a:blip r:embed="rId19"/>
                    <a:stretch>
                      <a:fillRect b="-10811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72" name="Straight Arrow Connector 71">
                <a:extLst>
                  <a:ext uri="{FF2B5EF4-FFF2-40B4-BE49-F238E27FC236}">
                    <a16:creationId xmlns:a16="http://schemas.microsoft.com/office/drawing/2014/main" id="{7F5B1A47-C4C4-E91C-0049-92F5CD1D9CE4}"/>
                  </a:ext>
                </a:extLst>
              </p:cNvPr>
              <p:cNvCxnSpPr/>
              <p:nvPr/>
            </p:nvCxnSpPr>
            <p:spPr>
              <a:xfrm flipV="1">
                <a:off x="2631124" y="3810541"/>
                <a:ext cx="458754" cy="1"/>
              </a:xfrm>
              <a:prstGeom prst="straightConnector1">
                <a:avLst/>
              </a:prstGeom>
              <a:ln w="25400">
                <a:solidFill>
                  <a:srgbClr val="FDA649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2" name="Rounded Rectangle 81">
              <a:extLst>
                <a:ext uri="{FF2B5EF4-FFF2-40B4-BE49-F238E27FC236}">
                  <a16:creationId xmlns:a16="http://schemas.microsoft.com/office/drawing/2014/main" id="{D4897F12-BE24-63A1-85A2-8037DCCA253E}"/>
                </a:ext>
              </a:extLst>
            </p:cNvPr>
            <p:cNvSpPr/>
            <p:nvPr/>
          </p:nvSpPr>
          <p:spPr>
            <a:xfrm>
              <a:off x="2085308" y="2664644"/>
              <a:ext cx="2943776" cy="684372"/>
            </a:xfrm>
            <a:prstGeom prst="roundRect">
              <a:avLst/>
            </a:prstGeom>
            <a:solidFill>
              <a:srgbClr val="F6BC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3" name="TextBox 82">
                  <a:extLst>
                    <a:ext uri="{FF2B5EF4-FFF2-40B4-BE49-F238E27FC236}">
                      <a16:creationId xmlns:a16="http://schemas.microsoft.com/office/drawing/2014/main" id="{89584FE7-1C9C-2117-6F33-4E315A329E0C}"/>
                    </a:ext>
                  </a:extLst>
                </p:cNvPr>
                <p:cNvSpPr txBox="1"/>
                <p:nvPr/>
              </p:nvSpPr>
              <p:spPr>
                <a:xfrm>
                  <a:off x="2035747" y="2724117"/>
                  <a:ext cx="3198005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sty m:val="p"/>
                          </m:rPr>
                          <a:rPr lang="en-US" sz="2400" b="0" i="0" smtClean="0">
                            <a:solidFill>
                              <a:srgbClr val="132E3D"/>
                            </a:solidFill>
                            <a:latin typeface="Cambria Math" panose="02040503050406030204" pitchFamily="18" charset="0"/>
                          </a:rPr>
                          <m:t>ϵq</m:t>
                        </m:r>
                        <m:r>
                          <a:rPr lang="en-US" sz="2400" b="0" i="1" smtClean="0">
                            <a:solidFill>
                              <a:srgbClr val="132E3D"/>
                            </a:solidFill>
                            <a:latin typeface="Cambria Math" panose="02040503050406030204" pitchFamily="18" charset="0"/>
                          </a:rPr>
                          <m:t>→ </m:t>
                        </m:r>
                        <m:r>
                          <m:rPr>
                            <m:sty m:val="p"/>
                          </m:rPr>
                          <a:rPr lang="en-US" sz="2400" b="0" i="0" smtClean="0">
                            <a:solidFill>
                              <a:srgbClr val="132E3D"/>
                            </a:solidFill>
                            <a:latin typeface="Cambria Math" panose="02040503050406030204" pitchFamily="18" charset="0"/>
                          </a:rPr>
                          <m:t>Exp</m:t>
                        </m:r>
                        <m:r>
                          <a:rPr lang="en-US" sz="2400" b="0" i="1" smtClean="0">
                            <a:solidFill>
                              <a:srgbClr val="132E3D"/>
                            </a:solidFill>
                            <a:latin typeface="Cambria Math" panose="02040503050406030204" pitchFamily="18" charset="0"/>
                          </a:rPr>
                          <m:t>⁡</m:t>
                        </m:r>
                      </m:oMath>
                    </m:oMathPara>
                  </a14:m>
                  <a:endParaRPr lang="en-US" sz="2400" dirty="0">
                    <a:solidFill>
                      <a:srgbClr val="132E3D"/>
                    </a:solidFill>
                  </a:endParaRPr>
                </a:p>
              </p:txBody>
            </p:sp>
          </mc:Choice>
          <mc:Fallback xmlns="">
            <p:sp>
              <p:nvSpPr>
                <p:cNvPr id="83" name="TextBox 82">
                  <a:extLst>
                    <a:ext uri="{FF2B5EF4-FFF2-40B4-BE49-F238E27FC236}">
                      <a16:creationId xmlns:a16="http://schemas.microsoft.com/office/drawing/2014/main" id="{89584FE7-1C9C-2117-6F33-4E315A329E0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035747" y="2724117"/>
                  <a:ext cx="3198005" cy="461665"/>
                </a:xfrm>
                <a:prstGeom prst="rect">
                  <a:avLst/>
                </a:prstGeom>
                <a:blipFill>
                  <a:blip r:embed="rId20"/>
                  <a:stretch>
                    <a:fillRect b="-18421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84" name="Triangle 83">
              <a:extLst>
                <a:ext uri="{FF2B5EF4-FFF2-40B4-BE49-F238E27FC236}">
                  <a16:creationId xmlns:a16="http://schemas.microsoft.com/office/drawing/2014/main" id="{D288E840-10BC-7A1B-7F30-516B442AE5F0}"/>
                </a:ext>
              </a:extLst>
            </p:cNvPr>
            <p:cNvSpPr/>
            <p:nvPr/>
          </p:nvSpPr>
          <p:spPr>
            <a:xfrm>
              <a:off x="2254608" y="4941965"/>
              <a:ext cx="3356388" cy="1983812"/>
            </a:xfrm>
            <a:prstGeom prst="triangle">
              <a:avLst>
                <a:gd name="adj" fmla="val 10401"/>
              </a:avLst>
            </a:prstGeo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0">
                  <a:srgbClr val="FDA649"/>
                </a:gs>
                <a:gs pos="91000">
                  <a:schemeClr val="bg1">
                    <a:alpha val="17000"/>
                  </a:schemeClr>
                </a:gs>
              </a:gsLst>
              <a:lin ang="5400000" scaled="0"/>
            </a:gradFill>
            <a:ln>
              <a:noFill/>
            </a:ln>
            <a:scene3d>
              <a:camera prst="orthographicFront">
                <a:rot lat="108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CAF533F9-E833-194C-F63D-C71AA9286650}"/>
                </a:ext>
              </a:extLst>
            </p:cNvPr>
            <p:cNvSpPr txBox="1"/>
            <p:nvPr/>
          </p:nvSpPr>
          <p:spPr>
            <a:xfrm>
              <a:off x="1977455" y="2210210"/>
              <a:ext cx="415314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rgbClr val="132E3D"/>
                  </a:solidFill>
                  <a:latin typeface="Montserrat SemiBold" pitchFamily="2" charset="77"/>
                </a:rPr>
                <a:t>Classic Heavy Traffic</a:t>
              </a:r>
            </a:p>
          </p:txBody>
        </p:sp>
      </p:grpSp>
      <p:cxnSp>
        <p:nvCxnSpPr>
          <p:cNvPr id="88" name="Straight Connector 87">
            <a:extLst>
              <a:ext uri="{FF2B5EF4-FFF2-40B4-BE49-F238E27FC236}">
                <a16:creationId xmlns:a16="http://schemas.microsoft.com/office/drawing/2014/main" id="{0AA0F4ED-502D-E45D-5F2B-2CA080DCD65B}"/>
              </a:ext>
            </a:extLst>
          </p:cNvPr>
          <p:cNvCxnSpPr>
            <a:cxnSpLocks/>
          </p:cNvCxnSpPr>
          <p:nvPr/>
        </p:nvCxnSpPr>
        <p:spPr>
          <a:xfrm flipV="1">
            <a:off x="1239372" y="8875915"/>
            <a:ext cx="16072889" cy="398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3496F57A-EBEE-F37C-9D03-A492ACBC7B1E}"/>
              </a:ext>
            </a:extLst>
          </p:cNvPr>
          <p:cNvCxnSpPr>
            <a:cxnSpLocks/>
          </p:cNvCxnSpPr>
          <p:nvPr/>
        </p:nvCxnSpPr>
        <p:spPr>
          <a:xfrm>
            <a:off x="12630611" y="6425534"/>
            <a:ext cx="0" cy="2792097"/>
          </a:xfrm>
          <a:prstGeom prst="line">
            <a:avLst/>
          </a:prstGeom>
          <a:ln w="25400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2A5B5971-152D-E8CE-8645-2655AF2FEA6E}"/>
                  </a:ext>
                </a:extLst>
              </p:cNvPr>
              <p:cNvSpPr txBox="1"/>
              <p:nvPr/>
            </p:nvSpPr>
            <p:spPr>
              <a:xfrm flipH="1">
                <a:off x="12058653" y="9269969"/>
                <a:ext cx="1276347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𝐶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&gt;0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2A5B5971-152D-E8CE-8645-2655AF2FEA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12058653" y="9269969"/>
                <a:ext cx="1276347" cy="369332"/>
              </a:xfrm>
              <a:prstGeom prst="rect">
                <a:avLst/>
              </a:prstGeom>
              <a:blipFill>
                <a:blip r:embed="rId21"/>
                <a:stretch>
                  <a:fillRect b="-103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E6D3A88F-9410-50A9-3EAF-B4335DFA1707}"/>
              </a:ext>
            </a:extLst>
          </p:cNvPr>
          <p:cNvCxnSpPr>
            <a:cxnSpLocks/>
          </p:cNvCxnSpPr>
          <p:nvPr/>
        </p:nvCxnSpPr>
        <p:spPr>
          <a:xfrm flipH="1">
            <a:off x="11555127" y="7349817"/>
            <a:ext cx="295916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32341035-0502-FA4D-7538-DABB4728771F}"/>
              </a:ext>
            </a:extLst>
          </p:cNvPr>
          <p:cNvCxnSpPr>
            <a:cxnSpLocks/>
          </p:cNvCxnSpPr>
          <p:nvPr/>
        </p:nvCxnSpPr>
        <p:spPr>
          <a:xfrm flipH="1">
            <a:off x="11555127" y="8241360"/>
            <a:ext cx="295916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1B2044EE-A3F6-546C-05D9-4A103CB63A29}"/>
              </a:ext>
            </a:extLst>
          </p:cNvPr>
          <p:cNvCxnSpPr>
            <a:cxnSpLocks/>
          </p:cNvCxnSpPr>
          <p:nvPr/>
        </p:nvCxnSpPr>
        <p:spPr>
          <a:xfrm flipH="1">
            <a:off x="11555127" y="7349817"/>
            <a:ext cx="0" cy="89154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5BC1F26E-3D55-D55F-2E01-35E38FA16700}"/>
                  </a:ext>
                </a:extLst>
              </p:cNvPr>
              <p:cNvSpPr txBox="1"/>
              <p:nvPr/>
            </p:nvSpPr>
            <p:spPr>
              <a:xfrm flipH="1">
                <a:off x="13870358" y="7442698"/>
                <a:ext cx="800283" cy="4630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𝛾</m:t>
                          </m:r>
                        </m:e>
                      </m:rad>
                      <m:r>
                        <a:rPr lang="en-US" sz="24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𝑞</m:t>
                      </m:r>
                    </m:oMath>
                  </m:oMathPara>
                </a14:m>
                <a:endParaRPr lang="en-US" sz="24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5BC1F26E-3D55-D55F-2E01-35E38FA167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13870358" y="7442698"/>
                <a:ext cx="800283" cy="463075"/>
              </a:xfrm>
              <a:prstGeom prst="rect">
                <a:avLst/>
              </a:prstGeom>
              <a:blipFill>
                <a:blip r:embed="rId22"/>
                <a:stretch>
                  <a:fillRect b="-81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83AA97F0-44FC-95EA-94B1-13279DC05F30}"/>
              </a:ext>
            </a:extLst>
          </p:cNvPr>
          <p:cNvCxnSpPr/>
          <p:nvPr/>
        </p:nvCxnSpPr>
        <p:spPr>
          <a:xfrm flipH="1" flipV="1">
            <a:off x="13340531" y="7667250"/>
            <a:ext cx="529828" cy="1"/>
          </a:xfrm>
          <a:prstGeom prst="straightConnector1">
            <a:avLst/>
          </a:prstGeom>
          <a:ln w="25400">
            <a:solidFill>
              <a:srgbClr val="FDA64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EF17239B-B7F6-F315-8B41-4FB91B64E699}"/>
              </a:ext>
            </a:extLst>
          </p:cNvPr>
          <p:cNvCxnSpPr/>
          <p:nvPr/>
        </p:nvCxnSpPr>
        <p:spPr>
          <a:xfrm flipH="1" flipV="1">
            <a:off x="11696800" y="7050094"/>
            <a:ext cx="0" cy="1385742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03204EFE-2FC5-5DBA-C06A-B766216E8392}"/>
                  </a:ext>
                </a:extLst>
              </p:cNvPr>
              <p:cNvSpPr txBox="1"/>
              <p:nvPr/>
            </p:nvSpPr>
            <p:spPr>
              <a:xfrm flipH="1">
                <a:off x="11421962" y="8313505"/>
                <a:ext cx="209204" cy="31991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03204EFE-2FC5-5DBA-C06A-B766216E83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11421962" y="8313505"/>
                <a:ext cx="209204" cy="319914"/>
              </a:xfrm>
              <a:prstGeom prst="rect">
                <a:avLst/>
              </a:prstGeom>
              <a:blipFill>
                <a:blip r:embed="rId23"/>
                <a:stretch>
                  <a:fillRect l="-17647" r="-176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2" name="Picture 41" descr="Shape, icon&#10;&#10;Description automatically generated">
            <a:extLst>
              <a:ext uri="{FF2B5EF4-FFF2-40B4-BE49-F238E27FC236}">
                <a16:creationId xmlns:a16="http://schemas.microsoft.com/office/drawing/2014/main" id="{BB939A3B-FAE0-5CD7-7540-25EF779F1856}"/>
              </a:ext>
            </a:extLst>
          </p:cNvPr>
          <p:cNvPicPr>
            <a:picLocks noChangeAspect="1"/>
          </p:cNvPicPr>
          <p:nvPr/>
        </p:nvPicPr>
        <p:blipFill rotWithShape="1">
          <a:blip r:embed="rId24"/>
          <a:srcRect l="27570" b="5475"/>
          <a:stretch/>
        </p:blipFill>
        <p:spPr>
          <a:xfrm flipH="1">
            <a:off x="11700310" y="7456933"/>
            <a:ext cx="2890418" cy="707009"/>
          </a:xfrm>
          <a:prstGeom prst="rect">
            <a:avLst/>
          </a:prstGeom>
          <a:scene3d>
            <a:camera prst="orthographicFront">
              <a:rot lat="0" lon="10800000" rev="0"/>
            </a:camera>
            <a:lightRig rig="threePt" dir="t"/>
          </a:scene3d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2E234BE7-178B-E1A2-963D-15A09F0CB076}"/>
                  </a:ext>
                </a:extLst>
              </p:cNvPr>
              <p:cNvSpPr txBox="1"/>
              <p:nvPr/>
            </p:nvSpPr>
            <p:spPr>
              <a:xfrm flipH="1">
                <a:off x="4303320" y="9268974"/>
                <a:ext cx="1246911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𝐶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&lt;0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2E234BE7-178B-E1A2-963D-15A09F0CB0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4303320" y="9268974"/>
                <a:ext cx="1246911" cy="369332"/>
              </a:xfrm>
              <a:prstGeom prst="rect">
                <a:avLst/>
              </a:prstGeom>
              <a:blipFill>
                <a:blip r:embed="rId25"/>
                <a:stretch>
                  <a:fillRect b="-103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9" name="TextBox 88">
                <a:extLst>
                  <a:ext uri="{FF2B5EF4-FFF2-40B4-BE49-F238E27FC236}">
                    <a16:creationId xmlns:a16="http://schemas.microsoft.com/office/drawing/2014/main" id="{18887E27-444B-D791-EE17-9E520BC40228}"/>
                  </a:ext>
                </a:extLst>
              </p:cNvPr>
              <p:cNvSpPr txBox="1"/>
              <p:nvPr/>
            </p:nvSpPr>
            <p:spPr>
              <a:xfrm flipH="1">
                <a:off x="7759419" y="9276398"/>
                <a:ext cx="1069877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𝐶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89" name="TextBox 88">
                <a:extLst>
                  <a:ext uri="{FF2B5EF4-FFF2-40B4-BE49-F238E27FC236}">
                    <a16:creationId xmlns:a16="http://schemas.microsoft.com/office/drawing/2014/main" id="{18887E27-444B-D791-EE17-9E520BC402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7759419" y="9276398"/>
                <a:ext cx="1069877" cy="369332"/>
              </a:xfrm>
              <a:prstGeom prst="rect">
                <a:avLst/>
              </a:prstGeom>
              <a:blipFill>
                <a:blip r:embed="rId26"/>
                <a:stretch>
                  <a:fillRect b="-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0" name="TextBox 89">
                <a:extLst>
                  <a:ext uri="{FF2B5EF4-FFF2-40B4-BE49-F238E27FC236}">
                    <a16:creationId xmlns:a16="http://schemas.microsoft.com/office/drawing/2014/main" id="{A2120488-0138-0D65-B9EE-A6D3888979FB}"/>
                  </a:ext>
                </a:extLst>
              </p:cNvPr>
              <p:cNvSpPr txBox="1"/>
              <p:nvPr/>
            </p:nvSpPr>
            <p:spPr>
              <a:xfrm>
                <a:off x="685800" y="8648700"/>
                <a:ext cx="456985" cy="71769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𝝐</m:t>
                          </m:r>
                        </m:num>
                        <m:den>
                          <m:rad>
                            <m:radPr>
                              <m:degHide m:val="on"/>
                              <m:ctrlPr>
                                <a:rPr lang="en-US" sz="2400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2400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𝜸</m:t>
                              </m:r>
                            </m:e>
                          </m:rad>
                        </m:den>
                      </m:f>
                    </m:oMath>
                  </m:oMathPara>
                </a14:m>
                <a:endParaRPr lang="en-US" sz="24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0" name="TextBox 89">
                <a:extLst>
                  <a:ext uri="{FF2B5EF4-FFF2-40B4-BE49-F238E27FC236}">
                    <a16:creationId xmlns:a16="http://schemas.microsoft.com/office/drawing/2014/main" id="{A2120488-0138-0D65-B9EE-A6D3888979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5800" y="8648700"/>
                <a:ext cx="456985" cy="717697"/>
              </a:xfrm>
              <a:prstGeom prst="rect">
                <a:avLst/>
              </a:prstGeom>
              <a:blipFill>
                <a:blip r:embed="rId27"/>
                <a:stretch>
                  <a:fillRect t="-1754" r="-16667" b="-105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0" name="Group 9">
            <a:extLst>
              <a:ext uri="{FF2B5EF4-FFF2-40B4-BE49-F238E27FC236}">
                <a16:creationId xmlns:a16="http://schemas.microsoft.com/office/drawing/2014/main" id="{03336C7B-4CA0-3DCB-741C-E11C00B4A48B}"/>
              </a:ext>
            </a:extLst>
          </p:cNvPr>
          <p:cNvGrpSpPr/>
          <p:nvPr/>
        </p:nvGrpSpPr>
        <p:grpSpPr>
          <a:xfrm>
            <a:off x="9626700" y="2258925"/>
            <a:ext cx="7940442" cy="7120885"/>
            <a:chOff x="6346309" y="1398544"/>
            <a:chExt cx="5389275" cy="4833032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54B95010-7B03-6B44-535E-5F67AB5EED97}"/>
                </a:ext>
              </a:extLst>
            </p:cNvPr>
            <p:cNvSpPr/>
            <p:nvPr/>
          </p:nvSpPr>
          <p:spPr>
            <a:xfrm>
              <a:off x="7653349" y="1733840"/>
              <a:ext cx="4032285" cy="1394996"/>
            </a:xfrm>
            <a:prstGeom prst="rect">
              <a:avLst/>
            </a:prstGeom>
            <a:solidFill>
              <a:schemeClr val="bg1">
                <a:lumMod val="75000"/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0B1E8B3D-39BD-01E5-67A7-50992BBB9120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/>
            <a:stretch>
              <a:fillRect/>
            </a:stretch>
          </p:blipFill>
          <p:spPr>
            <a:xfrm>
              <a:off x="9319462" y="2068054"/>
              <a:ext cx="1967321" cy="588929"/>
            </a:xfrm>
            <a:prstGeom prst="rect">
              <a:avLst/>
            </a:prstGeom>
          </p:spPr>
        </p:pic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CC4459C6-8BE4-47E7-6C8B-3037AF50DA92}"/>
                </a:ext>
              </a:extLst>
            </p:cNvPr>
            <p:cNvCxnSpPr>
              <a:cxnSpLocks/>
            </p:cNvCxnSpPr>
            <p:nvPr/>
          </p:nvCxnSpPr>
          <p:spPr>
            <a:xfrm>
              <a:off x="9066964" y="1939698"/>
              <a:ext cx="256220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607A4606-478E-F679-14E0-25B5A4A8FE13}"/>
                </a:ext>
              </a:extLst>
            </p:cNvPr>
            <p:cNvCxnSpPr>
              <a:cxnSpLocks/>
            </p:cNvCxnSpPr>
            <p:nvPr/>
          </p:nvCxnSpPr>
          <p:spPr>
            <a:xfrm>
              <a:off x="9066964" y="2711645"/>
              <a:ext cx="256220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F73B92A1-C90D-AF00-1132-AB256F85472F}"/>
                    </a:ext>
                  </a:extLst>
                </p:cNvPr>
                <p:cNvSpPr txBox="1"/>
                <p:nvPr/>
              </p:nvSpPr>
              <p:spPr>
                <a:xfrm>
                  <a:off x="8268867" y="2046038"/>
                  <a:ext cx="1148383" cy="53989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ad>
                          <m:radPr>
                            <m:degHide m:val="on"/>
                            <m:ctrlP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m:rPr>
                                <m:sty m:val="p"/>
                              </m:rPr>
                              <a:rPr lang="en-US" sz="2400" b="0" i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γ</m:t>
                            </m:r>
                          </m:e>
                        </m:rad>
                        <m:d>
                          <m:dPr>
                            <m:ctrlP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m:rPr>
                                <m:sty m:val="p"/>
                              </m:rPr>
                              <a:rPr lang="en-US" sz="2400" b="0" i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q</m:t>
                            </m:r>
                            <m:r>
                              <a:rPr lang="en-US" sz="2400" b="0" i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m:rPr>
                                    <m:sty m:val="p"/>
                                  </m:rPr>
                                  <a:rPr lang="en-US" sz="24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ϵ</m:t>
                                </m:r>
                              </m:num>
                              <m:den>
                                <m:r>
                                  <m:rPr>
                                    <m:sty m:val="p"/>
                                  </m:rPr>
                                  <a:rPr lang="en-US" sz="24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γ</m:t>
                                </m:r>
                              </m:den>
                            </m:f>
                          </m:e>
                        </m:d>
                      </m:oMath>
                    </m:oMathPara>
                  </a14:m>
                  <a:endParaRPr lang="en-US" sz="240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F73B92A1-C90D-AF00-1132-AB256F85472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268867" y="2046038"/>
                  <a:ext cx="1148383" cy="539898"/>
                </a:xfrm>
                <a:prstGeom prst="rect">
                  <a:avLst/>
                </a:prstGeom>
                <a:blipFill>
                  <a:blip r:embed="rId29"/>
                  <a:stretch>
                    <a:fillRect b="-781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2D2FE007-B3FC-C7C1-9144-DA8A2C48040D}"/>
                </a:ext>
              </a:extLst>
            </p:cNvPr>
            <p:cNvCxnSpPr>
              <a:cxnSpLocks/>
            </p:cNvCxnSpPr>
            <p:nvPr/>
          </p:nvCxnSpPr>
          <p:spPr>
            <a:xfrm>
              <a:off x="9319462" y="2337137"/>
              <a:ext cx="312428" cy="0"/>
            </a:xfrm>
            <a:prstGeom prst="straightConnector1">
              <a:avLst/>
            </a:prstGeom>
            <a:ln w="25400">
              <a:solidFill>
                <a:srgbClr val="FDA64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52DD32B4-CCB7-3EA0-E088-349D572EF34C}"/>
                </a:ext>
              </a:extLst>
            </p:cNvPr>
            <p:cNvSpPr txBox="1"/>
            <p:nvPr/>
          </p:nvSpPr>
          <p:spPr>
            <a:xfrm>
              <a:off x="7774020" y="1398544"/>
              <a:ext cx="2858493" cy="3133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latin typeface="Montserrat SemiBold" pitchFamily="2" charset="77"/>
                </a:rPr>
                <a:t>Heavily Overloaded</a:t>
              </a:r>
            </a:p>
          </p:txBody>
        </p:sp>
        <p:sp>
          <p:nvSpPr>
            <p:cNvPr id="18" name="Rounded Rectangle 17">
              <a:extLst>
                <a:ext uri="{FF2B5EF4-FFF2-40B4-BE49-F238E27FC236}">
                  <a16:creationId xmlns:a16="http://schemas.microsoft.com/office/drawing/2014/main" id="{149DBDB0-0C87-50A9-CAD9-5007D6222B25}"/>
                </a:ext>
              </a:extLst>
            </p:cNvPr>
            <p:cNvSpPr/>
            <p:nvPr/>
          </p:nvSpPr>
          <p:spPr>
            <a:xfrm>
              <a:off x="6346309" y="2510488"/>
              <a:ext cx="2160337" cy="535518"/>
            </a:xfrm>
            <a:prstGeom prst="roundRect">
              <a:avLst/>
            </a:prstGeom>
            <a:solidFill>
              <a:srgbClr val="F6BC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" name="TextBox 18">
                  <a:extLst>
                    <a:ext uri="{FF2B5EF4-FFF2-40B4-BE49-F238E27FC236}">
                      <a16:creationId xmlns:a16="http://schemas.microsoft.com/office/drawing/2014/main" id="{BBCAC795-99E8-BC35-855C-86A0BFF05752}"/>
                    </a:ext>
                  </a:extLst>
                </p:cNvPr>
                <p:cNvSpPr txBox="1"/>
                <p:nvPr/>
              </p:nvSpPr>
              <p:spPr>
                <a:xfrm>
                  <a:off x="6464017" y="2532447"/>
                  <a:ext cx="1990912" cy="45978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14:m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m:rPr>
                              <m:sty m:val="p"/>
                            </m:rPr>
                            <a:rPr lang="en-US" sz="24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γ</m:t>
                          </m:r>
                        </m:e>
                      </m:rad>
                      <m:d>
                        <m:d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en-US" sz="24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q</m:t>
                          </m:r>
                          <m:r>
                            <a:rPr lang="en-US" sz="24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m:rPr>
                                  <m:sty m:val="p"/>
                                </m:rPr>
                                <a:rPr lang="en-US" sz="2400" b="0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ϵ</m:t>
                              </m:r>
                            </m:num>
                            <m:den>
                              <m:r>
                                <m:rPr>
                                  <m:sty m:val="p"/>
                                </m:rPr>
                                <a:rPr lang="en-US" sz="2400" b="0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γ</m:t>
                              </m:r>
                            </m:den>
                          </m:f>
                        </m:e>
                      </m:d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→</m:t>
                      </m:r>
                    </m:oMath>
                  </a14:m>
                  <a:r>
                    <a:rPr lang="en-US" sz="2400" dirty="0">
                      <a:solidFill>
                        <a:schemeClr val="tx1"/>
                      </a:solidFill>
                    </a:rPr>
                    <a:t> Normal</a:t>
                  </a:r>
                </a:p>
              </p:txBody>
            </p:sp>
          </mc:Choice>
          <mc:Fallback xmlns="">
            <p:sp>
              <p:nvSpPr>
                <p:cNvPr id="19" name="TextBox 18">
                  <a:extLst>
                    <a:ext uri="{FF2B5EF4-FFF2-40B4-BE49-F238E27FC236}">
                      <a16:creationId xmlns:a16="http://schemas.microsoft.com/office/drawing/2014/main" id="{BBCAC795-99E8-BC35-855C-86A0BFF0575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464017" y="2532447"/>
                  <a:ext cx="1990912" cy="459780"/>
                </a:xfrm>
                <a:prstGeom prst="rect">
                  <a:avLst/>
                </a:prstGeom>
                <a:blipFill>
                  <a:blip r:embed="rId30"/>
                  <a:stretch>
                    <a:fillRect r="-1724" b="-370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" name="TextBox 19">
                  <a:extLst>
                    <a:ext uri="{FF2B5EF4-FFF2-40B4-BE49-F238E27FC236}">
                      <a16:creationId xmlns:a16="http://schemas.microsoft.com/office/drawing/2014/main" id="{65CFA40E-D075-B07F-15C0-385EB7E291DD}"/>
                    </a:ext>
                  </a:extLst>
                </p:cNvPr>
                <p:cNvSpPr txBox="1"/>
                <p:nvPr/>
              </p:nvSpPr>
              <p:spPr>
                <a:xfrm flipH="1">
                  <a:off x="10857111" y="4969008"/>
                  <a:ext cx="878473" cy="18800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∞</m:t>
                        </m:r>
                      </m:oMath>
                    </m:oMathPara>
                  </a14:m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id="{AF6CE154-79AF-91F0-4496-55E47A63241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flipH="1">
                  <a:off x="10857111" y="4969008"/>
                  <a:ext cx="878473" cy="188003"/>
                </a:xfrm>
                <a:prstGeom prst="rect">
                  <a:avLst/>
                </a:prstGeom>
                <a:blipFill>
                  <a:blip r:embed="rId3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3AA69C8E-735A-9CD5-A318-AAFFA67606F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145866" y="4409362"/>
              <a:ext cx="15580" cy="1519350"/>
            </a:xfrm>
            <a:prstGeom prst="line">
              <a:avLst/>
            </a:prstGeom>
            <a:ln w="2540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" name="TextBox 21">
                  <a:extLst>
                    <a:ext uri="{FF2B5EF4-FFF2-40B4-BE49-F238E27FC236}">
                      <a16:creationId xmlns:a16="http://schemas.microsoft.com/office/drawing/2014/main" id="{B6976570-5E33-4FAD-1239-66BBD4180F6A}"/>
                    </a:ext>
                  </a:extLst>
                </p:cNvPr>
                <p:cNvSpPr txBox="1"/>
                <p:nvPr/>
              </p:nvSpPr>
              <p:spPr>
                <a:xfrm flipH="1">
                  <a:off x="10211044" y="4974370"/>
                  <a:ext cx="440631" cy="2514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ad>
                          <m:radPr>
                            <m:degHide m:val="on"/>
                            <m:ctrlPr>
                              <a:rPr lang="en-US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𝛾</m:t>
                            </m:r>
                          </m:e>
                        </m:rad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𝑞</m:t>
                        </m:r>
                      </m:oMath>
                    </m:oMathPara>
                  </a14:m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1CD5C37B-12AD-18F7-DAF2-FCCF2CC3BC0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flipH="1">
                  <a:off x="10211044" y="4974370"/>
                  <a:ext cx="440631" cy="251410"/>
                </a:xfrm>
                <a:prstGeom prst="rect">
                  <a:avLst/>
                </a:prstGeom>
                <a:blipFill>
                  <a:blip r:embed="rId32"/>
                  <a:stretch>
                    <a:fillRect b="-666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F1BB8F8D-402E-95DB-1F5B-5DAB1A29F39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658479" y="5107532"/>
              <a:ext cx="372648" cy="1"/>
            </a:xfrm>
            <a:prstGeom prst="straightConnector1">
              <a:avLst/>
            </a:prstGeom>
            <a:ln w="25400">
              <a:solidFill>
                <a:srgbClr val="FDA64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4" name="TextBox 23">
                  <a:extLst>
                    <a:ext uri="{FF2B5EF4-FFF2-40B4-BE49-F238E27FC236}">
                      <a16:creationId xmlns:a16="http://schemas.microsoft.com/office/drawing/2014/main" id="{FA7A4A9F-B411-35CC-3BA0-362726EEA64E}"/>
                    </a:ext>
                  </a:extLst>
                </p:cNvPr>
                <p:cNvSpPr txBox="1"/>
                <p:nvPr/>
              </p:nvSpPr>
              <p:spPr>
                <a:xfrm flipH="1">
                  <a:off x="10632513" y="5980906"/>
                  <a:ext cx="878473" cy="25067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+∞</m:t>
                        </m:r>
                      </m:oMath>
                    </m:oMathPara>
                  </a14:m>
                  <a:endParaRPr lang="en-US" sz="240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17" name="TextBox 16">
                  <a:extLst>
                    <a:ext uri="{FF2B5EF4-FFF2-40B4-BE49-F238E27FC236}">
                      <a16:creationId xmlns:a16="http://schemas.microsoft.com/office/drawing/2014/main" id="{4206585E-B141-A529-C706-1E00508D8DB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flipH="1">
                  <a:off x="10632513" y="5980906"/>
                  <a:ext cx="878473" cy="250670"/>
                </a:xfrm>
                <a:prstGeom prst="rect">
                  <a:avLst/>
                </a:prstGeom>
                <a:blipFill>
                  <a:blip r:embed="rId33"/>
                  <a:stretch>
                    <a:fillRect b="-100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9EE10DFD-5411-9A6E-0E13-B2CA3566B67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194230" y="4832996"/>
              <a:ext cx="110946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48C07CC-351A-52CF-086F-BB937CAD4DC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194230" y="5460051"/>
              <a:ext cx="110946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527B8259-7B8C-9EE0-B5AA-FBECEF88659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211044" y="4832996"/>
              <a:ext cx="0" cy="622963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riangle 27">
              <a:extLst>
                <a:ext uri="{FF2B5EF4-FFF2-40B4-BE49-F238E27FC236}">
                  <a16:creationId xmlns:a16="http://schemas.microsoft.com/office/drawing/2014/main" id="{B249707B-E7FA-0B29-286A-B1AAB9DA7127}"/>
                </a:ext>
              </a:extLst>
            </p:cNvPr>
            <p:cNvSpPr/>
            <p:nvPr/>
          </p:nvSpPr>
          <p:spPr>
            <a:xfrm>
              <a:off x="9390100" y="2756745"/>
              <a:ext cx="1913599" cy="1387525"/>
            </a:xfrm>
            <a:prstGeom prst="triangle">
              <a:avLst>
                <a:gd name="adj" fmla="val 94770"/>
              </a:avLst>
            </a:prstGeo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0">
                  <a:srgbClr val="FDA649"/>
                </a:gs>
                <a:gs pos="91000">
                  <a:schemeClr val="bg1">
                    <a:alpha val="17000"/>
                  </a:schemeClr>
                </a:gs>
              </a:gsLst>
              <a:lin ang="5400000" scaled="0"/>
            </a:gradFill>
            <a:ln>
              <a:noFill/>
            </a:ln>
            <a:scene3d>
              <a:camera prst="orthographicFront">
                <a:rot lat="108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317CB242-77BB-9774-BEDB-5CD5CA2D954D}"/>
              </a:ext>
            </a:extLst>
          </p:cNvPr>
          <p:cNvSpPr txBox="1"/>
          <p:nvPr/>
        </p:nvSpPr>
        <p:spPr>
          <a:xfrm>
            <a:off x="11726706" y="9726104"/>
            <a:ext cx="22931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Montserrat SemiBold" pitchFamily="2" charset="77"/>
              </a:rPr>
              <a:t>Overloaded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9805E0D-407A-037F-311E-765CCAFDF1EB}"/>
              </a:ext>
            </a:extLst>
          </p:cNvPr>
          <p:cNvSpPr txBox="1"/>
          <p:nvPr/>
        </p:nvSpPr>
        <p:spPr>
          <a:xfrm>
            <a:off x="7584448" y="9704256"/>
            <a:ext cx="22931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Montserrat SemiBold" pitchFamily="2" charset="77"/>
              </a:rPr>
              <a:t>Full load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366A2C06-8EB7-F032-AE21-C1E61F720E26}"/>
              </a:ext>
            </a:extLst>
          </p:cNvPr>
          <p:cNvSpPr txBox="1"/>
          <p:nvPr/>
        </p:nvSpPr>
        <p:spPr>
          <a:xfrm>
            <a:off x="3973388" y="9704256"/>
            <a:ext cx="22931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Montserrat SemiBold" pitchFamily="2" charset="77"/>
              </a:rPr>
              <a:t>Underloaded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E20D22E-4131-F067-8ABA-CDB8B6EA987A}"/>
              </a:ext>
            </a:extLst>
          </p:cNvPr>
          <p:cNvSpPr txBox="1"/>
          <p:nvPr/>
        </p:nvSpPr>
        <p:spPr>
          <a:xfrm>
            <a:off x="1016396" y="942975"/>
            <a:ext cx="16230600" cy="6269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200"/>
              </a:lnSpc>
              <a:spcBef>
                <a:spcPct val="0"/>
              </a:spcBef>
            </a:pPr>
            <a:r>
              <a:rPr lang="en-US" sz="4000" b="1" spc="15" dirty="0">
                <a:solidFill>
                  <a:srgbClr val="2B2C30"/>
                </a:solidFill>
                <a:latin typeface="Montserrat" pitchFamily="2" charset="77"/>
                <a:cs typeface="Gujarati MT" pitchFamily="2" charset="0"/>
              </a:rPr>
              <a:t>LIMITING DISTRIBUTION</a:t>
            </a:r>
            <a:endParaRPr lang="en-US" sz="3714" b="1" spc="742" dirty="0">
              <a:solidFill>
                <a:schemeClr val="accent6">
                  <a:lumMod val="75000"/>
                </a:schemeClr>
              </a:solidFill>
              <a:latin typeface="Montserrat" pitchFamily="2" charset="77"/>
              <a:cs typeface="Gujarati M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95973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/>
          <p:nvPr/>
        </p:nvSpPr>
        <p:spPr>
          <a:xfrm flipV="1">
            <a:off x="1028695" y="1760761"/>
            <a:ext cx="16230594" cy="38509"/>
          </a:xfrm>
          <a:prstGeom prst="line">
            <a:avLst/>
          </a:prstGeom>
          <a:ln w="9525" cap="flat">
            <a:solidFill>
              <a:srgbClr val="2B2C3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85" name="Group 84">
            <a:extLst>
              <a:ext uri="{FF2B5EF4-FFF2-40B4-BE49-F238E27FC236}">
                <a16:creationId xmlns:a16="http://schemas.microsoft.com/office/drawing/2014/main" id="{24535A45-D41D-0FF0-8568-849C36D122E6}"/>
              </a:ext>
            </a:extLst>
          </p:cNvPr>
          <p:cNvGrpSpPr/>
          <p:nvPr/>
        </p:nvGrpSpPr>
        <p:grpSpPr>
          <a:xfrm>
            <a:off x="12251802" y="3112805"/>
            <a:ext cx="3597799" cy="524607"/>
            <a:chOff x="12251801" y="3054764"/>
            <a:chExt cx="3597799" cy="524607"/>
          </a:xfrm>
        </p:grpSpPr>
        <p:sp>
          <p:nvSpPr>
            <p:cNvPr id="29" name="TextBox 41">
              <a:extLst>
                <a:ext uri="{FF2B5EF4-FFF2-40B4-BE49-F238E27FC236}">
                  <a16:creationId xmlns:a16="http://schemas.microsoft.com/office/drawing/2014/main" id="{B2BD1528-437D-ECE5-9278-3CE915075E07}"/>
                </a:ext>
              </a:extLst>
            </p:cNvPr>
            <p:cNvSpPr txBox="1"/>
            <p:nvPr/>
          </p:nvSpPr>
          <p:spPr>
            <a:xfrm>
              <a:off x="14455282" y="3054764"/>
              <a:ext cx="1394318" cy="52187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4340"/>
                </a:lnSpc>
              </a:pPr>
              <a:r>
                <a:rPr lang="en-US" sz="3200" dirty="0">
                  <a:solidFill>
                    <a:srgbClr val="000000"/>
                  </a:solidFill>
                </a:rPr>
                <a:t>Always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B7A78108-49F4-AFD2-DF06-6D3EA6F31160}"/>
                </a:ext>
              </a:extLst>
            </p:cNvPr>
            <p:cNvSpPr txBox="1"/>
            <p:nvPr/>
          </p:nvSpPr>
          <p:spPr>
            <a:xfrm>
              <a:off x="12251801" y="3056151"/>
              <a:ext cx="182614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>
                  <a:solidFill>
                    <a:schemeClr val="accent2">
                      <a:lumMod val="75000"/>
                    </a:schemeClr>
                  </a:solidFill>
                  <a:latin typeface="Montserrat" pitchFamily="2" charset="77"/>
                </a:rPr>
                <a:t>Stability:</a:t>
              </a:r>
            </a:p>
          </p:txBody>
        </p:sp>
      </p:grpSp>
      <p:sp>
        <p:nvSpPr>
          <p:cNvPr id="80" name="TextBox 79">
            <a:extLst>
              <a:ext uri="{FF2B5EF4-FFF2-40B4-BE49-F238E27FC236}">
                <a16:creationId xmlns:a16="http://schemas.microsoft.com/office/drawing/2014/main" id="{4ED4066A-3845-9A14-1D7F-D5C5172BA0EB}"/>
              </a:ext>
            </a:extLst>
          </p:cNvPr>
          <p:cNvSpPr txBox="1"/>
          <p:nvPr/>
        </p:nvSpPr>
        <p:spPr>
          <a:xfrm>
            <a:off x="14462588" y="2081974"/>
            <a:ext cx="25654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Montserrat SemiBold" pitchFamily="2" charset="77"/>
              </a:rPr>
              <a:t>Heavy Traffic (HT) parameter:</a:t>
            </a:r>
          </a:p>
        </p:txBody>
      </p:sp>
      <p:sp>
        <p:nvSpPr>
          <p:cNvPr id="81" name="AutoShape 18">
            <a:extLst>
              <a:ext uri="{FF2B5EF4-FFF2-40B4-BE49-F238E27FC236}">
                <a16:creationId xmlns:a16="http://schemas.microsoft.com/office/drawing/2014/main" id="{DAA699D6-69F6-F94A-8A94-4EB804147C9A}"/>
              </a:ext>
            </a:extLst>
          </p:cNvPr>
          <p:cNvSpPr/>
          <p:nvPr/>
        </p:nvSpPr>
        <p:spPr>
          <a:xfrm flipH="1">
            <a:off x="16078200" y="2779562"/>
            <a:ext cx="0" cy="1197340"/>
          </a:xfrm>
          <a:prstGeom prst="line">
            <a:avLst/>
          </a:prstGeom>
          <a:ln w="38100" cap="flat">
            <a:solidFill>
              <a:srgbClr val="FF914D"/>
            </a:solidFill>
            <a:prstDash val="solid"/>
            <a:headEnd type="none" w="sm" len="sm"/>
            <a:tailEnd type="triangle" w="lg" len="med"/>
          </a:ln>
        </p:spPr>
        <p:txBody>
          <a:bodyPr/>
          <a:lstStyle/>
          <a:p>
            <a:endParaRPr lang="en-US"/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89CF4924-4689-9B88-C31C-30B39C501E3F}"/>
              </a:ext>
            </a:extLst>
          </p:cNvPr>
          <p:cNvSpPr txBox="1"/>
          <p:nvPr/>
        </p:nvSpPr>
        <p:spPr>
          <a:xfrm>
            <a:off x="11334884" y="3894170"/>
            <a:ext cx="27430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accent2">
                    <a:lumMod val="75000"/>
                  </a:schemeClr>
                </a:solidFill>
                <a:latin typeface="Montserrat" pitchFamily="2" charset="77"/>
              </a:rPr>
              <a:t>Heavy Traffic: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9" name="TextBox 41">
                <a:extLst>
                  <a:ext uri="{FF2B5EF4-FFF2-40B4-BE49-F238E27FC236}">
                    <a16:creationId xmlns:a16="http://schemas.microsoft.com/office/drawing/2014/main" id="{CEFF8358-D4F7-890C-7C28-82457151B3B3}"/>
                  </a:ext>
                </a:extLst>
              </p:cNvPr>
              <p:cNvSpPr txBox="1"/>
              <p:nvPr/>
            </p:nvSpPr>
            <p:spPr>
              <a:xfrm>
                <a:off x="14455006" y="3914153"/>
                <a:ext cx="2565472" cy="551433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>
                  <a:lnSpc>
                    <a:spcPts val="434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𝜆</m:t>
                      </m:r>
                      <m:r>
                        <a:rPr lang="en-US" sz="32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2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sz="32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(1+</m:t>
                      </m:r>
                      <m:r>
                        <a:rPr lang="en-US" sz="32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𝜖</m:t>
                      </m:r>
                      <m:r>
                        <a:rPr lang="en-US" sz="32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3200" dirty="0">
                  <a:solidFill>
                    <a:srgbClr val="000000"/>
                  </a:solidFill>
                  <a:latin typeface="Public Sans"/>
                </a:endParaRPr>
              </a:p>
            </p:txBody>
          </p:sp>
        </mc:Choice>
        <mc:Fallback xmlns="">
          <p:sp>
            <p:nvSpPr>
              <p:cNvPr id="89" name="TextBox 41">
                <a:extLst>
                  <a:ext uri="{FF2B5EF4-FFF2-40B4-BE49-F238E27FC236}">
                    <a16:creationId xmlns:a16="http://schemas.microsoft.com/office/drawing/2014/main" id="{CEFF8358-D4F7-890C-7C28-82457151B3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455006" y="3914153"/>
                <a:ext cx="2565472" cy="551433"/>
              </a:xfrm>
              <a:prstGeom prst="rect">
                <a:avLst/>
              </a:prstGeom>
              <a:blipFill>
                <a:blip r:embed="rId3"/>
                <a:stretch>
                  <a:fillRect l="-5419" b="-2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7" name="TextBox 136">
            <a:extLst>
              <a:ext uri="{FF2B5EF4-FFF2-40B4-BE49-F238E27FC236}">
                <a16:creationId xmlns:a16="http://schemas.microsoft.com/office/drawing/2014/main" id="{5F7141DE-6CBF-B6F5-F1B3-7215381CF2D6}"/>
              </a:ext>
            </a:extLst>
          </p:cNvPr>
          <p:cNvSpPr txBox="1"/>
          <p:nvPr/>
        </p:nvSpPr>
        <p:spPr>
          <a:xfrm>
            <a:off x="10188349" y="4674060"/>
            <a:ext cx="38715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800" b="1" dirty="0">
                <a:solidFill>
                  <a:schemeClr val="accent2">
                    <a:lumMod val="75000"/>
                  </a:schemeClr>
                </a:solidFill>
                <a:latin typeface="Montserrat" pitchFamily="2" charset="77"/>
              </a:rPr>
              <a:t>Abandonment rate: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8" name="TextBox 41">
                <a:extLst>
                  <a:ext uri="{FF2B5EF4-FFF2-40B4-BE49-F238E27FC236}">
                    <a16:creationId xmlns:a16="http://schemas.microsoft.com/office/drawing/2014/main" id="{52A939B7-4F4B-3552-BFF8-0DE27E566C72}"/>
                  </a:ext>
                </a:extLst>
              </p:cNvPr>
              <p:cNvSpPr txBox="1"/>
              <p:nvPr/>
            </p:nvSpPr>
            <p:spPr>
              <a:xfrm>
                <a:off x="14436985" y="4690971"/>
                <a:ext cx="959052" cy="551433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>
                  <a:lnSpc>
                    <a:spcPts val="434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𝛾</m:t>
                      </m:r>
                    </m:oMath>
                  </m:oMathPara>
                </a14:m>
                <a:endParaRPr lang="en-US" sz="3200" dirty="0">
                  <a:solidFill>
                    <a:srgbClr val="000000"/>
                  </a:solidFill>
                  <a:latin typeface="Public Sans"/>
                </a:endParaRPr>
              </a:p>
            </p:txBody>
          </p:sp>
        </mc:Choice>
        <mc:Fallback xmlns="">
          <p:sp>
            <p:nvSpPr>
              <p:cNvPr id="138" name="TextBox 41">
                <a:extLst>
                  <a:ext uri="{FF2B5EF4-FFF2-40B4-BE49-F238E27FC236}">
                    <a16:creationId xmlns:a16="http://schemas.microsoft.com/office/drawing/2014/main" id="{52A939B7-4F4B-3552-BFF8-0DE27E566C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436985" y="4690971"/>
                <a:ext cx="959052" cy="551433"/>
              </a:xfrm>
              <a:prstGeom prst="rect">
                <a:avLst/>
              </a:prstGeom>
              <a:blipFill>
                <a:blip r:embed="rId4"/>
                <a:stretch>
                  <a:fillRect l="-12987" b="-136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44" name="Group 143">
            <a:extLst>
              <a:ext uri="{FF2B5EF4-FFF2-40B4-BE49-F238E27FC236}">
                <a16:creationId xmlns:a16="http://schemas.microsoft.com/office/drawing/2014/main" id="{92EBBD6F-595C-60AA-4AE7-986CFAF2CEDC}"/>
              </a:ext>
            </a:extLst>
          </p:cNvPr>
          <p:cNvGrpSpPr/>
          <p:nvPr/>
        </p:nvGrpSpPr>
        <p:grpSpPr>
          <a:xfrm>
            <a:off x="696387" y="2852151"/>
            <a:ext cx="9734116" cy="6044259"/>
            <a:chOff x="696387" y="2852151"/>
            <a:chExt cx="9734116" cy="6044259"/>
          </a:xfrm>
        </p:grpSpPr>
        <p:sp>
          <p:nvSpPr>
            <p:cNvPr id="26" name="Rounded Rectangle 25">
              <a:extLst>
                <a:ext uri="{FF2B5EF4-FFF2-40B4-BE49-F238E27FC236}">
                  <a16:creationId xmlns:a16="http://schemas.microsoft.com/office/drawing/2014/main" id="{0241415F-9FE6-6CD1-7DF9-7F7453DD35C0}"/>
                </a:ext>
              </a:extLst>
            </p:cNvPr>
            <p:cNvSpPr/>
            <p:nvPr/>
          </p:nvSpPr>
          <p:spPr>
            <a:xfrm>
              <a:off x="5809046" y="5322607"/>
              <a:ext cx="2298996" cy="788201"/>
            </a:xfrm>
            <a:prstGeom prst="roundRect">
              <a:avLst/>
            </a:prstGeom>
            <a:solidFill>
              <a:schemeClr val="bg1">
                <a:lumMod val="85000"/>
                <a:alpha val="2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ounded Rectangle 27">
              <a:extLst>
                <a:ext uri="{FF2B5EF4-FFF2-40B4-BE49-F238E27FC236}">
                  <a16:creationId xmlns:a16="http://schemas.microsoft.com/office/drawing/2014/main" id="{6EFE4376-B99E-9408-57AB-0CE2B286FEFD}"/>
                </a:ext>
              </a:extLst>
            </p:cNvPr>
            <p:cNvSpPr/>
            <p:nvPr/>
          </p:nvSpPr>
          <p:spPr>
            <a:xfrm>
              <a:off x="5791860" y="3413593"/>
              <a:ext cx="2298996" cy="788201"/>
            </a:xfrm>
            <a:prstGeom prst="roundRect">
              <a:avLst/>
            </a:prstGeom>
            <a:solidFill>
              <a:schemeClr val="bg1">
                <a:lumMod val="85000"/>
                <a:alpha val="2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ounded Rectangle 34">
              <a:extLst>
                <a:ext uri="{FF2B5EF4-FFF2-40B4-BE49-F238E27FC236}">
                  <a16:creationId xmlns:a16="http://schemas.microsoft.com/office/drawing/2014/main" id="{024892C7-E623-EBEE-A956-B59BF7DE4477}"/>
                </a:ext>
              </a:extLst>
            </p:cNvPr>
            <p:cNvSpPr/>
            <p:nvPr/>
          </p:nvSpPr>
          <p:spPr>
            <a:xfrm>
              <a:off x="5800341" y="7321750"/>
              <a:ext cx="2298996" cy="788201"/>
            </a:xfrm>
            <a:prstGeom prst="roundRect">
              <a:avLst/>
            </a:prstGeom>
            <a:solidFill>
              <a:srgbClr val="92D05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83" name="Group 82">
              <a:extLst>
                <a:ext uri="{FF2B5EF4-FFF2-40B4-BE49-F238E27FC236}">
                  <a16:creationId xmlns:a16="http://schemas.microsoft.com/office/drawing/2014/main" id="{6796FD71-91A3-BF75-4621-69761BCBDC6A}"/>
                </a:ext>
              </a:extLst>
            </p:cNvPr>
            <p:cNvGrpSpPr/>
            <p:nvPr/>
          </p:nvGrpSpPr>
          <p:grpSpPr>
            <a:xfrm>
              <a:off x="6038898" y="3515157"/>
              <a:ext cx="1965836" cy="579310"/>
              <a:chOff x="3400425" y="2328863"/>
              <a:chExt cx="1793882" cy="528637"/>
            </a:xfrm>
          </p:grpSpPr>
          <p:sp>
            <p:nvSpPr>
              <p:cNvPr id="86" name="Oval 85">
                <a:extLst>
                  <a:ext uri="{FF2B5EF4-FFF2-40B4-BE49-F238E27FC236}">
                    <a16:creationId xmlns:a16="http://schemas.microsoft.com/office/drawing/2014/main" id="{CA7B1EB1-21C0-1882-01D7-1299FF4B2190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88" name="Straight Connector 87">
                <a:extLst>
                  <a:ext uri="{FF2B5EF4-FFF2-40B4-BE49-F238E27FC236}">
                    <a16:creationId xmlns:a16="http://schemas.microsoft.com/office/drawing/2014/main" id="{E5A34718-E5B9-023A-0A81-3541BD58AFAF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Straight Connector 89">
                <a:extLst>
                  <a:ext uri="{FF2B5EF4-FFF2-40B4-BE49-F238E27FC236}">
                    <a16:creationId xmlns:a16="http://schemas.microsoft.com/office/drawing/2014/main" id="{F472F82D-4E28-3CBF-6F1E-7D357F5E2B2B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Straight Connector 90">
                <a:extLst>
                  <a:ext uri="{FF2B5EF4-FFF2-40B4-BE49-F238E27FC236}">
                    <a16:creationId xmlns:a16="http://schemas.microsoft.com/office/drawing/2014/main" id="{0865149A-8936-5835-D557-840F54B0D52C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2" name="Group 91">
              <a:extLst>
                <a:ext uri="{FF2B5EF4-FFF2-40B4-BE49-F238E27FC236}">
                  <a16:creationId xmlns:a16="http://schemas.microsoft.com/office/drawing/2014/main" id="{73452AE7-8944-0588-419F-6785CA097E25}"/>
                </a:ext>
              </a:extLst>
            </p:cNvPr>
            <p:cNvGrpSpPr/>
            <p:nvPr/>
          </p:nvGrpSpPr>
          <p:grpSpPr>
            <a:xfrm>
              <a:off x="6038898" y="5418272"/>
              <a:ext cx="1965836" cy="579310"/>
              <a:chOff x="3400425" y="2328863"/>
              <a:chExt cx="1793882" cy="528637"/>
            </a:xfrm>
          </p:grpSpPr>
          <p:sp>
            <p:nvSpPr>
              <p:cNvPr id="93" name="Oval 92">
                <a:extLst>
                  <a:ext uri="{FF2B5EF4-FFF2-40B4-BE49-F238E27FC236}">
                    <a16:creationId xmlns:a16="http://schemas.microsoft.com/office/drawing/2014/main" id="{3385557D-944C-70AE-0273-F5604BCD28DC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94" name="Straight Connector 93">
                <a:extLst>
                  <a:ext uri="{FF2B5EF4-FFF2-40B4-BE49-F238E27FC236}">
                    <a16:creationId xmlns:a16="http://schemas.microsoft.com/office/drawing/2014/main" id="{5C6AB904-1038-61D7-411C-527EC02AB07B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Straight Connector 94">
                <a:extLst>
                  <a:ext uri="{FF2B5EF4-FFF2-40B4-BE49-F238E27FC236}">
                    <a16:creationId xmlns:a16="http://schemas.microsoft.com/office/drawing/2014/main" id="{9959147A-4E66-2421-739E-48656A87CD80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Straight Connector 95">
                <a:extLst>
                  <a:ext uri="{FF2B5EF4-FFF2-40B4-BE49-F238E27FC236}">
                    <a16:creationId xmlns:a16="http://schemas.microsoft.com/office/drawing/2014/main" id="{0E9FD4D7-5640-CB28-B701-E15048528FE2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7" name="Group 96">
              <a:extLst>
                <a:ext uri="{FF2B5EF4-FFF2-40B4-BE49-F238E27FC236}">
                  <a16:creationId xmlns:a16="http://schemas.microsoft.com/office/drawing/2014/main" id="{047E0244-36BE-2B67-C13A-79B87C3A70FD}"/>
                </a:ext>
              </a:extLst>
            </p:cNvPr>
            <p:cNvGrpSpPr/>
            <p:nvPr/>
          </p:nvGrpSpPr>
          <p:grpSpPr>
            <a:xfrm>
              <a:off x="6038898" y="7419251"/>
              <a:ext cx="1965836" cy="579310"/>
              <a:chOff x="3400425" y="2328863"/>
              <a:chExt cx="1793882" cy="528637"/>
            </a:xfrm>
          </p:grpSpPr>
          <p:sp>
            <p:nvSpPr>
              <p:cNvPr id="98" name="Oval 97">
                <a:extLst>
                  <a:ext uri="{FF2B5EF4-FFF2-40B4-BE49-F238E27FC236}">
                    <a16:creationId xmlns:a16="http://schemas.microsoft.com/office/drawing/2014/main" id="{211B45FB-0D66-F89B-8DB0-0DB4270B93AE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99" name="Straight Connector 98">
                <a:extLst>
                  <a:ext uri="{FF2B5EF4-FFF2-40B4-BE49-F238E27FC236}">
                    <a16:creationId xmlns:a16="http://schemas.microsoft.com/office/drawing/2014/main" id="{73900033-BB70-9908-D501-968A28C55595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Straight Connector 99">
                <a:extLst>
                  <a:ext uri="{FF2B5EF4-FFF2-40B4-BE49-F238E27FC236}">
                    <a16:creationId xmlns:a16="http://schemas.microsoft.com/office/drawing/2014/main" id="{BBD93D57-2927-3F45-AB0B-25F27CE16918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Straight Connector 100">
                <a:extLst>
                  <a:ext uri="{FF2B5EF4-FFF2-40B4-BE49-F238E27FC236}">
                    <a16:creationId xmlns:a16="http://schemas.microsoft.com/office/drawing/2014/main" id="{C215A5E6-63BD-D5D7-836B-822F44F35012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2" name="Rounded Rectangle 101">
              <a:extLst>
                <a:ext uri="{FF2B5EF4-FFF2-40B4-BE49-F238E27FC236}">
                  <a16:creationId xmlns:a16="http://schemas.microsoft.com/office/drawing/2014/main" id="{5B5AA880-CE4B-FF34-04FD-ADBB57BD7913}"/>
                </a:ext>
              </a:extLst>
            </p:cNvPr>
            <p:cNvSpPr/>
            <p:nvPr/>
          </p:nvSpPr>
          <p:spPr>
            <a:xfrm>
              <a:off x="7169348" y="3589524"/>
              <a:ext cx="123137" cy="435234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103" name="Rounded Rectangle 102">
              <a:extLst>
                <a:ext uri="{FF2B5EF4-FFF2-40B4-BE49-F238E27FC236}">
                  <a16:creationId xmlns:a16="http://schemas.microsoft.com/office/drawing/2014/main" id="{1AE093D8-5FB2-E7F9-2870-DFD97C91C6A0}"/>
                </a:ext>
              </a:extLst>
            </p:cNvPr>
            <p:cNvSpPr/>
            <p:nvPr/>
          </p:nvSpPr>
          <p:spPr>
            <a:xfrm>
              <a:off x="6971676" y="3589524"/>
              <a:ext cx="123137" cy="435234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104" name="Rounded Rectangle 103">
              <a:extLst>
                <a:ext uri="{FF2B5EF4-FFF2-40B4-BE49-F238E27FC236}">
                  <a16:creationId xmlns:a16="http://schemas.microsoft.com/office/drawing/2014/main" id="{EBE7CB94-0FD8-815B-253E-9A1F0CCA4BD9}"/>
                </a:ext>
              </a:extLst>
            </p:cNvPr>
            <p:cNvSpPr/>
            <p:nvPr/>
          </p:nvSpPr>
          <p:spPr>
            <a:xfrm>
              <a:off x="7166871" y="5490308"/>
              <a:ext cx="123137" cy="435234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105" name="Rounded Rectangle 104">
              <a:extLst>
                <a:ext uri="{FF2B5EF4-FFF2-40B4-BE49-F238E27FC236}">
                  <a16:creationId xmlns:a16="http://schemas.microsoft.com/office/drawing/2014/main" id="{2AD9C53D-07A9-EA3B-5568-32679FA27C52}"/>
                </a:ext>
              </a:extLst>
            </p:cNvPr>
            <p:cNvSpPr/>
            <p:nvPr/>
          </p:nvSpPr>
          <p:spPr>
            <a:xfrm>
              <a:off x="6969197" y="5490308"/>
              <a:ext cx="123137" cy="435234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106" name="Rounded Rectangle 105">
              <a:extLst>
                <a:ext uri="{FF2B5EF4-FFF2-40B4-BE49-F238E27FC236}">
                  <a16:creationId xmlns:a16="http://schemas.microsoft.com/office/drawing/2014/main" id="{578C77C8-F6C9-CCA5-B5D3-C1A49F96E1F0}"/>
                </a:ext>
              </a:extLst>
            </p:cNvPr>
            <p:cNvSpPr/>
            <p:nvPr/>
          </p:nvSpPr>
          <p:spPr>
            <a:xfrm>
              <a:off x="6783395" y="5490308"/>
              <a:ext cx="123137" cy="435234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107" name="Rounded Rectangle 106">
              <a:extLst>
                <a:ext uri="{FF2B5EF4-FFF2-40B4-BE49-F238E27FC236}">
                  <a16:creationId xmlns:a16="http://schemas.microsoft.com/office/drawing/2014/main" id="{00DA2F07-725A-A9B8-857F-45D320FA6CE0}"/>
                </a:ext>
              </a:extLst>
            </p:cNvPr>
            <p:cNvSpPr/>
            <p:nvPr/>
          </p:nvSpPr>
          <p:spPr>
            <a:xfrm>
              <a:off x="7166871" y="7491290"/>
              <a:ext cx="123137" cy="435234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cxnSp>
          <p:nvCxnSpPr>
            <p:cNvPr id="108" name="Straight Arrow Connector 107">
              <a:extLst>
                <a:ext uri="{FF2B5EF4-FFF2-40B4-BE49-F238E27FC236}">
                  <a16:creationId xmlns:a16="http://schemas.microsoft.com/office/drawing/2014/main" id="{CF503ABF-41F8-0DB8-5C68-24D175D21FA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27768" y="5715650"/>
              <a:ext cx="1498406" cy="7726"/>
            </a:xfrm>
            <a:prstGeom prst="straightConnector1">
              <a:avLst/>
            </a:prstGeom>
            <a:ln w="28575">
              <a:solidFill>
                <a:srgbClr val="C55CB2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Arrow Connector 108">
              <a:extLst>
                <a:ext uri="{FF2B5EF4-FFF2-40B4-BE49-F238E27FC236}">
                  <a16:creationId xmlns:a16="http://schemas.microsoft.com/office/drawing/2014/main" id="{583D0E57-56F7-56F6-DA8F-0AACDFAC9885}"/>
                </a:ext>
              </a:extLst>
            </p:cNvPr>
            <p:cNvCxnSpPr>
              <a:cxnSpLocks/>
            </p:cNvCxnSpPr>
            <p:nvPr/>
          </p:nvCxnSpPr>
          <p:spPr>
            <a:xfrm>
              <a:off x="8090856" y="3804812"/>
              <a:ext cx="752879" cy="0"/>
            </a:xfrm>
            <a:prstGeom prst="straightConnector1">
              <a:avLst/>
            </a:prstGeom>
            <a:ln w="28575">
              <a:solidFill>
                <a:srgbClr val="C55CB2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0" name="TextBox 109">
                  <a:extLst>
                    <a:ext uri="{FF2B5EF4-FFF2-40B4-BE49-F238E27FC236}">
                      <a16:creationId xmlns:a16="http://schemas.microsoft.com/office/drawing/2014/main" id="{1F1B5E83-691D-7F80-BCFE-B8DB0C690FE7}"/>
                    </a:ext>
                  </a:extLst>
                </p:cNvPr>
                <p:cNvSpPr txBox="1"/>
                <p:nvPr/>
              </p:nvSpPr>
              <p:spPr>
                <a:xfrm>
                  <a:off x="1382459" y="5836787"/>
                  <a:ext cx="818429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400" b="0" i="1" smtClean="0">
                            <a:solidFill>
                              <a:srgbClr val="08253D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sz="2400" b="0" i="1" smtClean="0">
                            <a:solidFill>
                              <a:srgbClr val="08253D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2400" b="0" i="1" smtClean="0">
                            <a:solidFill>
                              <a:srgbClr val="08253D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sz="2400" b="0" i="1" smtClean="0">
                            <a:solidFill>
                              <a:srgbClr val="08253D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m:oMathPara>
                  </a14:m>
                  <a:endParaRPr lang="en-US" sz="2400" dirty="0">
                    <a:solidFill>
                      <a:srgbClr val="08253D"/>
                    </a:solidFill>
                  </a:endParaRPr>
                </a:p>
              </p:txBody>
            </p:sp>
          </mc:Choice>
          <mc:Fallback xmlns="">
            <p:sp>
              <p:nvSpPr>
                <p:cNvPr id="110" name="TextBox 109">
                  <a:extLst>
                    <a:ext uri="{FF2B5EF4-FFF2-40B4-BE49-F238E27FC236}">
                      <a16:creationId xmlns:a16="http://schemas.microsoft.com/office/drawing/2014/main" id="{1F1B5E83-691D-7F80-BCFE-B8DB0C690FE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382459" y="5836787"/>
                  <a:ext cx="818429" cy="461665"/>
                </a:xfrm>
                <a:prstGeom prst="rect">
                  <a:avLst/>
                </a:prstGeom>
                <a:blipFill>
                  <a:blip r:embed="rId5"/>
                  <a:stretch>
                    <a:fillRect r="-1515" b="-18919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id="{58045C9A-76BD-FE54-330C-D860DB54E2F3}"/>
                </a:ext>
              </a:extLst>
            </p:cNvPr>
            <p:cNvSpPr txBox="1"/>
            <p:nvPr/>
          </p:nvSpPr>
          <p:spPr>
            <a:xfrm>
              <a:off x="1026432" y="5375982"/>
              <a:ext cx="19450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accent6">
                      <a:lumMod val="75000"/>
                    </a:schemeClr>
                  </a:solidFill>
                  <a:latin typeface="Montserrat" pitchFamily="2" charset="77"/>
                </a:rPr>
                <a:t>ARRIVALS</a:t>
              </a:r>
            </a:p>
          </p:txBody>
        </p:sp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57309A31-C901-2782-E285-62176B1AAB61}"/>
                </a:ext>
              </a:extLst>
            </p:cNvPr>
            <p:cNvSpPr txBox="1"/>
            <p:nvPr/>
          </p:nvSpPr>
          <p:spPr>
            <a:xfrm>
              <a:off x="8197307" y="3370183"/>
              <a:ext cx="1403893" cy="3730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accent6">
                      <a:lumMod val="75000"/>
                    </a:schemeClr>
                  </a:solidFill>
                  <a:latin typeface="Montserrat" pitchFamily="2" charset="77"/>
                </a:rPr>
                <a:t>SERVICE</a:t>
              </a:r>
            </a:p>
          </p:txBody>
        </p:sp>
        <p:cxnSp>
          <p:nvCxnSpPr>
            <p:cNvPr id="113" name="Straight Arrow Connector 112">
              <a:extLst>
                <a:ext uri="{FF2B5EF4-FFF2-40B4-BE49-F238E27FC236}">
                  <a16:creationId xmlns:a16="http://schemas.microsoft.com/office/drawing/2014/main" id="{95CF5024-450D-6070-A298-3B9989CA2BE4}"/>
                </a:ext>
              </a:extLst>
            </p:cNvPr>
            <p:cNvCxnSpPr>
              <a:cxnSpLocks/>
            </p:cNvCxnSpPr>
            <p:nvPr/>
          </p:nvCxnSpPr>
          <p:spPr>
            <a:xfrm>
              <a:off x="8099356" y="5707927"/>
              <a:ext cx="752879" cy="0"/>
            </a:xfrm>
            <a:prstGeom prst="straightConnector1">
              <a:avLst/>
            </a:prstGeom>
            <a:ln w="28575">
              <a:solidFill>
                <a:srgbClr val="C55CB2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Arrow Connector 113">
              <a:extLst>
                <a:ext uri="{FF2B5EF4-FFF2-40B4-BE49-F238E27FC236}">
                  <a16:creationId xmlns:a16="http://schemas.microsoft.com/office/drawing/2014/main" id="{C48ACE36-160A-822D-2F40-DF5471CD7EFC}"/>
                </a:ext>
              </a:extLst>
            </p:cNvPr>
            <p:cNvCxnSpPr>
              <a:cxnSpLocks/>
            </p:cNvCxnSpPr>
            <p:nvPr/>
          </p:nvCxnSpPr>
          <p:spPr>
            <a:xfrm>
              <a:off x="8090856" y="7751132"/>
              <a:ext cx="752879" cy="0"/>
            </a:xfrm>
            <a:prstGeom prst="straightConnector1">
              <a:avLst/>
            </a:prstGeom>
            <a:ln w="28575">
              <a:solidFill>
                <a:srgbClr val="C55CB2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Arrow Connector 114">
              <a:extLst>
                <a:ext uri="{FF2B5EF4-FFF2-40B4-BE49-F238E27FC236}">
                  <a16:creationId xmlns:a16="http://schemas.microsoft.com/office/drawing/2014/main" id="{0FFCAAE5-3E08-ED04-E482-49A1EC1F530C}"/>
                </a:ext>
              </a:extLst>
            </p:cNvPr>
            <p:cNvCxnSpPr>
              <a:cxnSpLocks/>
              <a:endCxn id="28" idx="1"/>
            </p:cNvCxnSpPr>
            <p:nvPr/>
          </p:nvCxnSpPr>
          <p:spPr>
            <a:xfrm flipV="1">
              <a:off x="4316113" y="3807694"/>
              <a:ext cx="1475747" cy="1907956"/>
            </a:xfrm>
            <a:prstGeom prst="straightConnector1">
              <a:avLst/>
            </a:prstGeom>
            <a:ln w="28575">
              <a:solidFill>
                <a:srgbClr val="C55CB2">
                  <a:alpha val="30000"/>
                </a:srgbClr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Arrow Connector 115">
              <a:extLst>
                <a:ext uri="{FF2B5EF4-FFF2-40B4-BE49-F238E27FC236}">
                  <a16:creationId xmlns:a16="http://schemas.microsoft.com/office/drawing/2014/main" id="{672925AA-E1B5-7CCE-55F7-FAF996DDC7A6}"/>
                </a:ext>
              </a:extLst>
            </p:cNvPr>
            <p:cNvCxnSpPr>
              <a:cxnSpLocks/>
              <a:endCxn id="26" idx="1"/>
            </p:cNvCxnSpPr>
            <p:nvPr/>
          </p:nvCxnSpPr>
          <p:spPr>
            <a:xfrm>
              <a:off x="4304527" y="5716708"/>
              <a:ext cx="1504519" cy="0"/>
            </a:xfrm>
            <a:prstGeom prst="straightConnector1">
              <a:avLst/>
            </a:prstGeom>
            <a:ln w="28575">
              <a:solidFill>
                <a:srgbClr val="C55CB2">
                  <a:alpha val="30000"/>
                </a:srgbClr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Arrow Connector 116">
              <a:extLst>
                <a:ext uri="{FF2B5EF4-FFF2-40B4-BE49-F238E27FC236}">
                  <a16:creationId xmlns:a16="http://schemas.microsoft.com/office/drawing/2014/main" id="{8FD9697D-75B6-136B-0251-8704636ADBD7}"/>
                </a:ext>
              </a:extLst>
            </p:cNvPr>
            <p:cNvCxnSpPr>
              <a:cxnSpLocks/>
              <a:stCxn id="131" idx="3"/>
              <a:endCxn id="35" idx="1"/>
            </p:cNvCxnSpPr>
            <p:nvPr/>
          </p:nvCxnSpPr>
          <p:spPr>
            <a:xfrm>
              <a:off x="4317911" y="5707924"/>
              <a:ext cx="1482430" cy="2007927"/>
            </a:xfrm>
            <a:prstGeom prst="straightConnector1">
              <a:avLst/>
            </a:prstGeom>
            <a:ln w="28575">
              <a:solidFill>
                <a:srgbClr val="C55CB2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8" name="Group 117">
              <a:extLst>
                <a:ext uri="{FF2B5EF4-FFF2-40B4-BE49-F238E27FC236}">
                  <a16:creationId xmlns:a16="http://schemas.microsoft.com/office/drawing/2014/main" id="{42DC3D66-8868-E76E-E707-6AD1E182C951}"/>
                </a:ext>
              </a:extLst>
            </p:cNvPr>
            <p:cNvGrpSpPr/>
            <p:nvPr/>
          </p:nvGrpSpPr>
          <p:grpSpPr>
            <a:xfrm>
              <a:off x="4487554" y="6689930"/>
              <a:ext cx="309111" cy="456443"/>
              <a:chOff x="3080148" y="2600390"/>
              <a:chExt cx="416039" cy="614338"/>
            </a:xfrm>
          </p:grpSpPr>
          <p:sp>
            <p:nvSpPr>
              <p:cNvPr id="119" name="Rounded Rectangle 118">
                <a:extLst>
                  <a:ext uri="{FF2B5EF4-FFF2-40B4-BE49-F238E27FC236}">
                    <a16:creationId xmlns:a16="http://schemas.microsoft.com/office/drawing/2014/main" id="{60854600-12F7-59D9-3D3A-2C85466F161E}"/>
                  </a:ext>
                </a:extLst>
              </p:cNvPr>
              <p:cNvSpPr/>
              <p:nvPr/>
            </p:nvSpPr>
            <p:spPr>
              <a:xfrm flipH="1">
                <a:off x="3322966" y="2600390"/>
                <a:ext cx="173221" cy="612347"/>
              </a:xfrm>
              <a:prstGeom prst="roundRect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0" name="Rounded Rectangle 119">
                <a:extLst>
                  <a:ext uri="{FF2B5EF4-FFF2-40B4-BE49-F238E27FC236}">
                    <a16:creationId xmlns:a16="http://schemas.microsoft.com/office/drawing/2014/main" id="{A34A8215-C7F3-6E6C-8A09-38A3F56ADBE3}"/>
                  </a:ext>
                </a:extLst>
              </p:cNvPr>
              <p:cNvSpPr/>
              <p:nvPr/>
            </p:nvSpPr>
            <p:spPr>
              <a:xfrm flipH="1">
                <a:off x="3080148" y="2602381"/>
                <a:ext cx="173221" cy="612347"/>
              </a:xfrm>
              <a:prstGeom prst="roundRect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121" name="Elbow Connector 120">
              <a:extLst>
                <a:ext uri="{FF2B5EF4-FFF2-40B4-BE49-F238E27FC236}">
                  <a16:creationId xmlns:a16="http://schemas.microsoft.com/office/drawing/2014/main" id="{03AC96CF-9F1D-40C5-A132-38B34E7EB15A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5633257" y="5160701"/>
              <a:ext cx="1375822" cy="225069"/>
            </a:xfrm>
            <a:prstGeom prst="bentConnector3">
              <a:avLst>
                <a:gd name="adj1" fmla="val -1258"/>
              </a:avLst>
            </a:prstGeom>
            <a:ln w="28575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Elbow Connector 121">
              <a:extLst>
                <a:ext uri="{FF2B5EF4-FFF2-40B4-BE49-F238E27FC236}">
                  <a16:creationId xmlns:a16="http://schemas.microsoft.com/office/drawing/2014/main" id="{FBF1D996-2C36-F13F-18C3-D12F6335255A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5633257" y="3262942"/>
              <a:ext cx="1375822" cy="225069"/>
            </a:xfrm>
            <a:prstGeom prst="bentConnector3">
              <a:avLst>
                <a:gd name="adj1" fmla="val -1258"/>
              </a:avLst>
            </a:prstGeom>
            <a:ln w="28575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Elbow Connector 122">
              <a:extLst>
                <a:ext uri="{FF2B5EF4-FFF2-40B4-BE49-F238E27FC236}">
                  <a16:creationId xmlns:a16="http://schemas.microsoft.com/office/drawing/2014/main" id="{0C139872-2A78-2A4E-E033-1D17D04AF1E9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5633258" y="7172068"/>
              <a:ext cx="1375822" cy="225069"/>
            </a:xfrm>
            <a:prstGeom prst="bentConnector3">
              <a:avLst>
                <a:gd name="adj1" fmla="val -1258"/>
              </a:avLst>
            </a:prstGeom>
            <a:ln w="28575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4" name="TextBox 123">
              <a:extLst>
                <a:ext uri="{FF2B5EF4-FFF2-40B4-BE49-F238E27FC236}">
                  <a16:creationId xmlns:a16="http://schemas.microsoft.com/office/drawing/2014/main" id="{8EEFE6A8-60B4-2DF0-9929-ED7345CD34CE}"/>
                </a:ext>
              </a:extLst>
            </p:cNvPr>
            <p:cNvSpPr txBox="1"/>
            <p:nvPr/>
          </p:nvSpPr>
          <p:spPr>
            <a:xfrm>
              <a:off x="4796665" y="2852151"/>
              <a:ext cx="23702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accent6">
                      <a:lumMod val="75000"/>
                    </a:schemeClr>
                  </a:solidFill>
                  <a:latin typeface="Montserrat" pitchFamily="2" charset="77"/>
                </a:rPr>
                <a:t>ABANDONMENT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6" name="TextBox 125">
                  <a:extLst>
                    <a:ext uri="{FF2B5EF4-FFF2-40B4-BE49-F238E27FC236}">
                      <a16:creationId xmlns:a16="http://schemas.microsoft.com/office/drawing/2014/main" id="{1C0EC633-40BD-3A3A-FE9A-4A194F35024D}"/>
                    </a:ext>
                  </a:extLst>
                </p:cNvPr>
                <p:cNvSpPr txBox="1"/>
                <p:nvPr/>
              </p:nvSpPr>
              <p:spPr>
                <a:xfrm>
                  <a:off x="8755615" y="3843991"/>
                  <a:ext cx="724365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400" b="0" i="1" smtClean="0">
                                <a:solidFill>
                                  <a:srgbClr val="08253D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0" i="1" smtClean="0">
                                <a:solidFill>
                                  <a:srgbClr val="08253D"/>
                                </a:solidFill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en-US" sz="2400" b="0" i="1" smtClean="0">
                                <a:solidFill>
                                  <a:srgbClr val="08253D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d>
                          <m:dPr>
                            <m:ctrlPr>
                              <a:rPr lang="en-US" sz="2400" b="0" i="1" smtClean="0">
                                <a:solidFill>
                                  <a:srgbClr val="08253D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400" b="0" i="1" smtClean="0">
                                <a:solidFill>
                                  <a:srgbClr val="08253D"/>
                                </a:solidFill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</m:d>
                      </m:oMath>
                    </m:oMathPara>
                  </a14:m>
                  <a:endParaRPr lang="en-US" sz="2400" dirty="0">
                    <a:solidFill>
                      <a:srgbClr val="08253D"/>
                    </a:solidFill>
                  </a:endParaRPr>
                </a:p>
              </p:txBody>
            </p:sp>
          </mc:Choice>
          <mc:Fallback xmlns="">
            <p:sp>
              <p:nvSpPr>
                <p:cNvPr id="126" name="TextBox 125">
                  <a:extLst>
                    <a:ext uri="{FF2B5EF4-FFF2-40B4-BE49-F238E27FC236}">
                      <a16:creationId xmlns:a16="http://schemas.microsoft.com/office/drawing/2014/main" id="{1C0EC633-40BD-3A3A-FE9A-4A194F35024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755615" y="3843991"/>
                  <a:ext cx="724365" cy="369332"/>
                </a:xfrm>
                <a:prstGeom prst="rect">
                  <a:avLst/>
                </a:prstGeom>
                <a:blipFill>
                  <a:blip r:embed="rId6"/>
                  <a:stretch>
                    <a:fillRect l="-5172" b="-1666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7" name="TextBox 126">
                  <a:extLst>
                    <a:ext uri="{FF2B5EF4-FFF2-40B4-BE49-F238E27FC236}">
                      <a16:creationId xmlns:a16="http://schemas.microsoft.com/office/drawing/2014/main" id="{C55B7264-6932-8254-D703-94A095486044}"/>
                    </a:ext>
                  </a:extLst>
                </p:cNvPr>
                <p:cNvSpPr txBox="1"/>
                <p:nvPr/>
              </p:nvSpPr>
              <p:spPr>
                <a:xfrm>
                  <a:off x="8755615" y="5714055"/>
                  <a:ext cx="732508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400" b="0" i="1" smtClean="0">
                                <a:solidFill>
                                  <a:srgbClr val="08253D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0" i="1" smtClean="0">
                                <a:solidFill>
                                  <a:srgbClr val="08253D"/>
                                </a:solidFill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en-US" sz="2400" b="0" i="1" smtClean="0">
                                <a:solidFill>
                                  <a:srgbClr val="08253D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sz="2400" b="0" i="1" smtClean="0">
                            <a:solidFill>
                              <a:srgbClr val="08253D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2400" b="0" i="1" smtClean="0">
                            <a:solidFill>
                              <a:srgbClr val="08253D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sz="2400" b="0" i="1" smtClean="0">
                            <a:solidFill>
                              <a:srgbClr val="08253D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m:oMathPara>
                  </a14:m>
                  <a:endParaRPr lang="en-US" sz="2400" dirty="0">
                    <a:solidFill>
                      <a:srgbClr val="08253D"/>
                    </a:solidFill>
                  </a:endParaRPr>
                </a:p>
              </p:txBody>
            </p:sp>
          </mc:Choice>
          <mc:Fallback xmlns="">
            <p:sp>
              <p:nvSpPr>
                <p:cNvPr id="127" name="TextBox 126">
                  <a:extLst>
                    <a:ext uri="{FF2B5EF4-FFF2-40B4-BE49-F238E27FC236}">
                      <a16:creationId xmlns:a16="http://schemas.microsoft.com/office/drawing/2014/main" id="{C55B7264-6932-8254-D703-94A09548604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755615" y="5714055"/>
                  <a:ext cx="732508" cy="369332"/>
                </a:xfrm>
                <a:prstGeom prst="rect">
                  <a:avLst/>
                </a:prstGeom>
                <a:blipFill>
                  <a:blip r:embed="rId7"/>
                  <a:stretch>
                    <a:fillRect l="-5172" r="-15517" b="-32258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8" name="TextBox 127">
                  <a:extLst>
                    <a:ext uri="{FF2B5EF4-FFF2-40B4-BE49-F238E27FC236}">
                      <a16:creationId xmlns:a16="http://schemas.microsoft.com/office/drawing/2014/main" id="{39DEBC58-CE4E-4229-480F-8A17F59608C3}"/>
                    </a:ext>
                  </a:extLst>
                </p:cNvPr>
                <p:cNvSpPr txBox="1"/>
                <p:nvPr/>
              </p:nvSpPr>
              <p:spPr>
                <a:xfrm>
                  <a:off x="8755615" y="7745968"/>
                  <a:ext cx="732508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400" b="0" i="1" smtClean="0">
                                <a:solidFill>
                                  <a:srgbClr val="08253D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0" i="1" smtClean="0">
                                <a:solidFill>
                                  <a:srgbClr val="08253D"/>
                                </a:solidFill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en-US" sz="2400" b="0" i="1" smtClean="0">
                                <a:solidFill>
                                  <a:srgbClr val="08253D"/>
                                </a:solidFill>
                                <a:latin typeface="Cambria Math" panose="02040503050406030204" pitchFamily="18" charset="0"/>
                              </a:rPr>
                              <m:t>3</m:t>
                            </m:r>
                          </m:sub>
                        </m:sSub>
                        <m:r>
                          <a:rPr lang="en-US" sz="2400" b="0" i="1" smtClean="0">
                            <a:solidFill>
                              <a:srgbClr val="08253D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2400" b="0" i="1" smtClean="0">
                            <a:solidFill>
                              <a:srgbClr val="08253D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sz="2400" b="0" i="1" smtClean="0">
                            <a:solidFill>
                              <a:srgbClr val="08253D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m:oMathPara>
                  </a14:m>
                  <a:endParaRPr lang="en-US" sz="2400" dirty="0">
                    <a:solidFill>
                      <a:srgbClr val="08253D"/>
                    </a:solidFill>
                  </a:endParaRPr>
                </a:p>
              </p:txBody>
            </p:sp>
          </mc:Choice>
          <mc:Fallback xmlns="">
            <p:sp>
              <p:nvSpPr>
                <p:cNvPr id="128" name="TextBox 127">
                  <a:extLst>
                    <a:ext uri="{FF2B5EF4-FFF2-40B4-BE49-F238E27FC236}">
                      <a16:creationId xmlns:a16="http://schemas.microsoft.com/office/drawing/2014/main" id="{39DEBC58-CE4E-4229-480F-8A17F59608C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755615" y="7745968"/>
                  <a:ext cx="732508" cy="369332"/>
                </a:xfrm>
                <a:prstGeom prst="rect">
                  <a:avLst/>
                </a:prstGeom>
                <a:blipFill>
                  <a:blip r:embed="rId8"/>
                  <a:stretch>
                    <a:fillRect l="-5172" r="-15517" b="-3448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31" name="Rectangle 130">
              <a:extLst>
                <a:ext uri="{FF2B5EF4-FFF2-40B4-BE49-F238E27FC236}">
                  <a16:creationId xmlns:a16="http://schemas.microsoft.com/office/drawing/2014/main" id="{37CEE695-86C8-774A-DF5F-03C4C173C794}"/>
                </a:ext>
              </a:extLst>
            </p:cNvPr>
            <p:cNvSpPr/>
            <p:nvPr/>
          </p:nvSpPr>
          <p:spPr>
            <a:xfrm>
              <a:off x="2535884" y="5316235"/>
              <a:ext cx="1782027" cy="783377"/>
            </a:xfrm>
            <a:prstGeom prst="rect">
              <a:avLst/>
            </a:prstGeom>
            <a:solidFill>
              <a:srgbClr val="0097F5">
                <a:alpha val="32000"/>
              </a:srgb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TextBox 131">
              <a:extLst>
                <a:ext uri="{FF2B5EF4-FFF2-40B4-BE49-F238E27FC236}">
                  <a16:creationId xmlns:a16="http://schemas.microsoft.com/office/drawing/2014/main" id="{87DDD990-F4CE-8146-1BD9-E5CAB09CEC9E}"/>
                </a:ext>
              </a:extLst>
            </p:cNvPr>
            <p:cNvSpPr txBox="1"/>
            <p:nvPr/>
          </p:nvSpPr>
          <p:spPr>
            <a:xfrm>
              <a:off x="2604906" y="5316235"/>
              <a:ext cx="1614545" cy="707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dirty="0">
                  <a:latin typeface="Montserrat Medium" pitchFamily="2" charset="77"/>
                </a:rPr>
                <a:t>JSQ</a:t>
              </a:r>
            </a:p>
            <a:p>
              <a:pPr algn="ctr"/>
              <a:r>
                <a:rPr lang="en-US" sz="2000" dirty="0">
                  <a:latin typeface="Montserrat Medium" pitchFamily="2" charset="77"/>
                </a:rPr>
                <a:t>Dispatcher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6" name="TextBox 135">
                  <a:extLst>
                    <a:ext uri="{FF2B5EF4-FFF2-40B4-BE49-F238E27FC236}">
                      <a16:creationId xmlns:a16="http://schemas.microsoft.com/office/drawing/2014/main" id="{284FE546-FF30-C941-2F02-1247577231E0}"/>
                    </a:ext>
                  </a:extLst>
                </p:cNvPr>
                <p:cNvSpPr txBox="1"/>
                <p:nvPr/>
              </p:nvSpPr>
              <p:spPr>
                <a:xfrm>
                  <a:off x="3581400" y="3332094"/>
                  <a:ext cx="2059090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sty m:val="p"/>
                          </m:rPr>
                          <a:rPr lang="en-US" sz="24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d</m:t>
                        </m:r>
                        <m:r>
                          <a:rPr lang="en-US" sz="24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~ </m:t>
                        </m:r>
                        <m:r>
                          <m:rPr>
                            <m:sty m:val="p"/>
                          </m:rPr>
                          <a:rPr lang="en-US" sz="24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Bin</m:t>
                        </m:r>
                        <m:r>
                          <a:rPr lang="en-US" sz="24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sz="24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q</m:t>
                        </m:r>
                        <m:r>
                          <a:rPr lang="en-US" sz="24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m:rPr>
                            <m:sty m:val="p"/>
                          </m:rPr>
                          <a:rPr lang="en-US" sz="24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γ</m:t>
                        </m:r>
                        <m:r>
                          <a:rPr lang="en-US" sz="24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) </m:t>
                        </m:r>
                      </m:oMath>
                    </m:oMathPara>
                  </a14:m>
                  <a:endParaRPr lang="en-US" sz="240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136" name="TextBox 135">
                  <a:extLst>
                    <a:ext uri="{FF2B5EF4-FFF2-40B4-BE49-F238E27FC236}">
                      <a16:creationId xmlns:a16="http://schemas.microsoft.com/office/drawing/2014/main" id="{284FE546-FF30-C941-2F02-1247577231E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581400" y="3332094"/>
                  <a:ext cx="2059090" cy="461665"/>
                </a:xfrm>
                <a:prstGeom prst="rect">
                  <a:avLst/>
                </a:prstGeom>
                <a:blipFill>
                  <a:blip r:embed="rId9"/>
                  <a:stretch>
                    <a:fillRect b="-21622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9" name="TextBox 138">
                  <a:extLst>
                    <a:ext uri="{FF2B5EF4-FFF2-40B4-BE49-F238E27FC236}">
                      <a16:creationId xmlns:a16="http://schemas.microsoft.com/office/drawing/2014/main" id="{EDF0C9D6-3403-0922-1E5E-E7FB15D13C69}"/>
                    </a:ext>
                  </a:extLst>
                </p:cNvPr>
                <p:cNvSpPr txBox="1"/>
                <p:nvPr/>
              </p:nvSpPr>
              <p:spPr>
                <a:xfrm>
                  <a:off x="696387" y="6608062"/>
                  <a:ext cx="2161168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20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Montserrat SemiBold" pitchFamily="2" charset="77"/>
                    </a:rPr>
                    <a:t>Arrival Rate = </a:t>
                  </a:r>
                  <a14:m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𝝀</m:t>
                      </m:r>
                    </m:oMath>
                  </a14:m>
                  <a:endParaRPr lang="en-US" sz="2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Montserrat SemiBold" pitchFamily="2" charset="77"/>
                  </a:endParaRPr>
                </a:p>
              </p:txBody>
            </p:sp>
          </mc:Choice>
          <mc:Fallback xmlns="">
            <p:sp>
              <p:nvSpPr>
                <p:cNvPr id="139" name="TextBox 138">
                  <a:extLst>
                    <a:ext uri="{FF2B5EF4-FFF2-40B4-BE49-F238E27FC236}">
                      <a16:creationId xmlns:a16="http://schemas.microsoft.com/office/drawing/2014/main" id="{EDF0C9D6-3403-0922-1E5E-E7FB15D13C6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96387" y="6608062"/>
                  <a:ext cx="2161168" cy="400110"/>
                </a:xfrm>
                <a:prstGeom prst="rect">
                  <a:avLst/>
                </a:prstGeom>
                <a:blipFill>
                  <a:blip r:embed="rId10"/>
                  <a:stretch>
                    <a:fillRect l="-2326" t="-9375" b="-28125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0" name="TextBox 139">
                  <a:extLst>
                    <a:ext uri="{FF2B5EF4-FFF2-40B4-BE49-F238E27FC236}">
                      <a16:creationId xmlns:a16="http://schemas.microsoft.com/office/drawing/2014/main" id="{7D71AD63-8C35-A7F9-FDA1-55950D3DA8EC}"/>
                    </a:ext>
                  </a:extLst>
                </p:cNvPr>
                <p:cNvSpPr txBox="1"/>
                <p:nvPr/>
              </p:nvSpPr>
              <p:spPr>
                <a:xfrm>
                  <a:off x="7438978" y="8496300"/>
                  <a:ext cx="2991525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20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Montserrat SemiBold" pitchFamily="2" charset="77"/>
                    </a:rPr>
                    <a:t>Total Service Rate = </a:t>
                  </a:r>
                  <a14:m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𝟏</m:t>
                      </m:r>
                    </m:oMath>
                  </a14:m>
                  <a:endParaRPr lang="en-US" sz="2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Montserrat SemiBold" pitchFamily="2" charset="77"/>
                  </a:endParaRPr>
                </a:p>
              </p:txBody>
            </p:sp>
          </mc:Choice>
          <mc:Fallback xmlns="">
            <p:sp>
              <p:nvSpPr>
                <p:cNvPr id="140" name="TextBox 139">
                  <a:extLst>
                    <a:ext uri="{FF2B5EF4-FFF2-40B4-BE49-F238E27FC236}">
                      <a16:creationId xmlns:a16="http://schemas.microsoft.com/office/drawing/2014/main" id="{7D71AD63-8C35-A7F9-FDA1-55950D3DA8E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438978" y="8496300"/>
                  <a:ext cx="2991525" cy="400110"/>
                </a:xfrm>
                <a:prstGeom prst="rect">
                  <a:avLst/>
                </a:prstGeom>
                <a:blipFill>
                  <a:blip r:embed="rId11"/>
                  <a:stretch>
                    <a:fillRect l="-1688" t="-9375" b="-250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41" name="Rounded Rectangle 140">
            <a:extLst>
              <a:ext uri="{FF2B5EF4-FFF2-40B4-BE49-F238E27FC236}">
                <a16:creationId xmlns:a16="http://schemas.microsoft.com/office/drawing/2014/main" id="{BEBCEF06-0672-BD48-32BF-FE6510F4237A}"/>
              </a:ext>
            </a:extLst>
          </p:cNvPr>
          <p:cNvSpPr/>
          <p:nvPr/>
        </p:nvSpPr>
        <p:spPr>
          <a:xfrm>
            <a:off x="10663562" y="6566955"/>
            <a:ext cx="6405238" cy="1395945"/>
          </a:xfrm>
          <a:prstGeom prst="roundRect">
            <a:avLst/>
          </a:prstGeom>
          <a:solidFill>
            <a:srgbClr val="132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2" name="TextBox 141">
                <a:extLst>
                  <a:ext uri="{FF2B5EF4-FFF2-40B4-BE49-F238E27FC236}">
                    <a16:creationId xmlns:a16="http://schemas.microsoft.com/office/drawing/2014/main" id="{2FF7C068-ADC1-0412-E94A-603C85B31594}"/>
                  </a:ext>
                </a:extLst>
              </p:cNvPr>
              <p:cNvSpPr txBox="1"/>
              <p:nvPr/>
            </p:nvSpPr>
            <p:spPr>
              <a:xfrm>
                <a:off x="11106984" y="6745955"/>
                <a:ext cx="5544545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800" dirty="0">
                    <a:solidFill>
                      <a:schemeClr val="bg1"/>
                    </a:solidFill>
                    <a:latin typeface="Montserrat Medium" pitchFamily="2" charset="77"/>
                  </a:rPr>
                  <a:t>What is the</a:t>
                </a:r>
              </a:p>
              <a:p>
                <a:pPr algn="ctr"/>
                <a:r>
                  <a:rPr lang="en-US" sz="2800" dirty="0">
                    <a:solidFill>
                      <a:schemeClr val="bg1"/>
                    </a:solidFill>
                    <a:latin typeface="Montserrat Medium" pitchFamily="2" charset="77"/>
                  </a:rPr>
                  <a:t> </a:t>
                </a:r>
                <a:r>
                  <a:rPr lang="en-US" sz="2800" b="1" dirty="0">
                    <a:solidFill>
                      <a:srgbClr val="FDA649"/>
                    </a:solidFill>
                    <a:latin typeface="Montserrat" pitchFamily="2" charset="77"/>
                  </a:rPr>
                  <a:t>DISTRIBUTION</a:t>
                </a:r>
                <a:r>
                  <a:rPr lang="en-US" sz="2800" b="1" dirty="0">
                    <a:solidFill>
                      <a:schemeClr val="bg1"/>
                    </a:solidFill>
                    <a:latin typeface="Montserrat" pitchFamily="2" charset="77"/>
                  </a:rPr>
                  <a:t> </a:t>
                </a:r>
                <a:r>
                  <a:rPr lang="en-US" sz="2800" dirty="0">
                    <a:solidFill>
                      <a:schemeClr val="bg1"/>
                    </a:solidFill>
                    <a:latin typeface="Montserrat Medium" pitchFamily="2" charset="77"/>
                  </a:rPr>
                  <a:t>as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800" b="0" i="0" smtClean="0">
                        <a:solidFill>
                          <a:srgbClr val="FDA649"/>
                        </a:solidFill>
                        <a:latin typeface="Cambria Math" panose="02040503050406030204" pitchFamily="18" charset="0"/>
                      </a:rPr>
                      <m:t>γ</m:t>
                    </m:r>
                    <m:r>
                      <a:rPr lang="en-US" sz="2800" b="0" i="0" smtClean="0">
                        <a:solidFill>
                          <a:srgbClr val="FDA649"/>
                        </a:solidFill>
                        <a:latin typeface="Cambria Math" panose="02040503050406030204" pitchFamily="18" charset="0"/>
                      </a:rPr>
                      <m:t>→0?</m:t>
                    </m:r>
                  </m:oMath>
                </a14:m>
                <a:endParaRPr lang="en-US" sz="2800" dirty="0">
                  <a:solidFill>
                    <a:schemeClr val="bg1"/>
                  </a:solidFill>
                  <a:latin typeface="Montserrat Medium" pitchFamily="2" charset="77"/>
                </a:endParaRPr>
              </a:p>
            </p:txBody>
          </p:sp>
        </mc:Choice>
        <mc:Fallback xmlns="">
          <p:sp>
            <p:nvSpPr>
              <p:cNvPr id="142" name="TextBox 141">
                <a:extLst>
                  <a:ext uri="{FF2B5EF4-FFF2-40B4-BE49-F238E27FC236}">
                    <a16:creationId xmlns:a16="http://schemas.microsoft.com/office/drawing/2014/main" id="{2FF7C068-ADC1-0412-E94A-603C85B315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06984" y="6745955"/>
                <a:ext cx="5544545" cy="954107"/>
              </a:xfrm>
              <a:prstGeom prst="rect">
                <a:avLst/>
              </a:prstGeom>
              <a:blipFill>
                <a:blip r:embed="rId12"/>
                <a:stretch>
                  <a:fillRect t="-6579" b="-171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>
            <a:extLst>
              <a:ext uri="{FF2B5EF4-FFF2-40B4-BE49-F238E27FC236}">
                <a16:creationId xmlns:a16="http://schemas.microsoft.com/office/drawing/2014/main" id="{64964136-CE25-9005-1B96-FDDE34429BE9}"/>
              </a:ext>
            </a:extLst>
          </p:cNvPr>
          <p:cNvSpPr txBox="1"/>
          <p:nvPr/>
        </p:nvSpPr>
        <p:spPr>
          <a:xfrm>
            <a:off x="1016396" y="942975"/>
            <a:ext cx="16230600" cy="6269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200"/>
              </a:lnSpc>
              <a:spcBef>
                <a:spcPct val="0"/>
              </a:spcBef>
            </a:pPr>
            <a:r>
              <a:rPr lang="en-US" sz="4000" b="1" spc="15" dirty="0">
                <a:solidFill>
                  <a:srgbClr val="2B2C30"/>
                </a:solidFill>
                <a:latin typeface="Montserrat" pitchFamily="2" charset="77"/>
                <a:cs typeface="Gujarati MT" pitchFamily="2" charset="0"/>
              </a:rPr>
              <a:t>JOIN THE SHORTEST QUEUE WITH ABANDONMENT</a:t>
            </a:r>
            <a:endParaRPr lang="en-US" sz="3714" b="1" spc="742" dirty="0">
              <a:solidFill>
                <a:schemeClr val="accent6">
                  <a:lumMod val="75000"/>
                </a:schemeClr>
              </a:solidFill>
              <a:latin typeface="Montserrat" pitchFamily="2" charset="77"/>
              <a:cs typeface="Gujarati M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  <p:bldP spid="87" grpId="0"/>
      <p:bldP spid="89" grpId="0"/>
      <p:bldP spid="137" grpId="0"/>
      <p:bldP spid="138" grpId="0"/>
      <p:bldP spid="141" grpId="0" animBg="1"/>
      <p:bldP spid="14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 flipV="1">
            <a:off x="1028695" y="1760761"/>
            <a:ext cx="16230594" cy="38509"/>
          </a:xfrm>
          <a:prstGeom prst="line">
            <a:avLst/>
          </a:prstGeom>
          <a:ln w="9525" cap="flat">
            <a:solidFill>
              <a:srgbClr val="2B2C3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A471CFD6-B21F-DEBC-93EC-B2CD0A75428A}"/>
              </a:ext>
            </a:extLst>
          </p:cNvPr>
          <p:cNvGrpSpPr/>
          <p:nvPr/>
        </p:nvGrpSpPr>
        <p:grpSpPr>
          <a:xfrm>
            <a:off x="891421" y="2741467"/>
            <a:ext cx="7925446" cy="2480232"/>
            <a:chOff x="891421" y="2741467"/>
            <a:chExt cx="7925446" cy="2480232"/>
          </a:xfrm>
        </p:grpSpPr>
        <p:sp>
          <p:nvSpPr>
            <p:cNvPr id="24" name="Rounded Rectangle 23">
              <a:extLst>
                <a:ext uri="{FF2B5EF4-FFF2-40B4-BE49-F238E27FC236}">
                  <a16:creationId xmlns:a16="http://schemas.microsoft.com/office/drawing/2014/main" id="{0331F372-72AD-DB3E-CABD-0CA8E889C639}"/>
                </a:ext>
              </a:extLst>
            </p:cNvPr>
            <p:cNvSpPr/>
            <p:nvPr/>
          </p:nvSpPr>
          <p:spPr>
            <a:xfrm>
              <a:off x="5007527" y="2784877"/>
              <a:ext cx="2298996" cy="788201"/>
            </a:xfrm>
            <a:prstGeom prst="roundRect">
              <a:avLst/>
            </a:prstGeom>
            <a:solidFill>
              <a:schemeClr val="bg1">
                <a:lumMod val="85000"/>
                <a:alpha val="2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ounded Rectangle 24">
              <a:extLst>
                <a:ext uri="{FF2B5EF4-FFF2-40B4-BE49-F238E27FC236}">
                  <a16:creationId xmlns:a16="http://schemas.microsoft.com/office/drawing/2014/main" id="{450AD6E6-0A69-2632-80B7-AE1826BD8D04}"/>
                </a:ext>
              </a:extLst>
            </p:cNvPr>
            <p:cNvSpPr/>
            <p:nvPr/>
          </p:nvSpPr>
          <p:spPr>
            <a:xfrm>
              <a:off x="5016008" y="4433498"/>
              <a:ext cx="2298996" cy="788201"/>
            </a:xfrm>
            <a:prstGeom prst="roundRect">
              <a:avLst/>
            </a:prstGeom>
            <a:solidFill>
              <a:srgbClr val="92D05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29116889-51DD-9DD6-F111-EB149F889E2D}"/>
                </a:ext>
              </a:extLst>
            </p:cNvPr>
            <p:cNvGrpSpPr/>
            <p:nvPr/>
          </p:nvGrpSpPr>
          <p:grpSpPr>
            <a:xfrm>
              <a:off x="5254565" y="2886441"/>
              <a:ext cx="1965836" cy="579310"/>
              <a:chOff x="3400425" y="2328863"/>
              <a:chExt cx="1793882" cy="528637"/>
            </a:xfrm>
          </p:grpSpPr>
          <p:sp>
            <p:nvSpPr>
              <p:cNvPr id="54" name="Oval 53">
                <a:extLst>
                  <a:ext uri="{FF2B5EF4-FFF2-40B4-BE49-F238E27FC236}">
                    <a16:creationId xmlns:a16="http://schemas.microsoft.com/office/drawing/2014/main" id="{1EBC9333-F323-398D-2C61-FD314F686505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5" name="Straight Connector 54">
                <a:extLst>
                  <a:ext uri="{FF2B5EF4-FFF2-40B4-BE49-F238E27FC236}">
                    <a16:creationId xmlns:a16="http://schemas.microsoft.com/office/drawing/2014/main" id="{C2473E9A-8F80-7F2E-BAED-EADDEB6AF1D9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55">
                <a:extLst>
                  <a:ext uri="{FF2B5EF4-FFF2-40B4-BE49-F238E27FC236}">
                    <a16:creationId xmlns:a16="http://schemas.microsoft.com/office/drawing/2014/main" id="{15E06BA2-D14B-DB50-A6DF-3FEB67CC3EF6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6">
                <a:extLst>
                  <a:ext uri="{FF2B5EF4-FFF2-40B4-BE49-F238E27FC236}">
                    <a16:creationId xmlns:a16="http://schemas.microsoft.com/office/drawing/2014/main" id="{6303FFFF-1EE7-839B-A46C-E79B6D5D2B4E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CA435BC3-2261-22DD-6CDB-CCE297EA1B22}"/>
                </a:ext>
              </a:extLst>
            </p:cNvPr>
            <p:cNvGrpSpPr/>
            <p:nvPr/>
          </p:nvGrpSpPr>
          <p:grpSpPr>
            <a:xfrm>
              <a:off x="5254565" y="4530999"/>
              <a:ext cx="1965836" cy="579310"/>
              <a:chOff x="3400425" y="2328863"/>
              <a:chExt cx="1793882" cy="528637"/>
            </a:xfrm>
          </p:grpSpPr>
          <p:sp>
            <p:nvSpPr>
              <p:cNvPr id="50" name="Oval 49">
                <a:extLst>
                  <a:ext uri="{FF2B5EF4-FFF2-40B4-BE49-F238E27FC236}">
                    <a16:creationId xmlns:a16="http://schemas.microsoft.com/office/drawing/2014/main" id="{CB2A3266-D491-2919-901E-0A1702314DBC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1" name="Straight Connector 50">
                <a:extLst>
                  <a:ext uri="{FF2B5EF4-FFF2-40B4-BE49-F238E27FC236}">
                    <a16:creationId xmlns:a16="http://schemas.microsoft.com/office/drawing/2014/main" id="{04FF2F39-8E14-9AFB-4E7B-D88D1BB7F093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1">
                <a:extLst>
                  <a:ext uri="{FF2B5EF4-FFF2-40B4-BE49-F238E27FC236}">
                    <a16:creationId xmlns:a16="http://schemas.microsoft.com/office/drawing/2014/main" id="{38DE08F9-568C-0CF9-C24E-9FD184B58AD5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52">
                <a:extLst>
                  <a:ext uri="{FF2B5EF4-FFF2-40B4-BE49-F238E27FC236}">
                    <a16:creationId xmlns:a16="http://schemas.microsoft.com/office/drawing/2014/main" id="{686AAFD7-6B39-4AB2-0E1C-837EBA40327D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8" name="Rounded Rectangle 27">
              <a:extLst>
                <a:ext uri="{FF2B5EF4-FFF2-40B4-BE49-F238E27FC236}">
                  <a16:creationId xmlns:a16="http://schemas.microsoft.com/office/drawing/2014/main" id="{04717BD9-2CE4-7B2C-3D9E-DAF976EB2E3C}"/>
                </a:ext>
              </a:extLst>
            </p:cNvPr>
            <p:cNvSpPr/>
            <p:nvPr/>
          </p:nvSpPr>
          <p:spPr>
            <a:xfrm>
              <a:off x="6385015" y="2960808"/>
              <a:ext cx="123137" cy="435234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29" name="Rounded Rectangle 28">
              <a:extLst>
                <a:ext uri="{FF2B5EF4-FFF2-40B4-BE49-F238E27FC236}">
                  <a16:creationId xmlns:a16="http://schemas.microsoft.com/office/drawing/2014/main" id="{24555233-9186-2935-F167-419E78B897ED}"/>
                </a:ext>
              </a:extLst>
            </p:cNvPr>
            <p:cNvSpPr/>
            <p:nvPr/>
          </p:nvSpPr>
          <p:spPr>
            <a:xfrm>
              <a:off x="6187343" y="2960808"/>
              <a:ext cx="123137" cy="435234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30" name="Rounded Rectangle 29">
              <a:extLst>
                <a:ext uri="{FF2B5EF4-FFF2-40B4-BE49-F238E27FC236}">
                  <a16:creationId xmlns:a16="http://schemas.microsoft.com/office/drawing/2014/main" id="{6F7D5600-F8FC-F6DB-351D-2800312F7F7D}"/>
                </a:ext>
              </a:extLst>
            </p:cNvPr>
            <p:cNvSpPr/>
            <p:nvPr/>
          </p:nvSpPr>
          <p:spPr>
            <a:xfrm>
              <a:off x="6382538" y="4603038"/>
              <a:ext cx="123137" cy="435234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cxnSp>
          <p:nvCxnSpPr>
            <p:cNvPr id="31" name="Straight Arrow Connector 30">
              <a:extLst>
                <a:ext uri="{FF2B5EF4-FFF2-40B4-BE49-F238E27FC236}">
                  <a16:creationId xmlns:a16="http://schemas.microsoft.com/office/drawing/2014/main" id="{80E3BA7A-3286-20F1-7E74-C68443CB4F2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92757" y="3929825"/>
              <a:ext cx="1498406" cy="7726"/>
            </a:xfrm>
            <a:prstGeom prst="straightConnector1">
              <a:avLst/>
            </a:prstGeom>
            <a:ln w="28575">
              <a:solidFill>
                <a:srgbClr val="C55CB2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Arrow Connector 31">
              <a:extLst>
                <a:ext uri="{FF2B5EF4-FFF2-40B4-BE49-F238E27FC236}">
                  <a16:creationId xmlns:a16="http://schemas.microsoft.com/office/drawing/2014/main" id="{EFBADF20-5FC8-6C8C-6682-2B42705EF8BE}"/>
                </a:ext>
              </a:extLst>
            </p:cNvPr>
            <p:cNvCxnSpPr>
              <a:cxnSpLocks/>
            </p:cNvCxnSpPr>
            <p:nvPr/>
          </p:nvCxnSpPr>
          <p:spPr>
            <a:xfrm>
              <a:off x="7306523" y="3176096"/>
              <a:ext cx="752879" cy="0"/>
            </a:xfrm>
            <a:prstGeom prst="straightConnector1">
              <a:avLst/>
            </a:prstGeom>
            <a:ln w="28575">
              <a:solidFill>
                <a:srgbClr val="C55CB2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3" name="TextBox 32">
                  <a:extLst>
                    <a:ext uri="{FF2B5EF4-FFF2-40B4-BE49-F238E27FC236}">
                      <a16:creationId xmlns:a16="http://schemas.microsoft.com/office/drawing/2014/main" id="{DCD7E521-0B9D-813C-B644-4C4800A86DBD}"/>
                    </a:ext>
                  </a:extLst>
                </p:cNvPr>
                <p:cNvSpPr txBox="1"/>
                <p:nvPr/>
              </p:nvSpPr>
              <p:spPr>
                <a:xfrm>
                  <a:off x="1247448" y="4050962"/>
                  <a:ext cx="710194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b="0" i="1" smtClean="0">
                            <a:solidFill>
                              <a:srgbClr val="08253D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sz="2000" b="0" i="1" smtClean="0">
                            <a:solidFill>
                              <a:srgbClr val="08253D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2000" b="0" i="1" smtClean="0">
                            <a:solidFill>
                              <a:srgbClr val="08253D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sz="2000" b="0" i="1" smtClean="0">
                            <a:solidFill>
                              <a:srgbClr val="08253D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m:oMathPara>
                  </a14:m>
                  <a:endParaRPr lang="en-US" sz="2000" dirty="0">
                    <a:solidFill>
                      <a:srgbClr val="08253D"/>
                    </a:solidFill>
                  </a:endParaRPr>
                </a:p>
              </p:txBody>
            </p:sp>
          </mc:Choice>
          <mc:Fallback xmlns="">
            <p:sp>
              <p:nvSpPr>
                <p:cNvPr id="33" name="TextBox 32">
                  <a:extLst>
                    <a:ext uri="{FF2B5EF4-FFF2-40B4-BE49-F238E27FC236}">
                      <a16:creationId xmlns:a16="http://schemas.microsoft.com/office/drawing/2014/main" id="{DCD7E521-0B9D-813C-B644-4C4800A86DB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247448" y="4050962"/>
                  <a:ext cx="710194" cy="400110"/>
                </a:xfrm>
                <a:prstGeom prst="rect">
                  <a:avLst/>
                </a:prstGeom>
                <a:blipFill>
                  <a:blip r:embed="rId2"/>
                  <a:stretch>
                    <a:fillRect b="-125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7BB6899E-BB2E-3FE0-D0AF-1297B04269C8}"/>
                </a:ext>
              </a:extLst>
            </p:cNvPr>
            <p:cNvSpPr txBox="1"/>
            <p:nvPr/>
          </p:nvSpPr>
          <p:spPr>
            <a:xfrm>
              <a:off x="891421" y="3590157"/>
              <a:ext cx="19450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accent6">
                      <a:lumMod val="75000"/>
                    </a:schemeClr>
                  </a:solidFill>
                  <a:latin typeface="Montserrat" pitchFamily="2" charset="77"/>
                </a:rPr>
                <a:t>ARRIVALS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D0FABF3B-1162-5388-84E1-378701F5C707}"/>
                </a:ext>
              </a:extLst>
            </p:cNvPr>
            <p:cNvSpPr txBox="1"/>
            <p:nvPr/>
          </p:nvSpPr>
          <p:spPr>
            <a:xfrm>
              <a:off x="7412974" y="2741467"/>
              <a:ext cx="1403893" cy="3730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accent6">
                      <a:lumMod val="75000"/>
                    </a:schemeClr>
                  </a:solidFill>
                  <a:latin typeface="Montserrat" pitchFamily="2" charset="77"/>
                </a:rPr>
                <a:t>SERVICE</a:t>
              </a:r>
            </a:p>
          </p:txBody>
        </p:sp>
        <p:cxnSp>
          <p:nvCxnSpPr>
            <p:cNvPr id="36" name="Straight Arrow Connector 35">
              <a:extLst>
                <a:ext uri="{FF2B5EF4-FFF2-40B4-BE49-F238E27FC236}">
                  <a16:creationId xmlns:a16="http://schemas.microsoft.com/office/drawing/2014/main" id="{FC72D2CD-58BF-119B-08F3-92174706807D}"/>
                </a:ext>
              </a:extLst>
            </p:cNvPr>
            <p:cNvCxnSpPr>
              <a:cxnSpLocks/>
            </p:cNvCxnSpPr>
            <p:nvPr/>
          </p:nvCxnSpPr>
          <p:spPr>
            <a:xfrm>
              <a:off x="7306523" y="4862880"/>
              <a:ext cx="752879" cy="0"/>
            </a:xfrm>
            <a:prstGeom prst="straightConnector1">
              <a:avLst/>
            </a:prstGeom>
            <a:ln w="28575">
              <a:solidFill>
                <a:srgbClr val="C55CB2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Arrow Connector 36">
              <a:extLst>
                <a:ext uri="{FF2B5EF4-FFF2-40B4-BE49-F238E27FC236}">
                  <a16:creationId xmlns:a16="http://schemas.microsoft.com/office/drawing/2014/main" id="{65C216EB-D190-81DC-E6A5-58C7872B405F}"/>
                </a:ext>
              </a:extLst>
            </p:cNvPr>
            <p:cNvCxnSpPr>
              <a:cxnSpLocks/>
              <a:stCxn id="45" idx="3"/>
              <a:endCxn id="24" idx="1"/>
            </p:cNvCxnSpPr>
            <p:nvPr/>
          </p:nvCxnSpPr>
          <p:spPr>
            <a:xfrm flipV="1">
              <a:off x="4182900" y="3178978"/>
              <a:ext cx="824627" cy="743121"/>
            </a:xfrm>
            <a:prstGeom prst="straightConnector1">
              <a:avLst/>
            </a:prstGeom>
            <a:ln w="28575">
              <a:solidFill>
                <a:srgbClr val="C55CB2">
                  <a:alpha val="30000"/>
                </a:srgbClr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Arrow Connector 37">
              <a:extLst>
                <a:ext uri="{FF2B5EF4-FFF2-40B4-BE49-F238E27FC236}">
                  <a16:creationId xmlns:a16="http://schemas.microsoft.com/office/drawing/2014/main" id="{9C48DA61-A6CE-938F-2D46-AF44D49EF527}"/>
                </a:ext>
              </a:extLst>
            </p:cNvPr>
            <p:cNvCxnSpPr>
              <a:cxnSpLocks/>
              <a:stCxn id="45" idx="3"/>
              <a:endCxn id="25" idx="1"/>
            </p:cNvCxnSpPr>
            <p:nvPr/>
          </p:nvCxnSpPr>
          <p:spPr>
            <a:xfrm>
              <a:off x="4182900" y="3922099"/>
              <a:ext cx="833108" cy="905500"/>
            </a:xfrm>
            <a:prstGeom prst="straightConnector1">
              <a:avLst/>
            </a:prstGeom>
            <a:ln w="28575">
              <a:solidFill>
                <a:srgbClr val="C55CB2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9C45659C-8938-E8C7-A8E2-E41A39610875}"/>
                </a:ext>
              </a:extLst>
            </p:cNvPr>
            <p:cNvGrpSpPr/>
            <p:nvPr/>
          </p:nvGrpSpPr>
          <p:grpSpPr>
            <a:xfrm>
              <a:off x="3703221" y="4495908"/>
              <a:ext cx="309111" cy="456443"/>
              <a:chOff x="3080148" y="2600390"/>
              <a:chExt cx="416039" cy="614338"/>
            </a:xfrm>
          </p:grpSpPr>
          <p:sp>
            <p:nvSpPr>
              <p:cNvPr id="48" name="Rounded Rectangle 47">
                <a:extLst>
                  <a:ext uri="{FF2B5EF4-FFF2-40B4-BE49-F238E27FC236}">
                    <a16:creationId xmlns:a16="http://schemas.microsoft.com/office/drawing/2014/main" id="{54FED403-B795-4790-E5FE-D37CA2600C3C}"/>
                  </a:ext>
                </a:extLst>
              </p:cNvPr>
              <p:cNvSpPr/>
              <p:nvPr/>
            </p:nvSpPr>
            <p:spPr>
              <a:xfrm flipH="1">
                <a:off x="3322966" y="2600390"/>
                <a:ext cx="173221" cy="612347"/>
              </a:xfrm>
              <a:prstGeom prst="roundRect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Rounded Rectangle 48">
                <a:extLst>
                  <a:ext uri="{FF2B5EF4-FFF2-40B4-BE49-F238E27FC236}">
                    <a16:creationId xmlns:a16="http://schemas.microsoft.com/office/drawing/2014/main" id="{EB3F3C45-6EAF-5423-A905-E9AC9CC91B6F}"/>
                  </a:ext>
                </a:extLst>
              </p:cNvPr>
              <p:cNvSpPr/>
              <p:nvPr/>
            </p:nvSpPr>
            <p:spPr>
              <a:xfrm flipH="1">
                <a:off x="3080148" y="2602381"/>
                <a:ext cx="173221" cy="612347"/>
              </a:xfrm>
              <a:prstGeom prst="roundRect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3" name="TextBox 42">
                  <a:extLst>
                    <a:ext uri="{FF2B5EF4-FFF2-40B4-BE49-F238E27FC236}">
                      <a16:creationId xmlns:a16="http://schemas.microsoft.com/office/drawing/2014/main" id="{C6AE567F-B6BD-BFB4-5BBA-0028C3745C6D}"/>
                    </a:ext>
                  </a:extLst>
                </p:cNvPr>
                <p:cNvSpPr txBox="1"/>
                <p:nvPr/>
              </p:nvSpPr>
              <p:spPr>
                <a:xfrm>
                  <a:off x="7971282" y="3215275"/>
                  <a:ext cx="603883" cy="307777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000" b="0" i="1" smtClean="0">
                                <a:solidFill>
                                  <a:srgbClr val="08253D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0" i="1" smtClean="0">
                                <a:solidFill>
                                  <a:srgbClr val="08253D"/>
                                </a:solidFill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en-US" sz="2000" b="0" i="1" smtClean="0">
                                <a:solidFill>
                                  <a:srgbClr val="08253D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d>
                          <m:dPr>
                            <m:ctrlPr>
                              <a:rPr lang="en-US" sz="2000" b="0" i="1" smtClean="0">
                                <a:solidFill>
                                  <a:srgbClr val="08253D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000" b="0" i="1" smtClean="0">
                                <a:solidFill>
                                  <a:srgbClr val="08253D"/>
                                </a:solidFill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</m:d>
                      </m:oMath>
                    </m:oMathPara>
                  </a14:m>
                  <a:endParaRPr lang="en-US" sz="2000" dirty="0">
                    <a:solidFill>
                      <a:srgbClr val="08253D"/>
                    </a:solidFill>
                  </a:endParaRPr>
                </a:p>
              </p:txBody>
            </p:sp>
          </mc:Choice>
          <mc:Fallback xmlns="">
            <p:sp>
              <p:nvSpPr>
                <p:cNvPr id="43" name="TextBox 42">
                  <a:extLst>
                    <a:ext uri="{FF2B5EF4-FFF2-40B4-BE49-F238E27FC236}">
                      <a16:creationId xmlns:a16="http://schemas.microsoft.com/office/drawing/2014/main" id="{C6AE567F-B6BD-BFB4-5BBA-0028C3745C6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971282" y="3215275"/>
                  <a:ext cx="603883" cy="307777"/>
                </a:xfrm>
                <a:prstGeom prst="rect">
                  <a:avLst/>
                </a:prstGeom>
                <a:blipFill>
                  <a:blip r:embed="rId3"/>
                  <a:stretch>
                    <a:fillRect l="-4082" b="-11538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4" name="TextBox 43">
                  <a:extLst>
                    <a:ext uri="{FF2B5EF4-FFF2-40B4-BE49-F238E27FC236}">
                      <a16:creationId xmlns:a16="http://schemas.microsoft.com/office/drawing/2014/main" id="{A1F3FEB6-23DD-D2B9-AAF5-20DEFAC0EA7F}"/>
                    </a:ext>
                  </a:extLst>
                </p:cNvPr>
                <p:cNvSpPr txBox="1"/>
                <p:nvPr/>
              </p:nvSpPr>
              <p:spPr>
                <a:xfrm>
                  <a:off x="7971282" y="4857716"/>
                  <a:ext cx="608564" cy="307777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000" b="0" i="1" smtClean="0">
                                <a:solidFill>
                                  <a:srgbClr val="08253D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0" i="1" smtClean="0">
                                <a:solidFill>
                                  <a:srgbClr val="08253D"/>
                                </a:solidFill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en-US" sz="2000" b="0" i="1" smtClean="0">
                                <a:solidFill>
                                  <a:srgbClr val="08253D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sz="2000" b="0" i="1" smtClean="0">
                            <a:solidFill>
                              <a:srgbClr val="08253D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2000" b="0" i="1" smtClean="0">
                            <a:solidFill>
                              <a:srgbClr val="08253D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sz="2000" b="0" i="1" smtClean="0">
                            <a:solidFill>
                              <a:srgbClr val="08253D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m:oMathPara>
                  </a14:m>
                  <a:endParaRPr lang="en-US" sz="2000" dirty="0">
                    <a:solidFill>
                      <a:srgbClr val="08253D"/>
                    </a:solidFill>
                  </a:endParaRPr>
                </a:p>
              </p:txBody>
            </p:sp>
          </mc:Choice>
          <mc:Fallback xmlns="">
            <p:sp>
              <p:nvSpPr>
                <p:cNvPr id="44" name="TextBox 43">
                  <a:extLst>
                    <a:ext uri="{FF2B5EF4-FFF2-40B4-BE49-F238E27FC236}">
                      <a16:creationId xmlns:a16="http://schemas.microsoft.com/office/drawing/2014/main" id="{A1F3FEB6-23DD-D2B9-AAF5-20DEFAC0EA7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971282" y="4857716"/>
                  <a:ext cx="608564" cy="307777"/>
                </a:xfrm>
                <a:prstGeom prst="rect">
                  <a:avLst/>
                </a:prstGeom>
                <a:blipFill>
                  <a:blip r:embed="rId4"/>
                  <a:stretch>
                    <a:fillRect l="-4082" r="-14286" b="-320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B9D6842D-F209-8AAC-05D0-916066DB9040}"/>
                </a:ext>
              </a:extLst>
            </p:cNvPr>
            <p:cNvSpPr/>
            <p:nvPr/>
          </p:nvSpPr>
          <p:spPr>
            <a:xfrm>
              <a:off x="2400873" y="3530410"/>
              <a:ext cx="1782027" cy="783377"/>
            </a:xfrm>
            <a:prstGeom prst="rect">
              <a:avLst/>
            </a:prstGeom>
            <a:solidFill>
              <a:srgbClr val="0097F5">
                <a:alpha val="32000"/>
              </a:srgb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C1C8B66F-4300-1DF5-D994-394775CDBEE4}"/>
                </a:ext>
              </a:extLst>
            </p:cNvPr>
            <p:cNvSpPr txBox="1"/>
            <p:nvPr/>
          </p:nvSpPr>
          <p:spPr>
            <a:xfrm>
              <a:off x="2469895" y="3530410"/>
              <a:ext cx="1614545" cy="707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dirty="0">
                  <a:latin typeface="Montserrat Medium" pitchFamily="2" charset="77"/>
                </a:rPr>
                <a:t>JSQ</a:t>
              </a:r>
            </a:p>
            <a:p>
              <a:pPr algn="ctr"/>
              <a:r>
                <a:rPr lang="en-US" sz="2000" dirty="0">
                  <a:latin typeface="Montserrat Medium" pitchFamily="2" charset="77"/>
                </a:rPr>
                <a:t>Dispatcher</a:t>
              </a:r>
            </a:p>
          </p:txBody>
        </p: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8164820A-D963-DB94-BD17-20D2530AA5D7}"/>
              </a:ext>
            </a:extLst>
          </p:cNvPr>
          <p:cNvGrpSpPr/>
          <p:nvPr/>
        </p:nvGrpSpPr>
        <p:grpSpPr>
          <a:xfrm>
            <a:off x="9073716" y="2552700"/>
            <a:ext cx="8223684" cy="6078809"/>
            <a:chOff x="9073716" y="2552700"/>
            <a:chExt cx="8223684" cy="6078809"/>
          </a:xfrm>
        </p:grpSpPr>
        <p:sp>
          <p:nvSpPr>
            <p:cNvPr id="3" name="AutoShape 3"/>
            <p:cNvSpPr/>
            <p:nvPr/>
          </p:nvSpPr>
          <p:spPr>
            <a:xfrm>
              <a:off x="9073716" y="8379672"/>
              <a:ext cx="8223684" cy="0"/>
            </a:xfrm>
            <a:prstGeom prst="line">
              <a:avLst/>
            </a:prstGeom>
            <a:ln w="38100" cap="flat">
              <a:solidFill>
                <a:srgbClr val="2B2C30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AutoShape 4"/>
            <p:cNvSpPr/>
            <p:nvPr/>
          </p:nvSpPr>
          <p:spPr>
            <a:xfrm>
              <a:off x="9446533" y="2757820"/>
              <a:ext cx="0" cy="5873689"/>
            </a:xfrm>
            <a:prstGeom prst="line">
              <a:avLst/>
            </a:prstGeom>
            <a:ln w="38100" cap="flat">
              <a:solidFill>
                <a:srgbClr val="2B2C30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" name="AutoShape 5"/>
            <p:cNvSpPr/>
            <p:nvPr/>
          </p:nvSpPr>
          <p:spPr>
            <a:xfrm flipV="1">
              <a:off x="9441614" y="2922136"/>
              <a:ext cx="5469486" cy="5469487"/>
            </a:xfrm>
            <a:prstGeom prst="line">
              <a:avLst/>
            </a:prstGeom>
            <a:ln w="38100" cap="flat">
              <a:solidFill>
                <a:srgbClr val="2B2C30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6"/>
            <p:cNvSpPr/>
            <p:nvPr/>
          </p:nvSpPr>
          <p:spPr>
            <a:xfrm>
              <a:off x="14253037" y="6070850"/>
              <a:ext cx="219898" cy="219898"/>
            </a:xfrm>
            <a:custGeom>
              <a:avLst/>
              <a:gdLst/>
              <a:ahLst/>
              <a:cxnLst/>
              <a:rect l="l" t="t" r="r" b="b"/>
              <a:pathLst>
                <a:path w="151140" h="151140">
                  <a:moveTo>
                    <a:pt x="0" y="0"/>
                  </a:moveTo>
                  <a:lnTo>
                    <a:pt x="151140" y="0"/>
                  </a:lnTo>
                  <a:lnTo>
                    <a:pt x="151140" y="151141"/>
                  </a:lnTo>
                  <a:lnTo>
                    <a:pt x="0" y="15114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TextBox 9">
                  <a:extLst>
                    <a:ext uri="{FF2B5EF4-FFF2-40B4-BE49-F238E27FC236}">
                      <a16:creationId xmlns:a16="http://schemas.microsoft.com/office/drawing/2014/main" id="{7C45F0C1-1182-CEA0-54A4-09F901BEAC9C}"/>
                    </a:ext>
                  </a:extLst>
                </p:cNvPr>
                <p:cNvSpPr txBox="1"/>
                <p:nvPr/>
              </p:nvSpPr>
              <p:spPr>
                <a:xfrm>
                  <a:off x="14559556" y="2552700"/>
                  <a:ext cx="843743" cy="379820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oMath>
                    </m:oMathPara>
                  </a14:m>
                  <a:endParaRPr lang="en-US" sz="2800" dirty="0"/>
                </a:p>
              </p:txBody>
            </p:sp>
          </mc:Choice>
          <mc:Fallback xmlns="">
            <p:sp>
              <p:nvSpPr>
                <p:cNvPr id="10" name="TextBox 9">
                  <a:extLst>
                    <a:ext uri="{FF2B5EF4-FFF2-40B4-BE49-F238E27FC236}">
                      <a16:creationId xmlns:a16="http://schemas.microsoft.com/office/drawing/2014/main" id="{7C45F0C1-1182-CEA0-54A4-09F901BEAC9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4559556" y="2552700"/>
                  <a:ext cx="843743" cy="379820"/>
                </a:xfrm>
                <a:prstGeom prst="rect">
                  <a:avLst/>
                </a:prstGeom>
                <a:blipFill>
                  <a:blip r:embed="rId7"/>
                  <a:stretch>
                    <a:fillRect l="-10448" r="-16418" b="-400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58" name="AutoShape 6">
              <a:extLst>
                <a:ext uri="{FF2B5EF4-FFF2-40B4-BE49-F238E27FC236}">
                  <a16:creationId xmlns:a16="http://schemas.microsoft.com/office/drawing/2014/main" id="{F7C15DF5-5C30-D593-4545-AD33E7B18996}"/>
                </a:ext>
              </a:extLst>
            </p:cNvPr>
            <p:cNvSpPr/>
            <p:nvPr/>
          </p:nvSpPr>
          <p:spPr>
            <a:xfrm flipV="1">
              <a:off x="14369235" y="4451072"/>
              <a:ext cx="0" cy="1714823"/>
            </a:xfrm>
            <a:prstGeom prst="line">
              <a:avLst/>
            </a:prstGeom>
            <a:ln w="38100" cap="flat">
              <a:solidFill>
                <a:schemeClr val="accent1">
                  <a:lumMod val="50000"/>
                </a:schemeClr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AutoShape 7">
              <a:extLst>
                <a:ext uri="{FF2B5EF4-FFF2-40B4-BE49-F238E27FC236}">
                  <a16:creationId xmlns:a16="http://schemas.microsoft.com/office/drawing/2014/main" id="{0067C196-2161-3157-B836-9A017E15C561}"/>
                </a:ext>
              </a:extLst>
            </p:cNvPr>
            <p:cNvSpPr/>
            <p:nvPr/>
          </p:nvSpPr>
          <p:spPr>
            <a:xfrm flipH="1">
              <a:off x="13027548" y="6160315"/>
              <a:ext cx="1347267" cy="1347267"/>
            </a:xfrm>
            <a:prstGeom prst="line">
              <a:avLst/>
            </a:prstGeom>
            <a:ln w="38100" cap="flat">
              <a:solidFill>
                <a:srgbClr val="545454"/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AutoShape 9">
              <a:extLst>
                <a:ext uri="{FF2B5EF4-FFF2-40B4-BE49-F238E27FC236}">
                  <a16:creationId xmlns:a16="http://schemas.microsoft.com/office/drawing/2014/main" id="{DA173D25-B4A3-15DD-41E6-EC75AB71B790}"/>
                </a:ext>
              </a:extLst>
            </p:cNvPr>
            <p:cNvSpPr/>
            <p:nvPr/>
          </p:nvSpPr>
          <p:spPr>
            <a:xfrm flipH="1" flipV="1">
              <a:off x="13328208" y="5323226"/>
              <a:ext cx="1048013" cy="857573"/>
            </a:xfrm>
            <a:prstGeom prst="line">
              <a:avLst/>
            </a:prstGeom>
            <a:ln w="38100" cap="flat">
              <a:solidFill>
                <a:srgbClr val="FF0000"/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TextBox 13">
              <a:extLst>
                <a:ext uri="{FF2B5EF4-FFF2-40B4-BE49-F238E27FC236}">
                  <a16:creationId xmlns:a16="http://schemas.microsoft.com/office/drawing/2014/main" id="{80D95AE3-C7DF-F3C6-288F-BD279102CE1A}"/>
                </a:ext>
              </a:extLst>
            </p:cNvPr>
            <p:cNvSpPr txBox="1"/>
            <p:nvPr/>
          </p:nvSpPr>
          <p:spPr>
            <a:xfrm>
              <a:off x="14510237" y="4461456"/>
              <a:ext cx="1616160" cy="46378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919"/>
                </a:lnSpc>
              </a:pPr>
              <a:r>
                <a:rPr lang="en-US" sz="2400" b="1" dirty="0">
                  <a:latin typeface="Montserrat SemiBold" pitchFamily="2" charset="77"/>
                </a:rPr>
                <a:t>Arrivals</a:t>
              </a:r>
            </a:p>
          </p:txBody>
        </p:sp>
        <p:sp>
          <p:nvSpPr>
            <p:cNvPr id="63" name="TextBox 14">
              <a:extLst>
                <a:ext uri="{FF2B5EF4-FFF2-40B4-BE49-F238E27FC236}">
                  <a16:creationId xmlns:a16="http://schemas.microsoft.com/office/drawing/2014/main" id="{5AA9C6CD-05B9-347C-1503-19055D945FB6}"/>
                </a:ext>
              </a:extLst>
            </p:cNvPr>
            <p:cNvSpPr txBox="1"/>
            <p:nvPr/>
          </p:nvSpPr>
          <p:spPr>
            <a:xfrm>
              <a:off x="11686666" y="7466057"/>
              <a:ext cx="1556264" cy="46378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919"/>
                </a:lnSpc>
              </a:pPr>
              <a:r>
                <a:rPr lang="en-US" sz="2400" b="1" dirty="0">
                  <a:latin typeface="Montserrat SemiBold" pitchFamily="2" charset="77"/>
                </a:rPr>
                <a:t>Service</a:t>
              </a: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E7A6FC04-4BDF-ACEC-F117-91169A90D6B5}"/>
              </a:ext>
            </a:extLst>
          </p:cNvPr>
          <p:cNvSpPr txBox="1"/>
          <p:nvPr/>
        </p:nvSpPr>
        <p:spPr>
          <a:xfrm>
            <a:off x="877204" y="2221534"/>
            <a:ext cx="2954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Montserrat" pitchFamily="2" charset="77"/>
              </a:rPr>
              <a:t>NO ABANDONMENT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B088DBB-5E08-8265-C630-61BE9C9F1C5E}"/>
              </a:ext>
            </a:extLst>
          </p:cNvPr>
          <p:cNvSpPr txBox="1"/>
          <p:nvPr/>
        </p:nvSpPr>
        <p:spPr>
          <a:xfrm>
            <a:off x="1016396" y="942975"/>
            <a:ext cx="16230600" cy="6269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200"/>
              </a:lnSpc>
              <a:spcBef>
                <a:spcPct val="0"/>
              </a:spcBef>
            </a:pPr>
            <a:r>
              <a:rPr lang="en-US" sz="4000" b="1" spc="15" dirty="0">
                <a:solidFill>
                  <a:srgbClr val="2B2C30"/>
                </a:solidFill>
                <a:latin typeface="Montserrat" pitchFamily="2" charset="77"/>
                <a:cs typeface="Gujarati MT" pitchFamily="2" charset="0"/>
              </a:rPr>
              <a:t>STATE SPACE COLLAPSE</a:t>
            </a:r>
            <a:endParaRPr lang="en-US" sz="3714" b="1" spc="742" dirty="0">
              <a:solidFill>
                <a:schemeClr val="accent6">
                  <a:lumMod val="75000"/>
                </a:schemeClr>
              </a:solidFill>
              <a:latin typeface="Montserrat" pitchFamily="2" charset="77"/>
              <a:cs typeface="Gujarati M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760101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tangle 46">
            <a:extLst>
              <a:ext uri="{FF2B5EF4-FFF2-40B4-BE49-F238E27FC236}">
                <a16:creationId xmlns:a16="http://schemas.microsoft.com/office/drawing/2014/main" id="{F28E1547-ADF8-3F89-8EEC-CCC9FC52694F}"/>
              </a:ext>
            </a:extLst>
          </p:cNvPr>
          <p:cNvSpPr/>
          <p:nvPr/>
        </p:nvSpPr>
        <p:spPr>
          <a:xfrm>
            <a:off x="9457168" y="7825935"/>
            <a:ext cx="467254" cy="53952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FA9CC31D-12CE-18CD-B19D-B378AE0D2733}"/>
              </a:ext>
            </a:extLst>
          </p:cNvPr>
          <p:cNvSpPr/>
          <p:nvPr/>
        </p:nvSpPr>
        <p:spPr>
          <a:xfrm rot="18900000">
            <a:off x="8754516" y="5505976"/>
            <a:ext cx="6362158" cy="67156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 flipV="1">
            <a:off x="1028695" y="1760761"/>
            <a:ext cx="16230594" cy="0"/>
          </a:xfrm>
          <a:prstGeom prst="line">
            <a:avLst/>
          </a:prstGeom>
          <a:ln w="9525" cap="flat">
            <a:solidFill>
              <a:srgbClr val="2B2C3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9073716" y="8379672"/>
            <a:ext cx="8223684" cy="0"/>
          </a:xfrm>
          <a:prstGeom prst="line">
            <a:avLst/>
          </a:prstGeom>
          <a:ln w="38100" cap="flat">
            <a:solidFill>
              <a:srgbClr val="2B2C3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9446533" y="2757820"/>
            <a:ext cx="0" cy="5873689"/>
          </a:xfrm>
          <a:prstGeom prst="line">
            <a:avLst/>
          </a:prstGeom>
          <a:ln w="38100" cap="flat">
            <a:solidFill>
              <a:srgbClr val="2B2C3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 flipV="1">
            <a:off x="9441614" y="2922136"/>
            <a:ext cx="5469486" cy="5469487"/>
          </a:xfrm>
          <a:prstGeom prst="line">
            <a:avLst/>
          </a:prstGeom>
          <a:ln w="38100" cap="flat">
            <a:solidFill>
              <a:srgbClr val="2B2C3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7C45F0C1-1182-CEA0-54A4-09F901BEAC9C}"/>
                  </a:ext>
                </a:extLst>
              </p:cNvPr>
              <p:cNvSpPr txBox="1"/>
              <p:nvPr/>
            </p:nvSpPr>
            <p:spPr>
              <a:xfrm>
                <a:off x="14559556" y="2552700"/>
                <a:ext cx="843743" cy="37982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𝑦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7C45F0C1-1182-CEA0-54A4-09F901BEAC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559556" y="2552700"/>
                <a:ext cx="843743" cy="379820"/>
              </a:xfrm>
              <a:prstGeom prst="rect">
                <a:avLst/>
              </a:prstGeom>
              <a:blipFill>
                <a:blip r:embed="rId2"/>
                <a:stretch>
                  <a:fillRect l="-10448" r="-16418" b="-4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1" name="Group 10">
            <a:extLst>
              <a:ext uri="{FF2B5EF4-FFF2-40B4-BE49-F238E27FC236}">
                <a16:creationId xmlns:a16="http://schemas.microsoft.com/office/drawing/2014/main" id="{DCE37626-8DCD-A459-5C51-2AE146FE20FB}"/>
              </a:ext>
            </a:extLst>
          </p:cNvPr>
          <p:cNvGrpSpPr/>
          <p:nvPr/>
        </p:nvGrpSpPr>
        <p:grpSpPr>
          <a:xfrm>
            <a:off x="891421" y="2741467"/>
            <a:ext cx="7925446" cy="2480232"/>
            <a:chOff x="891421" y="2741467"/>
            <a:chExt cx="7925446" cy="2480232"/>
          </a:xfrm>
        </p:grpSpPr>
        <p:sp>
          <p:nvSpPr>
            <p:cNvPr id="24" name="Rounded Rectangle 23">
              <a:extLst>
                <a:ext uri="{FF2B5EF4-FFF2-40B4-BE49-F238E27FC236}">
                  <a16:creationId xmlns:a16="http://schemas.microsoft.com/office/drawing/2014/main" id="{0331F372-72AD-DB3E-CABD-0CA8E889C639}"/>
                </a:ext>
              </a:extLst>
            </p:cNvPr>
            <p:cNvSpPr/>
            <p:nvPr/>
          </p:nvSpPr>
          <p:spPr>
            <a:xfrm>
              <a:off x="5007527" y="2784877"/>
              <a:ext cx="2298996" cy="788201"/>
            </a:xfrm>
            <a:prstGeom prst="roundRect">
              <a:avLst/>
            </a:prstGeom>
            <a:solidFill>
              <a:schemeClr val="bg1">
                <a:lumMod val="85000"/>
                <a:alpha val="2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ounded Rectangle 24">
              <a:extLst>
                <a:ext uri="{FF2B5EF4-FFF2-40B4-BE49-F238E27FC236}">
                  <a16:creationId xmlns:a16="http://schemas.microsoft.com/office/drawing/2014/main" id="{450AD6E6-0A69-2632-80B7-AE1826BD8D04}"/>
                </a:ext>
              </a:extLst>
            </p:cNvPr>
            <p:cNvSpPr/>
            <p:nvPr/>
          </p:nvSpPr>
          <p:spPr>
            <a:xfrm>
              <a:off x="5016008" y="4433498"/>
              <a:ext cx="2298996" cy="788201"/>
            </a:xfrm>
            <a:prstGeom prst="roundRect">
              <a:avLst/>
            </a:prstGeom>
            <a:solidFill>
              <a:srgbClr val="92D05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29116889-51DD-9DD6-F111-EB149F889E2D}"/>
                </a:ext>
              </a:extLst>
            </p:cNvPr>
            <p:cNvGrpSpPr/>
            <p:nvPr/>
          </p:nvGrpSpPr>
          <p:grpSpPr>
            <a:xfrm>
              <a:off x="5254565" y="2886441"/>
              <a:ext cx="1965836" cy="579310"/>
              <a:chOff x="3400425" y="2328863"/>
              <a:chExt cx="1793882" cy="528637"/>
            </a:xfrm>
          </p:grpSpPr>
          <p:sp>
            <p:nvSpPr>
              <p:cNvPr id="54" name="Oval 53">
                <a:extLst>
                  <a:ext uri="{FF2B5EF4-FFF2-40B4-BE49-F238E27FC236}">
                    <a16:creationId xmlns:a16="http://schemas.microsoft.com/office/drawing/2014/main" id="{1EBC9333-F323-398D-2C61-FD314F686505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5" name="Straight Connector 54">
                <a:extLst>
                  <a:ext uri="{FF2B5EF4-FFF2-40B4-BE49-F238E27FC236}">
                    <a16:creationId xmlns:a16="http://schemas.microsoft.com/office/drawing/2014/main" id="{C2473E9A-8F80-7F2E-BAED-EADDEB6AF1D9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55">
                <a:extLst>
                  <a:ext uri="{FF2B5EF4-FFF2-40B4-BE49-F238E27FC236}">
                    <a16:creationId xmlns:a16="http://schemas.microsoft.com/office/drawing/2014/main" id="{15E06BA2-D14B-DB50-A6DF-3FEB67CC3EF6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6">
                <a:extLst>
                  <a:ext uri="{FF2B5EF4-FFF2-40B4-BE49-F238E27FC236}">
                    <a16:creationId xmlns:a16="http://schemas.microsoft.com/office/drawing/2014/main" id="{6303FFFF-1EE7-839B-A46C-E79B6D5D2B4E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CA435BC3-2261-22DD-6CDB-CCE297EA1B22}"/>
                </a:ext>
              </a:extLst>
            </p:cNvPr>
            <p:cNvGrpSpPr/>
            <p:nvPr/>
          </p:nvGrpSpPr>
          <p:grpSpPr>
            <a:xfrm>
              <a:off x="5254565" y="4530999"/>
              <a:ext cx="1965836" cy="579310"/>
              <a:chOff x="3400425" y="2328863"/>
              <a:chExt cx="1793882" cy="528637"/>
            </a:xfrm>
          </p:grpSpPr>
          <p:sp>
            <p:nvSpPr>
              <p:cNvPr id="50" name="Oval 49">
                <a:extLst>
                  <a:ext uri="{FF2B5EF4-FFF2-40B4-BE49-F238E27FC236}">
                    <a16:creationId xmlns:a16="http://schemas.microsoft.com/office/drawing/2014/main" id="{CB2A3266-D491-2919-901E-0A1702314DBC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1" name="Straight Connector 50">
                <a:extLst>
                  <a:ext uri="{FF2B5EF4-FFF2-40B4-BE49-F238E27FC236}">
                    <a16:creationId xmlns:a16="http://schemas.microsoft.com/office/drawing/2014/main" id="{04FF2F39-8E14-9AFB-4E7B-D88D1BB7F093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1">
                <a:extLst>
                  <a:ext uri="{FF2B5EF4-FFF2-40B4-BE49-F238E27FC236}">
                    <a16:creationId xmlns:a16="http://schemas.microsoft.com/office/drawing/2014/main" id="{38DE08F9-568C-0CF9-C24E-9FD184B58AD5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52">
                <a:extLst>
                  <a:ext uri="{FF2B5EF4-FFF2-40B4-BE49-F238E27FC236}">
                    <a16:creationId xmlns:a16="http://schemas.microsoft.com/office/drawing/2014/main" id="{686AAFD7-6B39-4AB2-0E1C-837EBA40327D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8" name="Rounded Rectangle 27">
              <a:extLst>
                <a:ext uri="{FF2B5EF4-FFF2-40B4-BE49-F238E27FC236}">
                  <a16:creationId xmlns:a16="http://schemas.microsoft.com/office/drawing/2014/main" id="{04717BD9-2CE4-7B2C-3D9E-DAF976EB2E3C}"/>
                </a:ext>
              </a:extLst>
            </p:cNvPr>
            <p:cNvSpPr/>
            <p:nvPr/>
          </p:nvSpPr>
          <p:spPr>
            <a:xfrm>
              <a:off x="6385015" y="2960808"/>
              <a:ext cx="123137" cy="435234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29" name="Rounded Rectangle 28">
              <a:extLst>
                <a:ext uri="{FF2B5EF4-FFF2-40B4-BE49-F238E27FC236}">
                  <a16:creationId xmlns:a16="http://schemas.microsoft.com/office/drawing/2014/main" id="{24555233-9186-2935-F167-419E78B897ED}"/>
                </a:ext>
              </a:extLst>
            </p:cNvPr>
            <p:cNvSpPr/>
            <p:nvPr/>
          </p:nvSpPr>
          <p:spPr>
            <a:xfrm>
              <a:off x="6187343" y="2960808"/>
              <a:ext cx="123137" cy="435234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30" name="Rounded Rectangle 29">
              <a:extLst>
                <a:ext uri="{FF2B5EF4-FFF2-40B4-BE49-F238E27FC236}">
                  <a16:creationId xmlns:a16="http://schemas.microsoft.com/office/drawing/2014/main" id="{6F7D5600-F8FC-F6DB-351D-2800312F7F7D}"/>
                </a:ext>
              </a:extLst>
            </p:cNvPr>
            <p:cNvSpPr/>
            <p:nvPr/>
          </p:nvSpPr>
          <p:spPr>
            <a:xfrm>
              <a:off x="6382538" y="4603038"/>
              <a:ext cx="123137" cy="435234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cxnSp>
          <p:nvCxnSpPr>
            <p:cNvPr id="31" name="Straight Arrow Connector 30">
              <a:extLst>
                <a:ext uri="{FF2B5EF4-FFF2-40B4-BE49-F238E27FC236}">
                  <a16:creationId xmlns:a16="http://schemas.microsoft.com/office/drawing/2014/main" id="{80E3BA7A-3286-20F1-7E74-C68443CB4F2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92757" y="3929825"/>
              <a:ext cx="1498406" cy="7726"/>
            </a:xfrm>
            <a:prstGeom prst="straightConnector1">
              <a:avLst/>
            </a:prstGeom>
            <a:ln w="28575">
              <a:solidFill>
                <a:srgbClr val="C55CB2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Arrow Connector 31">
              <a:extLst>
                <a:ext uri="{FF2B5EF4-FFF2-40B4-BE49-F238E27FC236}">
                  <a16:creationId xmlns:a16="http://schemas.microsoft.com/office/drawing/2014/main" id="{EFBADF20-5FC8-6C8C-6682-2B42705EF8BE}"/>
                </a:ext>
              </a:extLst>
            </p:cNvPr>
            <p:cNvCxnSpPr>
              <a:cxnSpLocks/>
            </p:cNvCxnSpPr>
            <p:nvPr/>
          </p:nvCxnSpPr>
          <p:spPr>
            <a:xfrm>
              <a:off x="7306523" y="3176096"/>
              <a:ext cx="752879" cy="0"/>
            </a:xfrm>
            <a:prstGeom prst="straightConnector1">
              <a:avLst/>
            </a:prstGeom>
            <a:ln w="28575">
              <a:solidFill>
                <a:srgbClr val="C55CB2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3" name="TextBox 32">
                  <a:extLst>
                    <a:ext uri="{FF2B5EF4-FFF2-40B4-BE49-F238E27FC236}">
                      <a16:creationId xmlns:a16="http://schemas.microsoft.com/office/drawing/2014/main" id="{DCD7E521-0B9D-813C-B644-4C4800A86DBD}"/>
                    </a:ext>
                  </a:extLst>
                </p:cNvPr>
                <p:cNvSpPr txBox="1"/>
                <p:nvPr/>
              </p:nvSpPr>
              <p:spPr>
                <a:xfrm>
                  <a:off x="1247448" y="4050962"/>
                  <a:ext cx="710194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b="0" i="1" smtClean="0">
                            <a:solidFill>
                              <a:srgbClr val="08253D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sz="2000" b="0" i="1" smtClean="0">
                            <a:solidFill>
                              <a:srgbClr val="08253D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2000" b="0" i="1" smtClean="0">
                            <a:solidFill>
                              <a:srgbClr val="08253D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sz="2000" b="0" i="1" smtClean="0">
                            <a:solidFill>
                              <a:srgbClr val="08253D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m:oMathPara>
                  </a14:m>
                  <a:endParaRPr lang="en-US" sz="2000" dirty="0">
                    <a:solidFill>
                      <a:srgbClr val="08253D"/>
                    </a:solidFill>
                  </a:endParaRPr>
                </a:p>
              </p:txBody>
            </p:sp>
          </mc:Choice>
          <mc:Fallback xmlns="">
            <p:sp>
              <p:nvSpPr>
                <p:cNvPr id="33" name="TextBox 32">
                  <a:extLst>
                    <a:ext uri="{FF2B5EF4-FFF2-40B4-BE49-F238E27FC236}">
                      <a16:creationId xmlns:a16="http://schemas.microsoft.com/office/drawing/2014/main" id="{DCD7E521-0B9D-813C-B644-4C4800A86DB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247448" y="4050962"/>
                  <a:ext cx="710194" cy="400110"/>
                </a:xfrm>
                <a:prstGeom prst="rect">
                  <a:avLst/>
                </a:prstGeom>
                <a:blipFill>
                  <a:blip r:embed="rId3"/>
                  <a:stretch>
                    <a:fillRect b="-125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7BB6899E-BB2E-3FE0-D0AF-1297B04269C8}"/>
                </a:ext>
              </a:extLst>
            </p:cNvPr>
            <p:cNvSpPr txBox="1"/>
            <p:nvPr/>
          </p:nvSpPr>
          <p:spPr>
            <a:xfrm>
              <a:off x="891421" y="3590157"/>
              <a:ext cx="19450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accent6">
                      <a:lumMod val="75000"/>
                    </a:schemeClr>
                  </a:solidFill>
                  <a:latin typeface="Montserrat" pitchFamily="2" charset="77"/>
                </a:rPr>
                <a:t>ARRIVALS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D0FABF3B-1162-5388-84E1-378701F5C707}"/>
                </a:ext>
              </a:extLst>
            </p:cNvPr>
            <p:cNvSpPr txBox="1"/>
            <p:nvPr/>
          </p:nvSpPr>
          <p:spPr>
            <a:xfrm>
              <a:off x="7412974" y="2741467"/>
              <a:ext cx="1403893" cy="3730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accent6">
                      <a:lumMod val="75000"/>
                    </a:schemeClr>
                  </a:solidFill>
                  <a:latin typeface="Montserrat" pitchFamily="2" charset="77"/>
                </a:rPr>
                <a:t>SERVICE</a:t>
              </a:r>
            </a:p>
          </p:txBody>
        </p:sp>
        <p:cxnSp>
          <p:nvCxnSpPr>
            <p:cNvPr id="36" name="Straight Arrow Connector 35">
              <a:extLst>
                <a:ext uri="{FF2B5EF4-FFF2-40B4-BE49-F238E27FC236}">
                  <a16:creationId xmlns:a16="http://schemas.microsoft.com/office/drawing/2014/main" id="{FC72D2CD-58BF-119B-08F3-92174706807D}"/>
                </a:ext>
              </a:extLst>
            </p:cNvPr>
            <p:cNvCxnSpPr>
              <a:cxnSpLocks/>
            </p:cNvCxnSpPr>
            <p:nvPr/>
          </p:nvCxnSpPr>
          <p:spPr>
            <a:xfrm>
              <a:off x="7306523" y="4862880"/>
              <a:ext cx="752879" cy="0"/>
            </a:xfrm>
            <a:prstGeom prst="straightConnector1">
              <a:avLst/>
            </a:prstGeom>
            <a:ln w="28575">
              <a:solidFill>
                <a:srgbClr val="C55CB2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Arrow Connector 36">
              <a:extLst>
                <a:ext uri="{FF2B5EF4-FFF2-40B4-BE49-F238E27FC236}">
                  <a16:creationId xmlns:a16="http://schemas.microsoft.com/office/drawing/2014/main" id="{65C216EB-D190-81DC-E6A5-58C7872B405F}"/>
                </a:ext>
              </a:extLst>
            </p:cNvPr>
            <p:cNvCxnSpPr>
              <a:cxnSpLocks/>
              <a:stCxn id="45" idx="3"/>
              <a:endCxn id="24" idx="1"/>
            </p:cNvCxnSpPr>
            <p:nvPr/>
          </p:nvCxnSpPr>
          <p:spPr>
            <a:xfrm flipV="1">
              <a:off x="4182900" y="3178978"/>
              <a:ext cx="824627" cy="743121"/>
            </a:xfrm>
            <a:prstGeom prst="straightConnector1">
              <a:avLst/>
            </a:prstGeom>
            <a:ln w="28575">
              <a:solidFill>
                <a:srgbClr val="C55CB2">
                  <a:alpha val="30000"/>
                </a:srgbClr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Arrow Connector 37">
              <a:extLst>
                <a:ext uri="{FF2B5EF4-FFF2-40B4-BE49-F238E27FC236}">
                  <a16:creationId xmlns:a16="http://schemas.microsoft.com/office/drawing/2014/main" id="{9C48DA61-A6CE-938F-2D46-AF44D49EF527}"/>
                </a:ext>
              </a:extLst>
            </p:cNvPr>
            <p:cNvCxnSpPr>
              <a:cxnSpLocks/>
              <a:stCxn id="45" idx="3"/>
              <a:endCxn id="25" idx="1"/>
            </p:cNvCxnSpPr>
            <p:nvPr/>
          </p:nvCxnSpPr>
          <p:spPr>
            <a:xfrm>
              <a:off x="4182900" y="3922099"/>
              <a:ext cx="833108" cy="905500"/>
            </a:xfrm>
            <a:prstGeom prst="straightConnector1">
              <a:avLst/>
            </a:prstGeom>
            <a:ln w="28575">
              <a:solidFill>
                <a:srgbClr val="C55CB2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9C45659C-8938-E8C7-A8E2-E41A39610875}"/>
                </a:ext>
              </a:extLst>
            </p:cNvPr>
            <p:cNvGrpSpPr/>
            <p:nvPr/>
          </p:nvGrpSpPr>
          <p:grpSpPr>
            <a:xfrm>
              <a:off x="3703221" y="4495908"/>
              <a:ext cx="309111" cy="456443"/>
              <a:chOff x="3080148" y="2600390"/>
              <a:chExt cx="416039" cy="614338"/>
            </a:xfrm>
          </p:grpSpPr>
          <p:sp>
            <p:nvSpPr>
              <p:cNvPr id="48" name="Rounded Rectangle 47">
                <a:extLst>
                  <a:ext uri="{FF2B5EF4-FFF2-40B4-BE49-F238E27FC236}">
                    <a16:creationId xmlns:a16="http://schemas.microsoft.com/office/drawing/2014/main" id="{54FED403-B795-4790-E5FE-D37CA2600C3C}"/>
                  </a:ext>
                </a:extLst>
              </p:cNvPr>
              <p:cNvSpPr/>
              <p:nvPr/>
            </p:nvSpPr>
            <p:spPr>
              <a:xfrm flipH="1">
                <a:off x="3322966" y="2600390"/>
                <a:ext cx="173221" cy="612347"/>
              </a:xfrm>
              <a:prstGeom prst="roundRect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Rounded Rectangle 48">
                <a:extLst>
                  <a:ext uri="{FF2B5EF4-FFF2-40B4-BE49-F238E27FC236}">
                    <a16:creationId xmlns:a16="http://schemas.microsoft.com/office/drawing/2014/main" id="{EB3F3C45-6EAF-5423-A905-E9AC9CC91B6F}"/>
                  </a:ext>
                </a:extLst>
              </p:cNvPr>
              <p:cNvSpPr/>
              <p:nvPr/>
            </p:nvSpPr>
            <p:spPr>
              <a:xfrm flipH="1">
                <a:off x="3080148" y="2602381"/>
                <a:ext cx="173221" cy="612347"/>
              </a:xfrm>
              <a:prstGeom prst="roundRect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3" name="TextBox 42">
                  <a:extLst>
                    <a:ext uri="{FF2B5EF4-FFF2-40B4-BE49-F238E27FC236}">
                      <a16:creationId xmlns:a16="http://schemas.microsoft.com/office/drawing/2014/main" id="{C6AE567F-B6BD-BFB4-5BBA-0028C3745C6D}"/>
                    </a:ext>
                  </a:extLst>
                </p:cNvPr>
                <p:cNvSpPr txBox="1"/>
                <p:nvPr/>
              </p:nvSpPr>
              <p:spPr>
                <a:xfrm>
                  <a:off x="7971282" y="3215275"/>
                  <a:ext cx="603883" cy="307777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000" b="0" i="1" smtClean="0">
                                <a:solidFill>
                                  <a:srgbClr val="08253D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0" i="1" smtClean="0">
                                <a:solidFill>
                                  <a:srgbClr val="08253D"/>
                                </a:solidFill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en-US" sz="2000" b="0" i="1" smtClean="0">
                                <a:solidFill>
                                  <a:srgbClr val="08253D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d>
                          <m:dPr>
                            <m:ctrlPr>
                              <a:rPr lang="en-US" sz="2000" b="0" i="1" smtClean="0">
                                <a:solidFill>
                                  <a:srgbClr val="08253D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000" b="0" i="1" smtClean="0">
                                <a:solidFill>
                                  <a:srgbClr val="08253D"/>
                                </a:solidFill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</m:d>
                      </m:oMath>
                    </m:oMathPara>
                  </a14:m>
                  <a:endParaRPr lang="en-US" sz="2000" dirty="0">
                    <a:solidFill>
                      <a:srgbClr val="08253D"/>
                    </a:solidFill>
                  </a:endParaRPr>
                </a:p>
              </p:txBody>
            </p:sp>
          </mc:Choice>
          <mc:Fallback xmlns="">
            <p:sp>
              <p:nvSpPr>
                <p:cNvPr id="43" name="TextBox 42">
                  <a:extLst>
                    <a:ext uri="{FF2B5EF4-FFF2-40B4-BE49-F238E27FC236}">
                      <a16:creationId xmlns:a16="http://schemas.microsoft.com/office/drawing/2014/main" id="{C6AE567F-B6BD-BFB4-5BBA-0028C3745C6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971282" y="3215275"/>
                  <a:ext cx="603883" cy="307777"/>
                </a:xfrm>
                <a:prstGeom prst="rect">
                  <a:avLst/>
                </a:prstGeom>
                <a:blipFill>
                  <a:blip r:embed="rId4"/>
                  <a:stretch>
                    <a:fillRect l="-4082" b="-11538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4" name="TextBox 43">
                  <a:extLst>
                    <a:ext uri="{FF2B5EF4-FFF2-40B4-BE49-F238E27FC236}">
                      <a16:creationId xmlns:a16="http://schemas.microsoft.com/office/drawing/2014/main" id="{A1F3FEB6-23DD-D2B9-AAF5-20DEFAC0EA7F}"/>
                    </a:ext>
                  </a:extLst>
                </p:cNvPr>
                <p:cNvSpPr txBox="1"/>
                <p:nvPr/>
              </p:nvSpPr>
              <p:spPr>
                <a:xfrm>
                  <a:off x="7971282" y="4857716"/>
                  <a:ext cx="608564" cy="307777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000" b="0" i="1" smtClean="0">
                                <a:solidFill>
                                  <a:srgbClr val="08253D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0" i="1" smtClean="0">
                                <a:solidFill>
                                  <a:srgbClr val="08253D"/>
                                </a:solidFill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en-US" sz="2000" b="0" i="1" smtClean="0">
                                <a:solidFill>
                                  <a:srgbClr val="08253D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sz="2000" b="0" i="1" smtClean="0">
                            <a:solidFill>
                              <a:srgbClr val="08253D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2000" b="0" i="1" smtClean="0">
                            <a:solidFill>
                              <a:srgbClr val="08253D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sz="2000" b="0" i="1" smtClean="0">
                            <a:solidFill>
                              <a:srgbClr val="08253D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m:oMathPara>
                  </a14:m>
                  <a:endParaRPr lang="en-US" sz="2000" dirty="0">
                    <a:solidFill>
                      <a:srgbClr val="08253D"/>
                    </a:solidFill>
                  </a:endParaRPr>
                </a:p>
              </p:txBody>
            </p:sp>
          </mc:Choice>
          <mc:Fallback xmlns="">
            <p:sp>
              <p:nvSpPr>
                <p:cNvPr id="44" name="TextBox 43">
                  <a:extLst>
                    <a:ext uri="{FF2B5EF4-FFF2-40B4-BE49-F238E27FC236}">
                      <a16:creationId xmlns:a16="http://schemas.microsoft.com/office/drawing/2014/main" id="{A1F3FEB6-23DD-D2B9-AAF5-20DEFAC0EA7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971282" y="4857716"/>
                  <a:ext cx="608564" cy="307777"/>
                </a:xfrm>
                <a:prstGeom prst="rect">
                  <a:avLst/>
                </a:prstGeom>
                <a:blipFill>
                  <a:blip r:embed="rId5"/>
                  <a:stretch>
                    <a:fillRect l="-4082" r="-14286" b="-320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B9D6842D-F209-8AAC-05D0-916066DB9040}"/>
                </a:ext>
              </a:extLst>
            </p:cNvPr>
            <p:cNvSpPr/>
            <p:nvPr/>
          </p:nvSpPr>
          <p:spPr>
            <a:xfrm>
              <a:off x="2400873" y="3530410"/>
              <a:ext cx="1782027" cy="783377"/>
            </a:xfrm>
            <a:prstGeom prst="rect">
              <a:avLst/>
            </a:prstGeom>
            <a:solidFill>
              <a:srgbClr val="0097F5">
                <a:alpha val="32000"/>
              </a:srgb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C1C8B66F-4300-1DF5-D994-394775CDBEE4}"/>
                </a:ext>
              </a:extLst>
            </p:cNvPr>
            <p:cNvSpPr txBox="1"/>
            <p:nvPr/>
          </p:nvSpPr>
          <p:spPr>
            <a:xfrm>
              <a:off x="2469895" y="3530410"/>
              <a:ext cx="1614545" cy="707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dirty="0">
                  <a:latin typeface="Montserrat Medium" pitchFamily="2" charset="77"/>
                </a:rPr>
                <a:t>JSQ</a:t>
              </a:r>
            </a:p>
            <a:p>
              <a:pPr algn="ctr"/>
              <a:r>
                <a:rPr lang="en-US" sz="2000" dirty="0">
                  <a:latin typeface="Montserrat Medium" pitchFamily="2" charset="77"/>
                </a:rPr>
                <a:t>Dispatcher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7649E46C-85F1-9DE9-E676-44A20C357169}"/>
              </a:ext>
            </a:extLst>
          </p:cNvPr>
          <p:cNvGrpSpPr/>
          <p:nvPr/>
        </p:nvGrpSpPr>
        <p:grpSpPr>
          <a:xfrm rot="5400000" flipH="1">
            <a:off x="9901933" y="2943556"/>
            <a:ext cx="3050172" cy="2933513"/>
            <a:chOff x="10644132" y="6638349"/>
            <a:chExt cx="3050172" cy="2933513"/>
          </a:xfrm>
        </p:grpSpPr>
        <p:sp>
          <p:nvSpPr>
            <p:cNvPr id="7" name="AutoShape 9">
              <a:extLst>
                <a:ext uri="{FF2B5EF4-FFF2-40B4-BE49-F238E27FC236}">
                  <a16:creationId xmlns:a16="http://schemas.microsoft.com/office/drawing/2014/main" id="{E5672933-82D1-B448-9906-6464E5BF156B}"/>
                </a:ext>
              </a:extLst>
            </p:cNvPr>
            <p:cNvSpPr/>
            <p:nvPr/>
          </p:nvSpPr>
          <p:spPr>
            <a:xfrm flipH="1" flipV="1">
              <a:off x="12241619" y="7055356"/>
              <a:ext cx="1048013" cy="857573"/>
            </a:xfrm>
            <a:prstGeom prst="line">
              <a:avLst/>
            </a:prstGeom>
            <a:ln w="38100" cap="flat">
              <a:solidFill>
                <a:schemeClr val="accent3">
                  <a:lumMod val="50000"/>
                </a:schemeClr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AutoShape 9">
              <a:extLst>
                <a:ext uri="{FF2B5EF4-FFF2-40B4-BE49-F238E27FC236}">
                  <a16:creationId xmlns:a16="http://schemas.microsoft.com/office/drawing/2014/main" id="{E255E50E-58C0-BC22-E3D9-CB193CFA3D78}"/>
                </a:ext>
              </a:extLst>
            </p:cNvPr>
            <p:cNvSpPr/>
            <p:nvPr/>
          </p:nvSpPr>
          <p:spPr>
            <a:xfrm flipH="1" flipV="1">
              <a:off x="12646291" y="6638349"/>
              <a:ext cx="1048013" cy="857573"/>
            </a:xfrm>
            <a:prstGeom prst="line">
              <a:avLst/>
            </a:prstGeom>
            <a:ln w="38100" cap="flat">
              <a:solidFill>
                <a:schemeClr val="accent3">
                  <a:lumMod val="50000"/>
                </a:schemeClr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AutoShape 9">
              <a:extLst>
                <a:ext uri="{FF2B5EF4-FFF2-40B4-BE49-F238E27FC236}">
                  <a16:creationId xmlns:a16="http://schemas.microsoft.com/office/drawing/2014/main" id="{B2522F6A-F5E9-34AD-2741-5ACF0BF9B498}"/>
                </a:ext>
              </a:extLst>
            </p:cNvPr>
            <p:cNvSpPr/>
            <p:nvPr/>
          </p:nvSpPr>
          <p:spPr>
            <a:xfrm flipH="1" flipV="1">
              <a:off x="10644132" y="8714289"/>
              <a:ext cx="1048013" cy="857573"/>
            </a:xfrm>
            <a:prstGeom prst="line">
              <a:avLst/>
            </a:prstGeom>
            <a:ln w="38100" cap="flat">
              <a:solidFill>
                <a:schemeClr val="accent3">
                  <a:lumMod val="50000"/>
                </a:schemeClr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AutoShape 9">
              <a:extLst>
                <a:ext uri="{FF2B5EF4-FFF2-40B4-BE49-F238E27FC236}">
                  <a16:creationId xmlns:a16="http://schemas.microsoft.com/office/drawing/2014/main" id="{2ADA32D4-0B6C-373F-7007-BA4013986BF9}"/>
                </a:ext>
              </a:extLst>
            </p:cNvPr>
            <p:cNvSpPr/>
            <p:nvPr/>
          </p:nvSpPr>
          <p:spPr>
            <a:xfrm flipH="1" flipV="1">
              <a:off x="11048804" y="8297282"/>
              <a:ext cx="1048013" cy="857573"/>
            </a:xfrm>
            <a:prstGeom prst="line">
              <a:avLst/>
            </a:prstGeom>
            <a:ln w="38100" cap="flat">
              <a:solidFill>
                <a:schemeClr val="accent3">
                  <a:lumMod val="50000"/>
                </a:schemeClr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AutoShape 9">
              <a:extLst>
                <a:ext uri="{FF2B5EF4-FFF2-40B4-BE49-F238E27FC236}">
                  <a16:creationId xmlns:a16="http://schemas.microsoft.com/office/drawing/2014/main" id="{C5066208-00EF-0B4D-6A46-5A3154944829}"/>
                </a:ext>
              </a:extLst>
            </p:cNvPr>
            <p:cNvSpPr/>
            <p:nvPr/>
          </p:nvSpPr>
          <p:spPr>
            <a:xfrm flipH="1" flipV="1">
              <a:off x="11466166" y="7868496"/>
              <a:ext cx="1048013" cy="857573"/>
            </a:xfrm>
            <a:prstGeom prst="line">
              <a:avLst/>
            </a:prstGeom>
            <a:ln w="38100" cap="flat">
              <a:solidFill>
                <a:schemeClr val="accent3">
                  <a:lumMod val="50000"/>
                </a:schemeClr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AutoShape 9">
              <a:extLst>
                <a:ext uri="{FF2B5EF4-FFF2-40B4-BE49-F238E27FC236}">
                  <a16:creationId xmlns:a16="http://schemas.microsoft.com/office/drawing/2014/main" id="{C2A367FF-437F-0E92-7DE8-3FDB66B79DD1}"/>
                </a:ext>
              </a:extLst>
            </p:cNvPr>
            <p:cNvSpPr/>
            <p:nvPr/>
          </p:nvSpPr>
          <p:spPr>
            <a:xfrm flipH="1" flipV="1">
              <a:off x="11870838" y="7451489"/>
              <a:ext cx="1048013" cy="857573"/>
            </a:xfrm>
            <a:prstGeom prst="line">
              <a:avLst/>
            </a:prstGeom>
            <a:ln w="38100" cap="flat">
              <a:solidFill>
                <a:schemeClr val="accent3">
                  <a:lumMod val="50000"/>
                </a:schemeClr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06CECE7-7664-537E-065F-4CB0EDA3A70F}"/>
              </a:ext>
            </a:extLst>
          </p:cNvPr>
          <p:cNvGrpSpPr/>
          <p:nvPr/>
        </p:nvGrpSpPr>
        <p:grpSpPr>
          <a:xfrm>
            <a:off x="11921060" y="4813302"/>
            <a:ext cx="3050172" cy="2933513"/>
            <a:chOff x="10665140" y="5110068"/>
            <a:chExt cx="3050172" cy="2933513"/>
          </a:xfrm>
        </p:grpSpPr>
        <p:sp>
          <p:nvSpPr>
            <p:cNvPr id="19" name="AutoShape 9">
              <a:extLst>
                <a:ext uri="{FF2B5EF4-FFF2-40B4-BE49-F238E27FC236}">
                  <a16:creationId xmlns:a16="http://schemas.microsoft.com/office/drawing/2014/main" id="{C624601B-7458-A33F-ED5B-2CEF857C294B}"/>
                </a:ext>
              </a:extLst>
            </p:cNvPr>
            <p:cNvSpPr/>
            <p:nvPr/>
          </p:nvSpPr>
          <p:spPr>
            <a:xfrm flipH="1" flipV="1">
              <a:off x="12262627" y="5527075"/>
              <a:ext cx="1048013" cy="857573"/>
            </a:xfrm>
            <a:prstGeom prst="line">
              <a:avLst/>
            </a:prstGeom>
            <a:ln w="38100" cap="flat">
              <a:solidFill>
                <a:schemeClr val="accent3">
                  <a:lumMod val="50000"/>
                </a:schemeClr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AutoShape 9">
              <a:extLst>
                <a:ext uri="{FF2B5EF4-FFF2-40B4-BE49-F238E27FC236}">
                  <a16:creationId xmlns:a16="http://schemas.microsoft.com/office/drawing/2014/main" id="{F2A8F84C-2CE7-107B-330D-FAE7F73B95F6}"/>
                </a:ext>
              </a:extLst>
            </p:cNvPr>
            <p:cNvSpPr/>
            <p:nvPr/>
          </p:nvSpPr>
          <p:spPr>
            <a:xfrm flipH="1" flipV="1">
              <a:off x="12667299" y="5110068"/>
              <a:ext cx="1048013" cy="857573"/>
            </a:xfrm>
            <a:prstGeom prst="line">
              <a:avLst/>
            </a:prstGeom>
            <a:ln w="38100" cap="flat">
              <a:solidFill>
                <a:schemeClr val="accent3">
                  <a:lumMod val="50000"/>
                </a:schemeClr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AutoShape 9">
              <a:extLst>
                <a:ext uri="{FF2B5EF4-FFF2-40B4-BE49-F238E27FC236}">
                  <a16:creationId xmlns:a16="http://schemas.microsoft.com/office/drawing/2014/main" id="{4C3CBF4A-AA6B-8277-A53F-B7C1B92A2763}"/>
                </a:ext>
              </a:extLst>
            </p:cNvPr>
            <p:cNvSpPr/>
            <p:nvPr/>
          </p:nvSpPr>
          <p:spPr>
            <a:xfrm flipH="1" flipV="1">
              <a:off x="10665140" y="7186008"/>
              <a:ext cx="1048013" cy="857573"/>
            </a:xfrm>
            <a:prstGeom prst="line">
              <a:avLst/>
            </a:prstGeom>
            <a:ln w="38100" cap="flat">
              <a:solidFill>
                <a:schemeClr val="accent3">
                  <a:lumMod val="50000"/>
                </a:schemeClr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AutoShape 9">
              <a:extLst>
                <a:ext uri="{FF2B5EF4-FFF2-40B4-BE49-F238E27FC236}">
                  <a16:creationId xmlns:a16="http://schemas.microsoft.com/office/drawing/2014/main" id="{E454FCCF-36CA-5997-2A5B-679EF9BBA149}"/>
                </a:ext>
              </a:extLst>
            </p:cNvPr>
            <p:cNvSpPr/>
            <p:nvPr/>
          </p:nvSpPr>
          <p:spPr>
            <a:xfrm flipH="1" flipV="1">
              <a:off x="11069812" y="6769001"/>
              <a:ext cx="1048013" cy="857573"/>
            </a:xfrm>
            <a:prstGeom prst="line">
              <a:avLst/>
            </a:prstGeom>
            <a:ln w="38100" cap="flat">
              <a:solidFill>
                <a:schemeClr val="accent3">
                  <a:lumMod val="50000"/>
                </a:schemeClr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AutoShape 9">
              <a:extLst>
                <a:ext uri="{FF2B5EF4-FFF2-40B4-BE49-F238E27FC236}">
                  <a16:creationId xmlns:a16="http://schemas.microsoft.com/office/drawing/2014/main" id="{F98B99B8-1F6D-C7A1-B50E-C5038B9AFE7D}"/>
                </a:ext>
              </a:extLst>
            </p:cNvPr>
            <p:cNvSpPr/>
            <p:nvPr/>
          </p:nvSpPr>
          <p:spPr>
            <a:xfrm flipH="1" flipV="1">
              <a:off x="11487174" y="6340215"/>
              <a:ext cx="1048013" cy="857573"/>
            </a:xfrm>
            <a:prstGeom prst="line">
              <a:avLst/>
            </a:prstGeom>
            <a:ln w="38100" cap="flat">
              <a:solidFill>
                <a:schemeClr val="accent3">
                  <a:lumMod val="50000"/>
                </a:schemeClr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AutoShape 9">
              <a:extLst>
                <a:ext uri="{FF2B5EF4-FFF2-40B4-BE49-F238E27FC236}">
                  <a16:creationId xmlns:a16="http://schemas.microsoft.com/office/drawing/2014/main" id="{13719778-6D6F-C7EE-B096-41B630E0A99E}"/>
                </a:ext>
              </a:extLst>
            </p:cNvPr>
            <p:cNvSpPr/>
            <p:nvPr/>
          </p:nvSpPr>
          <p:spPr>
            <a:xfrm flipH="1" flipV="1">
              <a:off x="11891846" y="5923208"/>
              <a:ext cx="1048013" cy="857573"/>
            </a:xfrm>
            <a:prstGeom prst="line">
              <a:avLst/>
            </a:prstGeom>
            <a:ln w="38100" cap="flat">
              <a:solidFill>
                <a:schemeClr val="accent3">
                  <a:lumMod val="50000"/>
                </a:schemeClr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4" name="AutoShape 5">
            <a:extLst>
              <a:ext uri="{FF2B5EF4-FFF2-40B4-BE49-F238E27FC236}">
                <a16:creationId xmlns:a16="http://schemas.microsoft.com/office/drawing/2014/main" id="{45C9A7FC-40B3-C404-BABB-F5DE8CB8694B}"/>
              </a:ext>
            </a:extLst>
          </p:cNvPr>
          <p:cNvSpPr/>
          <p:nvPr/>
        </p:nvSpPr>
        <p:spPr>
          <a:xfrm flipV="1">
            <a:off x="9887489" y="3830560"/>
            <a:ext cx="4534901" cy="4534901"/>
          </a:xfrm>
          <a:prstGeom prst="line">
            <a:avLst/>
          </a:prstGeom>
          <a:ln w="38100" cap="flat">
            <a:solidFill>
              <a:schemeClr val="tx2">
                <a:lumMod val="75000"/>
              </a:schemeClr>
            </a:solidFill>
            <a:prstDash val="sysDash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5" name="AutoShape 5">
            <a:extLst>
              <a:ext uri="{FF2B5EF4-FFF2-40B4-BE49-F238E27FC236}">
                <a16:creationId xmlns:a16="http://schemas.microsoft.com/office/drawing/2014/main" id="{44B1850B-B560-B0EB-4E5B-64A0E6A0481F}"/>
              </a:ext>
            </a:extLst>
          </p:cNvPr>
          <p:cNvSpPr/>
          <p:nvPr/>
        </p:nvSpPr>
        <p:spPr>
          <a:xfrm flipV="1">
            <a:off x="9422601" y="3331373"/>
            <a:ext cx="4556577" cy="4556577"/>
          </a:xfrm>
          <a:prstGeom prst="line">
            <a:avLst/>
          </a:prstGeom>
          <a:ln w="38100" cap="flat">
            <a:solidFill>
              <a:schemeClr val="tx2">
                <a:lumMod val="75000"/>
              </a:schemeClr>
            </a:solidFill>
            <a:prstDash val="sysDash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09C64C0-D264-29DD-7D9A-2E1F4A854D68}"/>
              </a:ext>
            </a:extLst>
          </p:cNvPr>
          <p:cNvSpPr txBox="1"/>
          <p:nvPr/>
        </p:nvSpPr>
        <p:spPr>
          <a:xfrm>
            <a:off x="877204" y="2221534"/>
            <a:ext cx="2954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Montserrat" pitchFamily="2" charset="77"/>
              </a:rPr>
              <a:t>NO ABANDONMENT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290011E-6D28-C2DD-4707-32CB70CD87AF}"/>
              </a:ext>
            </a:extLst>
          </p:cNvPr>
          <p:cNvGrpSpPr/>
          <p:nvPr/>
        </p:nvGrpSpPr>
        <p:grpSpPr>
          <a:xfrm>
            <a:off x="3718771" y="8087682"/>
            <a:ext cx="3909779" cy="1491960"/>
            <a:chOff x="8817421" y="1485328"/>
            <a:chExt cx="2503454" cy="955311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" name="TextBox 20">
                  <a:extLst>
                    <a:ext uri="{FF2B5EF4-FFF2-40B4-BE49-F238E27FC236}">
                      <a16:creationId xmlns:a16="http://schemas.microsoft.com/office/drawing/2014/main" id="{856C3A2B-B27B-FF35-1701-F716936CBD00}"/>
                    </a:ext>
                  </a:extLst>
                </p:cNvPr>
                <p:cNvSpPr txBox="1"/>
                <p:nvPr/>
              </p:nvSpPr>
              <p:spPr>
                <a:xfrm>
                  <a:off x="8817421" y="1765508"/>
                  <a:ext cx="541166" cy="275900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800" b="0" i="1" smtClean="0">
                            <a:solidFill>
                              <a:srgbClr val="132E3D"/>
                            </a:solidFill>
                            <a:latin typeface="Cambria Math" panose="02040503050406030204" pitchFamily="18" charset="0"/>
                          </a:rPr>
                          <m:t>𝜖</m:t>
                        </m:r>
                        <m:r>
                          <a:rPr lang="en-US" sz="2800" b="1">
                            <a:solidFill>
                              <a:srgbClr val="132E3D"/>
                            </a:solidFill>
                            <a:latin typeface="Cambria Math" panose="02040503050406030204" pitchFamily="18" charset="0"/>
                          </a:rPr>
                          <m:t>𝐪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en-US" sz="2800" b="1" dirty="0"/>
                </a:p>
              </p:txBody>
            </p:sp>
          </mc:Choice>
          <mc:Fallback xmlns="">
            <p:sp>
              <p:nvSpPr>
                <p:cNvPr id="21" name="TextBox 20">
                  <a:extLst>
                    <a:ext uri="{FF2B5EF4-FFF2-40B4-BE49-F238E27FC236}">
                      <a16:creationId xmlns:a16="http://schemas.microsoft.com/office/drawing/2014/main" id="{856C3A2B-B27B-FF35-1701-F716936CBD0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817421" y="1765508"/>
                  <a:ext cx="541166" cy="275900"/>
                </a:xfrm>
                <a:prstGeom prst="rect">
                  <a:avLst/>
                </a:prstGeom>
                <a:blipFill>
                  <a:blip r:embed="rId6"/>
                  <a:stretch>
                    <a:fillRect l="-4412" r="-2941" b="-2285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C2824F60-FE81-74CB-825B-9E486750F744}"/>
                </a:ext>
              </a:extLst>
            </p:cNvPr>
            <p:cNvGrpSpPr/>
            <p:nvPr/>
          </p:nvGrpSpPr>
          <p:grpSpPr>
            <a:xfrm>
              <a:off x="9698405" y="1493794"/>
              <a:ext cx="233203" cy="942584"/>
              <a:chOff x="4986338" y="3269999"/>
              <a:chExt cx="249449" cy="2002857"/>
            </a:xfrm>
          </p:grpSpPr>
          <p:cxnSp>
            <p:nvCxnSpPr>
              <p:cNvPr id="78" name="Straight Connector 77">
                <a:extLst>
                  <a:ext uri="{FF2B5EF4-FFF2-40B4-BE49-F238E27FC236}">
                    <a16:creationId xmlns:a16="http://schemas.microsoft.com/office/drawing/2014/main" id="{91BAD4F7-CBC3-9450-E400-5F2490FA0948}"/>
                  </a:ext>
                </a:extLst>
              </p:cNvPr>
              <p:cNvCxnSpPr/>
              <p:nvPr/>
            </p:nvCxnSpPr>
            <p:spPr>
              <a:xfrm flipH="1">
                <a:off x="4986338" y="3269999"/>
                <a:ext cx="249449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8">
                <a:extLst>
                  <a:ext uri="{FF2B5EF4-FFF2-40B4-BE49-F238E27FC236}">
                    <a16:creationId xmlns:a16="http://schemas.microsoft.com/office/drawing/2014/main" id="{AF92EEEE-3946-DE85-D10F-484B3E8EB685}"/>
                  </a:ext>
                </a:extLst>
              </p:cNvPr>
              <p:cNvCxnSpPr/>
              <p:nvPr/>
            </p:nvCxnSpPr>
            <p:spPr>
              <a:xfrm flipH="1">
                <a:off x="4986338" y="5272856"/>
                <a:ext cx="249449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8" name="Group 57">
              <a:extLst>
                <a:ext uri="{FF2B5EF4-FFF2-40B4-BE49-F238E27FC236}">
                  <a16:creationId xmlns:a16="http://schemas.microsoft.com/office/drawing/2014/main" id="{BD895712-7EFA-C490-819F-11CEC039F953}"/>
                </a:ext>
              </a:extLst>
            </p:cNvPr>
            <p:cNvGrpSpPr/>
            <p:nvPr/>
          </p:nvGrpSpPr>
          <p:grpSpPr>
            <a:xfrm rot="10800000">
              <a:off x="10082852" y="1493055"/>
              <a:ext cx="233194" cy="947584"/>
              <a:chOff x="4986338" y="4039098"/>
              <a:chExt cx="249449" cy="2013483"/>
            </a:xfrm>
          </p:grpSpPr>
          <p:cxnSp>
            <p:nvCxnSpPr>
              <p:cNvPr id="75" name="Straight Connector 74">
                <a:extLst>
                  <a:ext uri="{FF2B5EF4-FFF2-40B4-BE49-F238E27FC236}">
                    <a16:creationId xmlns:a16="http://schemas.microsoft.com/office/drawing/2014/main" id="{B2A4C7C9-490B-CEEB-AE0B-99B9DA9CA68E}"/>
                  </a:ext>
                </a:extLst>
              </p:cNvPr>
              <p:cNvCxnSpPr/>
              <p:nvPr/>
            </p:nvCxnSpPr>
            <p:spPr>
              <a:xfrm flipH="1">
                <a:off x="4986338" y="4039098"/>
                <a:ext cx="249449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Straight Connector 75">
                <a:extLst>
                  <a:ext uri="{FF2B5EF4-FFF2-40B4-BE49-F238E27FC236}">
                    <a16:creationId xmlns:a16="http://schemas.microsoft.com/office/drawing/2014/main" id="{7D7260CA-30D9-7DEF-29D6-F6DDCABA7188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 flipV="1">
                <a:off x="4986338" y="4043858"/>
                <a:ext cx="0" cy="2008723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76">
                <a:extLst>
                  <a:ext uri="{FF2B5EF4-FFF2-40B4-BE49-F238E27FC236}">
                    <a16:creationId xmlns:a16="http://schemas.microsoft.com/office/drawing/2014/main" id="{8721C7D1-7860-A870-72D0-6EE107D4D23B}"/>
                  </a:ext>
                </a:extLst>
              </p:cNvPr>
              <p:cNvCxnSpPr/>
              <p:nvPr/>
            </p:nvCxnSpPr>
            <p:spPr>
              <a:xfrm flipH="1">
                <a:off x="4986338" y="6041952"/>
                <a:ext cx="249449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9" name="Rounded Rectangle 58">
              <a:extLst>
                <a:ext uri="{FF2B5EF4-FFF2-40B4-BE49-F238E27FC236}">
                  <a16:creationId xmlns:a16="http://schemas.microsoft.com/office/drawing/2014/main" id="{A78A9C23-852F-003F-B798-90D64AC386D8}"/>
                </a:ext>
              </a:extLst>
            </p:cNvPr>
            <p:cNvSpPr/>
            <p:nvPr/>
          </p:nvSpPr>
          <p:spPr>
            <a:xfrm>
              <a:off x="9852619" y="1607140"/>
              <a:ext cx="308182" cy="308181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Rounded Rectangle 59">
              <a:extLst>
                <a:ext uri="{FF2B5EF4-FFF2-40B4-BE49-F238E27FC236}">
                  <a16:creationId xmlns:a16="http://schemas.microsoft.com/office/drawing/2014/main" id="{EB178312-E366-808B-73EF-1ED74E5E2E19}"/>
                </a:ext>
              </a:extLst>
            </p:cNvPr>
            <p:cNvSpPr/>
            <p:nvPr/>
          </p:nvSpPr>
          <p:spPr>
            <a:xfrm>
              <a:off x="9852619" y="1994256"/>
              <a:ext cx="308182" cy="308181"/>
            </a:xfrm>
            <a:prstGeom prst="round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2" name="TextBox 61">
                  <a:extLst>
                    <a:ext uri="{FF2B5EF4-FFF2-40B4-BE49-F238E27FC236}">
                      <a16:creationId xmlns:a16="http://schemas.microsoft.com/office/drawing/2014/main" id="{BD781A72-5348-B393-355D-840122E27940}"/>
                    </a:ext>
                  </a:extLst>
                </p:cNvPr>
                <p:cNvSpPr txBox="1"/>
                <p:nvPr/>
              </p:nvSpPr>
              <p:spPr>
                <a:xfrm>
                  <a:off x="10394185" y="1772092"/>
                  <a:ext cx="258810" cy="27590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800" b="1" i="1" smtClean="0">
                            <a:latin typeface="Cambria Math" panose="02040503050406030204" pitchFamily="18" charset="0"/>
                          </a:rPr>
                          <m:t>≈</m:t>
                        </m:r>
                      </m:oMath>
                    </m:oMathPara>
                  </a14:m>
                  <a:endParaRPr lang="en-US" sz="2800" b="1" dirty="0"/>
                </a:p>
              </p:txBody>
            </p:sp>
          </mc:Choice>
          <mc:Fallback xmlns="">
            <p:sp>
              <p:nvSpPr>
                <p:cNvPr id="21" name="TextBox 20">
                  <a:extLst>
                    <a:ext uri="{FF2B5EF4-FFF2-40B4-BE49-F238E27FC236}">
                      <a16:creationId xmlns:a16="http://schemas.microsoft.com/office/drawing/2014/main" id="{CA193143-B08B-0B4D-3264-1F3FA05B9B9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394185" y="1772092"/>
                  <a:ext cx="258810" cy="275900"/>
                </a:xfrm>
                <a:prstGeom prst="rect">
                  <a:avLst/>
                </a:prstGeom>
                <a:blipFill>
                  <a:blip r:embed="rId9"/>
                  <a:stretch>
                    <a:fillRect l="-6250" r="-3125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A927EAA1-37D2-C358-5986-046BB040BE57}"/>
                </a:ext>
              </a:extLst>
            </p:cNvPr>
            <p:cNvGrpSpPr/>
            <p:nvPr/>
          </p:nvGrpSpPr>
          <p:grpSpPr>
            <a:xfrm>
              <a:off x="10731134" y="1485328"/>
              <a:ext cx="233203" cy="942582"/>
              <a:chOff x="4986338" y="3269999"/>
              <a:chExt cx="249449" cy="2002855"/>
            </a:xfrm>
          </p:grpSpPr>
          <p:cxnSp>
            <p:nvCxnSpPr>
              <p:cNvPr id="73" name="Straight Connector 72">
                <a:extLst>
                  <a:ext uri="{FF2B5EF4-FFF2-40B4-BE49-F238E27FC236}">
                    <a16:creationId xmlns:a16="http://schemas.microsoft.com/office/drawing/2014/main" id="{ADECCDB2-483D-68D7-0553-08336DC32097}"/>
                  </a:ext>
                </a:extLst>
              </p:cNvPr>
              <p:cNvCxnSpPr/>
              <p:nvPr/>
            </p:nvCxnSpPr>
            <p:spPr>
              <a:xfrm flipH="1">
                <a:off x="4986338" y="3269999"/>
                <a:ext cx="249449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3">
                <a:extLst>
                  <a:ext uri="{FF2B5EF4-FFF2-40B4-BE49-F238E27FC236}">
                    <a16:creationId xmlns:a16="http://schemas.microsoft.com/office/drawing/2014/main" id="{3C4B427B-8EA0-248D-68FF-F29B735BB6C1}"/>
                  </a:ext>
                </a:extLst>
              </p:cNvPr>
              <p:cNvCxnSpPr/>
              <p:nvPr/>
            </p:nvCxnSpPr>
            <p:spPr>
              <a:xfrm flipH="1">
                <a:off x="4986338" y="5272854"/>
                <a:ext cx="249449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A2DDD5D0-E0FD-CDE2-D29C-A8921B7AD89A}"/>
                </a:ext>
              </a:extLst>
            </p:cNvPr>
            <p:cNvGrpSpPr/>
            <p:nvPr/>
          </p:nvGrpSpPr>
          <p:grpSpPr>
            <a:xfrm rot="10800000">
              <a:off x="11087681" y="1489192"/>
              <a:ext cx="233194" cy="942582"/>
              <a:chOff x="4986338" y="4039097"/>
              <a:chExt cx="249449" cy="2002855"/>
            </a:xfrm>
          </p:grpSpPr>
          <p:cxnSp>
            <p:nvCxnSpPr>
              <p:cNvPr id="71" name="Straight Connector 70">
                <a:extLst>
                  <a:ext uri="{FF2B5EF4-FFF2-40B4-BE49-F238E27FC236}">
                    <a16:creationId xmlns:a16="http://schemas.microsoft.com/office/drawing/2014/main" id="{37618FE0-C185-D8DA-C19F-AFB6A0AC998C}"/>
                  </a:ext>
                </a:extLst>
              </p:cNvPr>
              <p:cNvCxnSpPr/>
              <p:nvPr/>
            </p:nvCxnSpPr>
            <p:spPr>
              <a:xfrm flipH="1">
                <a:off x="4986338" y="4039097"/>
                <a:ext cx="249449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Straight Connector 71">
                <a:extLst>
                  <a:ext uri="{FF2B5EF4-FFF2-40B4-BE49-F238E27FC236}">
                    <a16:creationId xmlns:a16="http://schemas.microsoft.com/office/drawing/2014/main" id="{1852D7B7-2A24-252D-8E15-64E60C00CBAE}"/>
                  </a:ext>
                </a:extLst>
              </p:cNvPr>
              <p:cNvCxnSpPr/>
              <p:nvPr/>
            </p:nvCxnSpPr>
            <p:spPr>
              <a:xfrm flipH="1">
                <a:off x="4986338" y="6041952"/>
                <a:ext cx="249449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7" name="Rounded Rectangle 66">
              <a:extLst>
                <a:ext uri="{FF2B5EF4-FFF2-40B4-BE49-F238E27FC236}">
                  <a16:creationId xmlns:a16="http://schemas.microsoft.com/office/drawing/2014/main" id="{1C5A4F25-67A8-A714-AE6B-E8213FEED563}"/>
                </a:ext>
              </a:extLst>
            </p:cNvPr>
            <p:cNvSpPr/>
            <p:nvPr/>
          </p:nvSpPr>
          <p:spPr>
            <a:xfrm rot="5400000">
              <a:off x="10645879" y="1813379"/>
              <a:ext cx="739274" cy="308182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F86F86C8-76F3-0564-447A-79614D545A1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702051" y="1485328"/>
              <a:ext cx="0" cy="945341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E4F01A22-126C-7D65-2418-ABD33AAA73E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1320875" y="1485328"/>
              <a:ext cx="0" cy="945341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A48FCF0C-485E-0719-43F6-9809F0C88E5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731134" y="1493058"/>
              <a:ext cx="0" cy="945341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D4964387-CC34-DE57-3C61-2A02DCE74B8F}"/>
              </a:ext>
            </a:extLst>
          </p:cNvPr>
          <p:cNvGrpSpPr/>
          <p:nvPr/>
        </p:nvGrpSpPr>
        <p:grpSpPr>
          <a:xfrm>
            <a:off x="5075508" y="7361765"/>
            <a:ext cx="2624675" cy="526185"/>
            <a:chOff x="15107492" y="5719243"/>
            <a:chExt cx="2624675" cy="526185"/>
          </a:xfrm>
        </p:grpSpPr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49457705-EE5C-1A0E-49C0-C721581F7ACB}"/>
                </a:ext>
              </a:extLst>
            </p:cNvPr>
            <p:cNvSpPr txBox="1"/>
            <p:nvPr/>
          </p:nvSpPr>
          <p:spPr>
            <a:xfrm>
              <a:off x="15107492" y="5719243"/>
              <a:ext cx="111761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/>
                <a:t>2-dim </a:t>
              </a: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3C0F196D-6633-7477-FE8C-60E838B93C0E}"/>
                </a:ext>
              </a:extLst>
            </p:cNvPr>
            <p:cNvSpPr txBox="1"/>
            <p:nvPr/>
          </p:nvSpPr>
          <p:spPr>
            <a:xfrm>
              <a:off x="16614553" y="5722208"/>
              <a:ext cx="111761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/>
                <a:t>1-dim </a:t>
              </a:r>
            </a:p>
          </p:txBody>
        </p:sp>
        <p:cxnSp>
          <p:nvCxnSpPr>
            <p:cNvPr id="83" name="Straight Arrow Connector 82">
              <a:extLst>
                <a:ext uri="{FF2B5EF4-FFF2-40B4-BE49-F238E27FC236}">
                  <a16:creationId xmlns:a16="http://schemas.microsoft.com/office/drawing/2014/main" id="{0D4D2818-D22D-7855-B41F-9C6DC907F5C9}"/>
                </a:ext>
              </a:extLst>
            </p:cNvPr>
            <p:cNvCxnSpPr>
              <a:cxnSpLocks/>
            </p:cNvCxnSpPr>
            <p:nvPr/>
          </p:nvCxnSpPr>
          <p:spPr>
            <a:xfrm>
              <a:off x="16275901" y="5980853"/>
              <a:ext cx="237066" cy="2965"/>
            </a:xfrm>
            <a:prstGeom prst="straightConnector1">
              <a:avLst/>
            </a:prstGeom>
            <a:ln w="127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84" name="TextBox 83">
                <a:extLst>
                  <a:ext uri="{FF2B5EF4-FFF2-40B4-BE49-F238E27FC236}">
                    <a16:creationId xmlns:a16="http://schemas.microsoft.com/office/drawing/2014/main" id="{DB09DAEF-C4CB-F517-7BCF-4A3D62E37499}"/>
                  </a:ext>
                </a:extLst>
              </p:cNvPr>
              <p:cNvSpPr txBox="1"/>
              <p:nvPr/>
            </p:nvSpPr>
            <p:spPr>
              <a:xfrm>
                <a:off x="1084318" y="5814048"/>
                <a:ext cx="3270767" cy="14016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32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b="1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𝐪</m:t>
                          </m:r>
                        </m:e>
                        <m:sub>
                          <m:r>
                            <a:rPr lang="en-US" sz="32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∥</m:t>
                          </m:r>
                        </m:sub>
                      </m:sSub>
                      <m:r>
                        <a:rPr lang="en-US" sz="32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320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den>
                          </m:f>
                          <m:nary>
                            <m:naryPr>
                              <m:chr m:val="∑"/>
                              <m:supHide m:val="on"/>
                              <m:ctrlPr>
                                <a:rPr lang="en-US" sz="320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a:rPr lang="en-US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  <m:sup/>
                            <m:e>
                              <m:sSub>
                                <m:sSubPr>
                                  <m:ctrlPr>
                                    <a:rPr lang="en-US" sz="320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3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𝑞</m:t>
                                  </m:r>
                                </m:e>
                                <m:sub>
                                  <m:r>
                                    <a:rPr lang="en-US" sz="3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nary>
                        </m:e>
                      </m:d>
                      <m:r>
                        <a:rPr lang="en-US" sz="32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𝟏</m:t>
                      </m:r>
                    </m:oMath>
                  </m:oMathPara>
                </a14:m>
                <a:endParaRPr lang="en-US" sz="3200" b="1" i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84" name="TextBox 83">
                <a:extLst>
                  <a:ext uri="{FF2B5EF4-FFF2-40B4-BE49-F238E27FC236}">
                    <a16:creationId xmlns:a16="http://schemas.microsoft.com/office/drawing/2014/main" id="{DB09DAEF-C4CB-F517-7BCF-4A3D62E374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4318" y="5814048"/>
                <a:ext cx="3270767" cy="1401666"/>
              </a:xfrm>
              <a:prstGeom prst="rect">
                <a:avLst/>
              </a:prstGeom>
              <a:blipFill>
                <a:blip r:embed="rId10"/>
                <a:stretch>
                  <a:fillRect l="-388" t="-113393" r="-388" b="-1687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5" name="TextBox 84">
                <a:extLst>
                  <a:ext uri="{FF2B5EF4-FFF2-40B4-BE49-F238E27FC236}">
                    <a16:creationId xmlns:a16="http://schemas.microsoft.com/office/drawing/2014/main" id="{B7A374DF-17F5-7A6C-9CDC-B59F513C1F85}"/>
                  </a:ext>
                </a:extLst>
              </p:cNvPr>
              <p:cNvSpPr txBox="1"/>
              <p:nvPr/>
            </p:nvSpPr>
            <p:spPr>
              <a:xfrm>
                <a:off x="4961074" y="6217267"/>
                <a:ext cx="2520690" cy="59522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32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b="1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𝐪</m:t>
                          </m:r>
                        </m:e>
                        <m:sub>
                          <m:r>
                            <a:rPr lang="en-US" sz="32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⊥</m:t>
                          </m:r>
                        </m:sub>
                      </m:sSub>
                      <m:r>
                        <a:rPr lang="en-US" sz="32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200" b="1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𝐪</m:t>
                      </m:r>
                      <m:r>
                        <a:rPr lang="en-US" sz="3200" b="1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−</m:t>
                      </m:r>
                      <m:sSub>
                        <m:sSubPr>
                          <m:ctrlPr>
                            <a:rPr lang="en-US" sz="32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b="1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𝐪</m:t>
                          </m:r>
                        </m:e>
                        <m:sub>
                          <m:r>
                            <a:rPr lang="en-US" sz="3200" b="1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∥</m:t>
                          </m:r>
                        </m:sub>
                      </m:sSub>
                    </m:oMath>
                  </m:oMathPara>
                </a14:m>
                <a:endParaRPr lang="en-US" sz="32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85" name="TextBox 84">
                <a:extLst>
                  <a:ext uri="{FF2B5EF4-FFF2-40B4-BE49-F238E27FC236}">
                    <a16:creationId xmlns:a16="http://schemas.microsoft.com/office/drawing/2014/main" id="{B7A374DF-17F5-7A6C-9CDC-B59F513C1F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61074" y="6217267"/>
                <a:ext cx="2520690" cy="595228"/>
              </a:xfrm>
              <a:prstGeom prst="rect">
                <a:avLst/>
              </a:prstGeom>
              <a:blipFill>
                <a:blip r:embed="rId11"/>
                <a:stretch>
                  <a:fillRect b="-208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7" name="TextBox 86">
            <a:extLst>
              <a:ext uri="{FF2B5EF4-FFF2-40B4-BE49-F238E27FC236}">
                <a16:creationId xmlns:a16="http://schemas.microsoft.com/office/drawing/2014/main" id="{DDE4CAE8-2240-2C4A-76D8-0E4DA6FDC38D}"/>
              </a:ext>
            </a:extLst>
          </p:cNvPr>
          <p:cNvSpPr txBox="1"/>
          <p:nvPr/>
        </p:nvSpPr>
        <p:spPr>
          <a:xfrm>
            <a:off x="1073829" y="8198703"/>
            <a:ext cx="251373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latin typeface="Montserrat SemiBold" pitchFamily="2" charset="77"/>
              </a:rPr>
              <a:t>State Space Collapse:</a:t>
            </a:r>
            <a:endParaRPr lang="en-US" sz="2400" dirty="0"/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856DBCA6-C91A-9884-EBB7-BC37282DB02B}"/>
              </a:ext>
            </a:extLst>
          </p:cNvPr>
          <p:cNvSpPr txBox="1"/>
          <p:nvPr/>
        </p:nvSpPr>
        <p:spPr>
          <a:xfrm>
            <a:off x="1016396" y="942975"/>
            <a:ext cx="16230600" cy="6269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200"/>
              </a:lnSpc>
              <a:spcBef>
                <a:spcPct val="0"/>
              </a:spcBef>
            </a:pPr>
            <a:r>
              <a:rPr lang="en-US" sz="4000" b="1" spc="15" dirty="0">
                <a:solidFill>
                  <a:srgbClr val="2B2C30"/>
                </a:solidFill>
                <a:latin typeface="Montserrat" pitchFamily="2" charset="77"/>
                <a:cs typeface="Gujarati MT" pitchFamily="2" charset="0"/>
              </a:rPr>
              <a:t>STATE SPACE COLLAPSE</a:t>
            </a:r>
            <a:endParaRPr lang="en-US" sz="3714" b="1" spc="742" dirty="0">
              <a:solidFill>
                <a:schemeClr val="accent6">
                  <a:lumMod val="75000"/>
                </a:schemeClr>
              </a:solidFill>
              <a:latin typeface="Montserrat" pitchFamily="2" charset="77"/>
              <a:cs typeface="Gujarati M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495689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 flipV="1">
            <a:off x="1028695" y="1760761"/>
            <a:ext cx="16230594" cy="38509"/>
          </a:xfrm>
          <a:prstGeom prst="line">
            <a:avLst/>
          </a:prstGeom>
          <a:ln w="9525" cap="flat">
            <a:solidFill>
              <a:srgbClr val="2B2C3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D4EC7ABF-E8CA-2C12-183A-0E70E9503019}"/>
              </a:ext>
            </a:extLst>
          </p:cNvPr>
          <p:cNvGrpSpPr/>
          <p:nvPr/>
        </p:nvGrpSpPr>
        <p:grpSpPr>
          <a:xfrm>
            <a:off x="891421" y="2223435"/>
            <a:ext cx="7925446" cy="2998264"/>
            <a:chOff x="-947317" y="3565257"/>
            <a:chExt cx="7925446" cy="2998264"/>
          </a:xfrm>
        </p:grpSpPr>
        <p:sp>
          <p:nvSpPr>
            <p:cNvPr id="24" name="Rounded Rectangle 23">
              <a:extLst>
                <a:ext uri="{FF2B5EF4-FFF2-40B4-BE49-F238E27FC236}">
                  <a16:creationId xmlns:a16="http://schemas.microsoft.com/office/drawing/2014/main" id="{0331F372-72AD-DB3E-CABD-0CA8E889C639}"/>
                </a:ext>
              </a:extLst>
            </p:cNvPr>
            <p:cNvSpPr/>
            <p:nvPr/>
          </p:nvSpPr>
          <p:spPr>
            <a:xfrm>
              <a:off x="3168789" y="4126699"/>
              <a:ext cx="2298996" cy="788201"/>
            </a:xfrm>
            <a:prstGeom prst="roundRect">
              <a:avLst/>
            </a:prstGeom>
            <a:solidFill>
              <a:schemeClr val="bg1">
                <a:lumMod val="85000"/>
                <a:alpha val="2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ounded Rectangle 24">
              <a:extLst>
                <a:ext uri="{FF2B5EF4-FFF2-40B4-BE49-F238E27FC236}">
                  <a16:creationId xmlns:a16="http://schemas.microsoft.com/office/drawing/2014/main" id="{450AD6E6-0A69-2632-80B7-AE1826BD8D04}"/>
                </a:ext>
              </a:extLst>
            </p:cNvPr>
            <p:cNvSpPr/>
            <p:nvPr/>
          </p:nvSpPr>
          <p:spPr>
            <a:xfrm>
              <a:off x="3177270" y="5775320"/>
              <a:ext cx="2298996" cy="788201"/>
            </a:xfrm>
            <a:prstGeom prst="roundRect">
              <a:avLst/>
            </a:prstGeom>
            <a:solidFill>
              <a:srgbClr val="92D05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29116889-51DD-9DD6-F111-EB149F889E2D}"/>
                </a:ext>
              </a:extLst>
            </p:cNvPr>
            <p:cNvGrpSpPr/>
            <p:nvPr/>
          </p:nvGrpSpPr>
          <p:grpSpPr>
            <a:xfrm>
              <a:off x="3415827" y="4228263"/>
              <a:ext cx="1965836" cy="579310"/>
              <a:chOff x="3400425" y="2328863"/>
              <a:chExt cx="1793882" cy="528637"/>
            </a:xfrm>
          </p:grpSpPr>
          <p:sp>
            <p:nvSpPr>
              <p:cNvPr id="54" name="Oval 53">
                <a:extLst>
                  <a:ext uri="{FF2B5EF4-FFF2-40B4-BE49-F238E27FC236}">
                    <a16:creationId xmlns:a16="http://schemas.microsoft.com/office/drawing/2014/main" id="{1EBC9333-F323-398D-2C61-FD314F686505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5" name="Straight Connector 54">
                <a:extLst>
                  <a:ext uri="{FF2B5EF4-FFF2-40B4-BE49-F238E27FC236}">
                    <a16:creationId xmlns:a16="http://schemas.microsoft.com/office/drawing/2014/main" id="{C2473E9A-8F80-7F2E-BAED-EADDEB6AF1D9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55">
                <a:extLst>
                  <a:ext uri="{FF2B5EF4-FFF2-40B4-BE49-F238E27FC236}">
                    <a16:creationId xmlns:a16="http://schemas.microsoft.com/office/drawing/2014/main" id="{15E06BA2-D14B-DB50-A6DF-3FEB67CC3EF6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6">
                <a:extLst>
                  <a:ext uri="{FF2B5EF4-FFF2-40B4-BE49-F238E27FC236}">
                    <a16:creationId xmlns:a16="http://schemas.microsoft.com/office/drawing/2014/main" id="{6303FFFF-1EE7-839B-A46C-E79B6D5D2B4E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CA435BC3-2261-22DD-6CDB-CCE297EA1B22}"/>
                </a:ext>
              </a:extLst>
            </p:cNvPr>
            <p:cNvGrpSpPr/>
            <p:nvPr/>
          </p:nvGrpSpPr>
          <p:grpSpPr>
            <a:xfrm>
              <a:off x="3415827" y="5872821"/>
              <a:ext cx="1965836" cy="579310"/>
              <a:chOff x="3400425" y="2328863"/>
              <a:chExt cx="1793882" cy="528637"/>
            </a:xfrm>
          </p:grpSpPr>
          <p:sp>
            <p:nvSpPr>
              <p:cNvPr id="50" name="Oval 49">
                <a:extLst>
                  <a:ext uri="{FF2B5EF4-FFF2-40B4-BE49-F238E27FC236}">
                    <a16:creationId xmlns:a16="http://schemas.microsoft.com/office/drawing/2014/main" id="{CB2A3266-D491-2919-901E-0A1702314DBC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1" name="Straight Connector 50">
                <a:extLst>
                  <a:ext uri="{FF2B5EF4-FFF2-40B4-BE49-F238E27FC236}">
                    <a16:creationId xmlns:a16="http://schemas.microsoft.com/office/drawing/2014/main" id="{04FF2F39-8E14-9AFB-4E7B-D88D1BB7F093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1">
                <a:extLst>
                  <a:ext uri="{FF2B5EF4-FFF2-40B4-BE49-F238E27FC236}">
                    <a16:creationId xmlns:a16="http://schemas.microsoft.com/office/drawing/2014/main" id="{38DE08F9-568C-0CF9-C24E-9FD184B58AD5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52">
                <a:extLst>
                  <a:ext uri="{FF2B5EF4-FFF2-40B4-BE49-F238E27FC236}">
                    <a16:creationId xmlns:a16="http://schemas.microsoft.com/office/drawing/2014/main" id="{686AAFD7-6B39-4AB2-0E1C-837EBA40327D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8" name="Rounded Rectangle 27">
              <a:extLst>
                <a:ext uri="{FF2B5EF4-FFF2-40B4-BE49-F238E27FC236}">
                  <a16:creationId xmlns:a16="http://schemas.microsoft.com/office/drawing/2014/main" id="{04717BD9-2CE4-7B2C-3D9E-DAF976EB2E3C}"/>
                </a:ext>
              </a:extLst>
            </p:cNvPr>
            <p:cNvSpPr/>
            <p:nvPr/>
          </p:nvSpPr>
          <p:spPr>
            <a:xfrm>
              <a:off x="4546277" y="4302630"/>
              <a:ext cx="123137" cy="435234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29" name="Rounded Rectangle 28">
              <a:extLst>
                <a:ext uri="{FF2B5EF4-FFF2-40B4-BE49-F238E27FC236}">
                  <a16:creationId xmlns:a16="http://schemas.microsoft.com/office/drawing/2014/main" id="{24555233-9186-2935-F167-419E78B897ED}"/>
                </a:ext>
              </a:extLst>
            </p:cNvPr>
            <p:cNvSpPr/>
            <p:nvPr/>
          </p:nvSpPr>
          <p:spPr>
            <a:xfrm>
              <a:off x="4348605" y="4302630"/>
              <a:ext cx="123137" cy="435234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30" name="Rounded Rectangle 29">
              <a:extLst>
                <a:ext uri="{FF2B5EF4-FFF2-40B4-BE49-F238E27FC236}">
                  <a16:creationId xmlns:a16="http://schemas.microsoft.com/office/drawing/2014/main" id="{6F7D5600-F8FC-F6DB-351D-2800312F7F7D}"/>
                </a:ext>
              </a:extLst>
            </p:cNvPr>
            <p:cNvSpPr/>
            <p:nvPr/>
          </p:nvSpPr>
          <p:spPr>
            <a:xfrm>
              <a:off x="4543800" y="5944860"/>
              <a:ext cx="123137" cy="435234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cxnSp>
          <p:nvCxnSpPr>
            <p:cNvPr id="31" name="Straight Arrow Connector 30">
              <a:extLst>
                <a:ext uri="{FF2B5EF4-FFF2-40B4-BE49-F238E27FC236}">
                  <a16:creationId xmlns:a16="http://schemas.microsoft.com/office/drawing/2014/main" id="{80E3BA7A-3286-20F1-7E74-C68443CB4F2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-945981" y="5271647"/>
              <a:ext cx="1498406" cy="7726"/>
            </a:xfrm>
            <a:prstGeom prst="straightConnector1">
              <a:avLst/>
            </a:prstGeom>
            <a:ln w="28575">
              <a:solidFill>
                <a:srgbClr val="C55CB2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Arrow Connector 31">
              <a:extLst>
                <a:ext uri="{FF2B5EF4-FFF2-40B4-BE49-F238E27FC236}">
                  <a16:creationId xmlns:a16="http://schemas.microsoft.com/office/drawing/2014/main" id="{EFBADF20-5FC8-6C8C-6682-2B42705EF8BE}"/>
                </a:ext>
              </a:extLst>
            </p:cNvPr>
            <p:cNvCxnSpPr>
              <a:cxnSpLocks/>
            </p:cNvCxnSpPr>
            <p:nvPr/>
          </p:nvCxnSpPr>
          <p:spPr>
            <a:xfrm>
              <a:off x="5467785" y="4517918"/>
              <a:ext cx="752879" cy="0"/>
            </a:xfrm>
            <a:prstGeom prst="straightConnector1">
              <a:avLst/>
            </a:prstGeom>
            <a:ln w="28575">
              <a:solidFill>
                <a:srgbClr val="C55CB2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3" name="TextBox 32">
                  <a:extLst>
                    <a:ext uri="{FF2B5EF4-FFF2-40B4-BE49-F238E27FC236}">
                      <a16:creationId xmlns:a16="http://schemas.microsoft.com/office/drawing/2014/main" id="{DCD7E521-0B9D-813C-B644-4C4800A86DBD}"/>
                    </a:ext>
                  </a:extLst>
                </p:cNvPr>
                <p:cNvSpPr txBox="1"/>
                <p:nvPr/>
              </p:nvSpPr>
              <p:spPr>
                <a:xfrm>
                  <a:off x="-591290" y="5392784"/>
                  <a:ext cx="710194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b="0" i="1" smtClean="0">
                            <a:solidFill>
                              <a:srgbClr val="08253D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sz="2000" b="0" i="1" smtClean="0">
                            <a:solidFill>
                              <a:srgbClr val="08253D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2000" b="0" i="1" smtClean="0">
                            <a:solidFill>
                              <a:srgbClr val="08253D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sz="2000" b="0" i="1" smtClean="0">
                            <a:solidFill>
                              <a:srgbClr val="08253D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m:oMathPara>
                  </a14:m>
                  <a:endParaRPr lang="en-US" sz="2000" dirty="0">
                    <a:solidFill>
                      <a:srgbClr val="08253D"/>
                    </a:solidFill>
                  </a:endParaRPr>
                </a:p>
              </p:txBody>
            </p:sp>
          </mc:Choice>
          <mc:Fallback xmlns="">
            <p:sp>
              <p:nvSpPr>
                <p:cNvPr id="33" name="TextBox 32">
                  <a:extLst>
                    <a:ext uri="{FF2B5EF4-FFF2-40B4-BE49-F238E27FC236}">
                      <a16:creationId xmlns:a16="http://schemas.microsoft.com/office/drawing/2014/main" id="{DCD7E521-0B9D-813C-B644-4C4800A86DB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-591290" y="5392784"/>
                  <a:ext cx="710194" cy="400110"/>
                </a:xfrm>
                <a:prstGeom prst="rect">
                  <a:avLst/>
                </a:prstGeom>
                <a:blipFill>
                  <a:blip r:embed="rId5"/>
                  <a:stretch>
                    <a:fillRect b="-125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7BB6899E-BB2E-3FE0-D0AF-1297B04269C8}"/>
                </a:ext>
              </a:extLst>
            </p:cNvPr>
            <p:cNvSpPr txBox="1"/>
            <p:nvPr/>
          </p:nvSpPr>
          <p:spPr>
            <a:xfrm>
              <a:off x="-947317" y="4931979"/>
              <a:ext cx="19450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accent6">
                      <a:lumMod val="75000"/>
                    </a:schemeClr>
                  </a:solidFill>
                  <a:latin typeface="Montserrat" pitchFamily="2" charset="77"/>
                </a:rPr>
                <a:t>ARRIVALS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D0FABF3B-1162-5388-84E1-378701F5C707}"/>
                </a:ext>
              </a:extLst>
            </p:cNvPr>
            <p:cNvSpPr txBox="1"/>
            <p:nvPr/>
          </p:nvSpPr>
          <p:spPr>
            <a:xfrm>
              <a:off x="5574236" y="4083289"/>
              <a:ext cx="1403893" cy="3730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accent6">
                      <a:lumMod val="75000"/>
                    </a:schemeClr>
                  </a:solidFill>
                  <a:latin typeface="Montserrat" pitchFamily="2" charset="77"/>
                </a:rPr>
                <a:t>SERVICE</a:t>
              </a:r>
            </a:p>
          </p:txBody>
        </p:sp>
        <p:cxnSp>
          <p:nvCxnSpPr>
            <p:cNvPr id="36" name="Straight Arrow Connector 35">
              <a:extLst>
                <a:ext uri="{FF2B5EF4-FFF2-40B4-BE49-F238E27FC236}">
                  <a16:creationId xmlns:a16="http://schemas.microsoft.com/office/drawing/2014/main" id="{FC72D2CD-58BF-119B-08F3-92174706807D}"/>
                </a:ext>
              </a:extLst>
            </p:cNvPr>
            <p:cNvCxnSpPr>
              <a:cxnSpLocks/>
            </p:cNvCxnSpPr>
            <p:nvPr/>
          </p:nvCxnSpPr>
          <p:spPr>
            <a:xfrm>
              <a:off x="5467785" y="6204702"/>
              <a:ext cx="752879" cy="0"/>
            </a:xfrm>
            <a:prstGeom prst="straightConnector1">
              <a:avLst/>
            </a:prstGeom>
            <a:ln w="28575">
              <a:solidFill>
                <a:srgbClr val="C55CB2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Arrow Connector 36">
              <a:extLst>
                <a:ext uri="{FF2B5EF4-FFF2-40B4-BE49-F238E27FC236}">
                  <a16:creationId xmlns:a16="http://schemas.microsoft.com/office/drawing/2014/main" id="{65C216EB-D190-81DC-E6A5-58C7872B405F}"/>
                </a:ext>
              </a:extLst>
            </p:cNvPr>
            <p:cNvCxnSpPr>
              <a:cxnSpLocks/>
              <a:stCxn id="45" idx="3"/>
              <a:endCxn id="24" idx="1"/>
            </p:cNvCxnSpPr>
            <p:nvPr/>
          </p:nvCxnSpPr>
          <p:spPr>
            <a:xfrm flipV="1">
              <a:off x="2344162" y="4520800"/>
              <a:ext cx="824627" cy="743121"/>
            </a:xfrm>
            <a:prstGeom prst="straightConnector1">
              <a:avLst/>
            </a:prstGeom>
            <a:ln w="28575">
              <a:solidFill>
                <a:srgbClr val="C55CB2">
                  <a:alpha val="30000"/>
                </a:srgbClr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Arrow Connector 37">
              <a:extLst>
                <a:ext uri="{FF2B5EF4-FFF2-40B4-BE49-F238E27FC236}">
                  <a16:creationId xmlns:a16="http://schemas.microsoft.com/office/drawing/2014/main" id="{9C48DA61-A6CE-938F-2D46-AF44D49EF527}"/>
                </a:ext>
              </a:extLst>
            </p:cNvPr>
            <p:cNvCxnSpPr>
              <a:cxnSpLocks/>
              <a:stCxn id="45" idx="3"/>
              <a:endCxn id="25" idx="1"/>
            </p:cNvCxnSpPr>
            <p:nvPr/>
          </p:nvCxnSpPr>
          <p:spPr>
            <a:xfrm>
              <a:off x="2344162" y="5263921"/>
              <a:ext cx="833108" cy="905500"/>
            </a:xfrm>
            <a:prstGeom prst="straightConnector1">
              <a:avLst/>
            </a:prstGeom>
            <a:ln w="28575">
              <a:solidFill>
                <a:srgbClr val="C55CB2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9C45659C-8938-E8C7-A8E2-E41A39610875}"/>
                </a:ext>
              </a:extLst>
            </p:cNvPr>
            <p:cNvGrpSpPr/>
            <p:nvPr/>
          </p:nvGrpSpPr>
          <p:grpSpPr>
            <a:xfrm>
              <a:off x="1864483" y="5837730"/>
              <a:ext cx="309111" cy="456443"/>
              <a:chOff x="3080148" y="2600390"/>
              <a:chExt cx="416039" cy="614338"/>
            </a:xfrm>
          </p:grpSpPr>
          <p:sp>
            <p:nvSpPr>
              <p:cNvPr id="48" name="Rounded Rectangle 47">
                <a:extLst>
                  <a:ext uri="{FF2B5EF4-FFF2-40B4-BE49-F238E27FC236}">
                    <a16:creationId xmlns:a16="http://schemas.microsoft.com/office/drawing/2014/main" id="{54FED403-B795-4790-E5FE-D37CA2600C3C}"/>
                  </a:ext>
                </a:extLst>
              </p:cNvPr>
              <p:cNvSpPr/>
              <p:nvPr/>
            </p:nvSpPr>
            <p:spPr>
              <a:xfrm flipH="1">
                <a:off x="3322966" y="2600390"/>
                <a:ext cx="173221" cy="612347"/>
              </a:xfrm>
              <a:prstGeom prst="roundRect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Rounded Rectangle 48">
                <a:extLst>
                  <a:ext uri="{FF2B5EF4-FFF2-40B4-BE49-F238E27FC236}">
                    <a16:creationId xmlns:a16="http://schemas.microsoft.com/office/drawing/2014/main" id="{EB3F3C45-6EAF-5423-A905-E9AC9CC91B6F}"/>
                  </a:ext>
                </a:extLst>
              </p:cNvPr>
              <p:cNvSpPr/>
              <p:nvPr/>
            </p:nvSpPr>
            <p:spPr>
              <a:xfrm flipH="1">
                <a:off x="3080148" y="2602381"/>
                <a:ext cx="173221" cy="612347"/>
              </a:xfrm>
              <a:prstGeom prst="roundRect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40" name="Elbow Connector 39">
              <a:extLst>
                <a:ext uri="{FF2B5EF4-FFF2-40B4-BE49-F238E27FC236}">
                  <a16:creationId xmlns:a16="http://schemas.microsoft.com/office/drawing/2014/main" id="{D9394E8D-B396-6252-9635-F3C00A72B568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3010186" y="3976048"/>
              <a:ext cx="1375822" cy="225069"/>
            </a:xfrm>
            <a:prstGeom prst="bentConnector3">
              <a:avLst>
                <a:gd name="adj1" fmla="val -1258"/>
              </a:avLst>
            </a:prstGeom>
            <a:ln w="28575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Elbow Connector 40">
              <a:extLst>
                <a:ext uri="{FF2B5EF4-FFF2-40B4-BE49-F238E27FC236}">
                  <a16:creationId xmlns:a16="http://schemas.microsoft.com/office/drawing/2014/main" id="{1AC1E07E-8B0D-D274-2EB2-BA9A89E0E7C0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3010187" y="5625638"/>
              <a:ext cx="1375822" cy="225069"/>
            </a:xfrm>
            <a:prstGeom prst="bentConnector3">
              <a:avLst>
                <a:gd name="adj1" fmla="val -1258"/>
              </a:avLst>
            </a:prstGeom>
            <a:ln w="28575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4B57EAAE-DA97-813A-CD01-5A3868864C3D}"/>
                </a:ext>
              </a:extLst>
            </p:cNvPr>
            <p:cNvSpPr txBox="1"/>
            <p:nvPr/>
          </p:nvSpPr>
          <p:spPr>
            <a:xfrm>
              <a:off x="2173594" y="3565257"/>
              <a:ext cx="23702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accent6">
                      <a:lumMod val="75000"/>
                    </a:schemeClr>
                  </a:solidFill>
                  <a:latin typeface="Montserrat" pitchFamily="2" charset="77"/>
                </a:rPr>
                <a:t>ABANDONMENT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3" name="TextBox 42">
                  <a:extLst>
                    <a:ext uri="{FF2B5EF4-FFF2-40B4-BE49-F238E27FC236}">
                      <a16:creationId xmlns:a16="http://schemas.microsoft.com/office/drawing/2014/main" id="{C6AE567F-B6BD-BFB4-5BBA-0028C3745C6D}"/>
                    </a:ext>
                  </a:extLst>
                </p:cNvPr>
                <p:cNvSpPr txBox="1"/>
                <p:nvPr/>
              </p:nvSpPr>
              <p:spPr>
                <a:xfrm>
                  <a:off x="6132544" y="4557097"/>
                  <a:ext cx="603883" cy="307777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000" b="0" i="1" smtClean="0">
                                <a:solidFill>
                                  <a:srgbClr val="08253D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0" i="1" smtClean="0">
                                <a:solidFill>
                                  <a:srgbClr val="08253D"/>
                                </a:solidFill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en-US" sz="2000" b="0" i="1" smtClean="0">
                                <a:solidFill>
                                  <a:srgbClr val="08253D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d>
                          <m:dPr>
                            <m:ctrlPr>
                              <a:rPr lang="en-US" sz="2000" b="0" i="1" smtClean="0">
                                <a:solidFill>
                                  <a:srgbClr val="08253D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000" b="0" i="1" smtClean="0">
                                <a:solidFill>
                                  <a:srgbClr val="08253D"/>
                                </a:solidFill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</m:d>
                      </m:oMath>
                    </m:oMathPara>
                  </a14:m>
                  <a:endParaRPr lang="en-US" sz="2000" dirty="0">
                    <a:solidFill>
                      <a:srgbClr val="08253D"/>
                    </a:solidFill>
                  </a:endParaRPr>
                </a:p>
              </p:txBody>
            </p:sp>
          </mc:Choice>
          <mc:Fallback xmlns="">
            <p:sp>
              <p:nvSpPr>
                <p:cNvPr id="43" name="TextBox 42">
                  <a:extLst>
                    <a:ext uri="{FF2B5EF4-FFF2-40B4-BE49-F238E27FC236}">
                      <a16:creationId xmlns:a16="http://schemas.microsoft.com/office/drawing/2014/main" id="{C6AE567F-B6BD-BFB4-5BBA-0028C3745C6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132544" y="4557097"/>
                  <a:ext cx="603883" cy="307777"/>
                </a:xfrm>
                <a:prstGeom prst="rect">
                  <a:avLst/>
                </a:prstGeom>
                <a:blipFill>
                  <a:blip r:embed="rId6"/>
                  <a:stretch>
                    <a:fillRect l="-4082" b="-11538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4" name="TextBox 43">
                  <a:extLst>
                    <a:ext uri="{FF2B5EF4-FFF2-40B4-BE49-F238E27FC236}">
                      <a16:creationId xmlns:a16="http://schemas.microsoft.com/office/drawing/2014/main" id="{A1F3FEB6-23DD-D2B9-AAF5-20DEFAC0EA7F}"/>
                    </a:ext>
                  </a:extLst>
                </p:cNvPr>
                <p:cNvSpPr txBox="1"/>
                <p:nvPr/>
              </p:nvSpPr>
              <p:spPr>
                <a:xfrm>
                  <a:off x="6132544" y="6199538"/>
                  <a:ext cx="608564" cy="307777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000" b="0" i="1" smtClean="0">
                                <a:solidFill>
                                  <a:srgbClr val="08253D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0" i="1" smtClean="0">
                                <a:solidFill>
                                  <a:srgbClr val="08253D"/>
                                </a:solidFill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en-US" sz="2000" b="0" i="1" smtClean="0">
                                <a:solidFill>
                                  <a:srgbClr val="08253D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sz="2000" b="0" i="1" smtClean="0">
                            <a:solidFill>
                              <a:srgbClr val="08253D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2000" b="0" i="1" smtClean="0">
                            <a:solidFill>
                              <a:srgbClr val="08253D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sz="2000" b="0" i="1" smtClean="0">
                            <a:solidFill>
                              <a:srgbClr val="08253D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m:oMathPara>
                  </a14:m>
                  <a:endParaRPr lang="en-US" sz="2000" dirty="0">
                    <a:solidFill>
                      <a:srgbClr val="08253D"/>
                    </a:solidFill>
                  </a:endParaRPr>
                </a:p>
              </p:txBody>
            </p:sp>
          </mc:Choice>
          <mc:Fallback xmlns="">
            <p:sp>
              <p:nvSpPr>
                <p:cNvPr id="44" name="TextBox 43">
                  <a:extLst>
                    <a:ext uri="{FF2B5EF4-FFF2-40B4-BE49-F238E27FC236}">
                      <a16:creationId xmlns:a16="http://schemas.microsoft.com/office/drawing/2014/main" id="{A1F3FEB6-23DD-D2B9-AAF5-20DEFAC0EA7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132544" y="6199538"/>
                  <a:ext cx="608564" cy="307777"/>
                </a:xfrm>
                <a:prstGeom prst="rect">
                  <a:avLst/>
                </a:prstGeom>
                <a:blipFill>
                  <a:blip r:embed="rId7"/>
                  <a:stretch>
                    <a:fillRect l="-4082" r="-14286" b="-320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B9D6842D-F209-8AAC-05D0-916066DB9040}"/>
                </a:ext>
              </a:extLst>
            </p:cNvPr>
            <p:cNvSpPr/>
            <p:nvPr/>
          </p:nvSpPr>
          <p:spPr>
            <a:xfrm>
              <a:off x="562135" y="4872232"/>
              <a:ext cx="1782027" cy="783377"/>
            </a:xfrm>
            <a:prstGeom prst="rect">
              <a:avLst/>
            </a:prstGeom>
            <a:solidFill>
              <a:srgbClr val="0097F5">
                <a:alpha val="32000"/>
              </a:srgb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C1C8B66F-4300-1DF5-D994-394775CDBEE4}"/>
                </a:ext>
              </a:extLst>
            </p:cNvPr>
            <p:cNvSpPr txBox="1"/>
            <p:nvPr/>
          </p:nvSpPr>
          <p:spPr>
            <a:xfrm>
              <a:off x="631157" y="4872232"/>
              <a:ext cx="1614545" cy="707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dirty="0">
                  <a:latin typeface="Montserrat Medium" pitchFamily="2" charset="77"/>
                </a:rPr>
                <a:t>JSQ</a:t>
              </a:r>
            </a:p>
            <a:p>
              <a:pPr algn="ctr"/>
              <a:r>
                <a:rPr lang="en-US" sz="2000" dirty="0">
                  <a:latin typeface="Montserrat Medium" pitchFamily="2" charset="77"/>
                </a:rPr>
                <a:t>Dispatcher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7" name="TextBox 46">
                  <a:extLst>
                    <a:ext uri="{FF2B5EF4-FFF2-40B4-BE49-F238E27FC236}">
                      <a16:creationId xmlns:a16="http://schemas.microsoft.com/office/drawing/2014/main" id="{0F80E8C6-7552-1E8F-4CA6-4B9F990DC47B}"/>
                    </a:ext>
                  </a:extLst>
                </p:cNvPr>
                <p:cNvSpPr txBox="1"/>
                <p:nvPr/>
              </p:nvSpPr>
              <p:spPr>
                <a:xfrm>
                  <a:off x="1447800" y="4045200"/>
                  <a:ext cx="1746953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sty m:val="p"/>
                          </m:rPr>
                          <a:rPr lang="en-US" sz="20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d</m:t>
                        </m:r>
                        <m:r>
                          <a:rPr lang="en-US" sz="20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~ </m:t>
                        </m:r>
                        <m:r>
                          <m:rPr>
                            <m:sty m:val="p"/>
                          </m:rPr>
                          <a:rPr lang="en-US" sz="20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Bin</m:t>
                        </m:r>
                        <m:r>
                          <a:rPr lang="en-US" sz="20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sz="20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q</m:t>
                        </m:r>
                        <m:r>
                          <a:rPr lang="en-US" sz="20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m:rPr>
                            <m:sty m:val="p"/>
                          </m:rPr>
                          <a:rPr lang="en-US" sz="20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γ</m:t>
                        </m:r>
                        <m:r>
                          <a:rPr lang="en-US" sz="20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) </m:t>
                        </m:r>
                      </m:oMath>
                    </m:oMathPara>
                  </a14:m>
                  <a:endParaRPr lang="en-US" sz="200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47" name="TextBox 46">
                  <a:extLst>
                    <a:ext uri="{FF2B5EF4-FFF2-40B4-BE49-F238E27FC236}">
                      <a16:creationId xmlns:a16="http://schemas.microsoft.com/office/drawing/2014/main" id="{0F80E8C6-7552-1E8F-4CA6-4B9F990DC47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447800" y="4045200"/>
                  <a:ext cx="1746953" cy="400110"/>
                </a:xfrm>
                <a:prstGeom prst="rect">
                  <a:avLst/>
                </a:prstGeom>
                <a:blipFill>
                  <a:blip r:embed="rId8"/>
                  <a:stretch>
                    <a:fillRect b="-18182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E7501552-4577-ED27-A7D6-72116F724414}"/>
              </a:ext>
            </a:extLst>
          </p:cNvPr>
          <p:cNvGrpSpPr/>
          <p:nvPr/>
        </p:nvGrpSpPr>
        <p:grpSpPr>
          <a:xfrm>
            <a:off x="9073716" y="2552700"/>
            <a:ext cx="8223684" cy="6078809"/>
            <a:chOff x="9073716" y="2552700"/>
            <a:chExt cx="8223684" cy="6078809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79DB346F-547D-7D03-D43C-185A47A8F12A}"/>
                </a:ext>
              </a:extLst>
            </p:cNvPr>
            <p:cNvGrpSpPr/>
            <p:nvPr/>
          </p:nvGrpSpPr>
          <p:grpSpPr>
            <a:xfrm>
              <a:off x="9073716" y="2552700"/>
              <a:ext cx="8223684" cy="6078809"/>
              <a:chOff x="9073716" y="2552700"/>
              <a:chExt cx="8223684" cy="6078809"/>
            </a:xfrm>
          </p:grpSpPr>
          <p:sp>
            <p:nvSpPr>
              <p:cNvPr id="3" name="AutoShape 3"/>
              <p:cNvSpPr/>
              <p:nvPr/>
            </p:nvSpPr>
            <p:spPr>
              <a:xfrm>
                <a:off x="9073716" y="8379672"/>
                <a:ext cx="8223684" cy="0"/>
              </a:xfrm>
              <a:prstGeom prst="line">
                <a:avLst/>
              </a:prstGeom>
              <a:ln w="38100" cap="flat">
                <a:solidFill>
                  <a:srgbClr val="2B2C30"/>
                </a:solidFill>
                <a:prstDash val="solid"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" name="AutoShape 4"/>
              <p:cNvSpPr/>
              <p:nvPr/>
            </p:nvSpPr>
            <p:spPr>
              <a:xfrm>
                <a:off x="9446533" y="2757820"/>
                <a:ext cx="0" cy="5873689"/>
              </a:xfrm>
              <a:prstGeom prst="line">
                <a:avLst/>
              </a:prstGeom>
              <a:ln w="38100" cap="flat">
                <a:solidFill>
                  <a:srgbClr val="2B2C30"/>
                </a:solidFill>
                <a:prstDash val="solid"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" name="AutoShape 5"/>
              <p:cNvSpPr/>
              <p:nvPr/>
            </p:nvSpPr>
            <p:spPr>
              <a:xfrm flipV="1">
                <a:off x="9441614" y="2922136"/>
                <a:ext cx="5469486" cy="5469487"/>
              </a:xfrm>
              <a:prstGeom prst="line">
                <a:avLst/>
              </a:prstGeom>
              <a:ln w="38100" cap="flat">
                <a:solidFill>
                  <a:srgbClr val="2B2C30"/>
                </a:solidFill>
                <a:prstDash val="solid"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" name="AutoShape 6"/>
              <p:cNvSpPr/>
              <p:nvPr/>
            </p:nvSpPr>
            <p:spPr>
              <a:xfrm flipV="1">
                <a:off x="12701964" y="5803664"/>
                <a:ext cx="0" cy="756000"/>
              </a:xfrm>
              <a:prstGeom prst="line">
                <a:avLst/>
              </a:prstGeom>
              <a:ln w="38100" cap="flat">
                <a:solidFill>
                  <a:schemeClr val="tx2">
                    <a:lumMod val="75000"/>
                  </a:schemeClr>
                </a:solidFill>
                <a:prstDash val="solid"/>
                <a:headEnd type="none" w="sm" len="sm"/>
                <a:tailEnd type="triangle" w="lg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" name="AutoShape 7"/>
              <p:cNvSpPr/>
              <p:nvPr/>
            </p:nvSpPr>
            <p:spPr>
              <a:xfrm flipH="1">
                <a:off x="12106631" y="6559664"/>
                <a:ext cx="594000" cy="594000"/>
              </a:xfrm>
              <a:prstGeom prst="line">
                <a:avLst/>
              </a:prstGeom>
              <a:ln w="38100" cap="flat">
                <a:solidFill>
                  <a:srgbClr val="545454"/>
                </a:solidFill>
                <a:prstDash val="solid"/>
                <a:headEnd type="none" w="sm" len="sm"/>
                <a:tailEnd type="triangle" w="lg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" name="AutoShape 8"/>
              <p:cNvSpPr/>
              <p:nvPr/>
            </p:nvSpPr>
            <p:spPr>
              <a:xfrm>
                <a:off x="10633284" y="4520177"/>
                <a:ext cx="3254899" cy="3254900"/>
              </a:xfrm>
              <a:prstGeom prst="line">
                <a:avLst/>
              </a:prstGeom>
              <a:ln w="38100" cap="flat">
                <a:solidFill>
                  <a:schemeClr val="tx1">
                    <a:lumMod val="75000"/>
                    <a:lumOff val="25000"/>
                  </a:schemeClr>
                </a:solidFill>
                <a:prstDash val="sysDot"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" name="AutoShape 9"/>
              <p:cNvSpPr/>
              <p:nvPr/>
            </p:nvSpPr>
            <p:spPr>
              <a:xfrm flipH="1" flipV="1">
                <a:off x="11953397" y="6275892"/>
                <a:ext cx="749268" cy="271366"/>
              </a:xfrm>
              <a:prstGeom prst="line">
                <a:avLst/>
              </a:prstGeom>
              <a:ln w="38100" cap="flat">
                <a:solidFill>
                  <a:srgbClr val="FF0000"/>
                </a:solidFill>
                <a:prstDash val="solid"/>
                <a:headEnd type="none" w="sm" len="sm"/>
                <a:tailEnd type="triangle" w="lg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" name="Freeform 16"/>
              <p:cNvSpPr/>
              <p:nvPr/>
            </p:nvSpPr>
            <p:spPr>
              <a:xfrm>
                <a:off x="12635350" y="6497968"/>
                <a:ext cx="133228" cy="133228"/>
              </a:xfrm>
              <a:custGeom>
                <a:avLst/>
                <a:gdLst/>
                <a:ahLst/>
                <a:cxnLst/>
                <a:rect l="l" t="t" r="r" b="b"/>
                <a:pathLst>
                  <a:path w="151140" h="151140">
                    <a:moveTo>
                      <a:pt x="0" y="0"/>
                    </a:moveTo>
                    <a:lnTo>
                      <a:pt x="151140" y="0"/>
                    </a:lnTo>
                    <a:lnTo>
                      <a:pt x="151140" y="151141"/>
                    </a:lnTo>
                    <a:lnTo>
                      <a:pt x="0" y="151141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9">
                  <a:extLst>
                    <a:ext uri="{96DAC541-7B7A-43D3-8B79-37D633B846F1}">
                      <asvg:svgBlip xmlns:asvg="http://schemas.microsoft.com/office/drawing/2016/SVG/main" r:embed="rId10"/>
                    </a:ext>
                  </a:extLst>
                </a:blip>
                <a:stretch>
                  <a:fillRect/>
                </a:stretch>
              </a:blipFill>
            </p:spPr>
            <p:txBody>
              <a:bodyPr/>
              <a:lstStyle/>
              <a:p>
                <a:endParaRPr lang="en-US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0" name="TextBox 9">
                    <a:extLst>
                      <a:ext uri="{FF2B5EF4-FFF2-40B4-BE49-F238E27FC236}">
                        <a16:creationId xmlns:a16="http://schemas.microsoft.com/office/drawing/2014/main" id="{7C45F0C1-1182-CEA0-54A4-09F901BEAC9C}"/>
                      </a:ext>
                    </a:extLst>
                  </p:cNvPr>
                  <p:cNvSpPr txBox="1"/>
                  <p:nvPr/>
                </p:nvSpPr>
                <p:spPr>
                  <a:xfrm>
                    <a:off x="14559556" y="2552700"/>
                    <a:ext cx="843743" cy="379820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oMath>
                      </m:oMathPara>
                    </a14:m>
                    <a:endParaRPr lang="en-US" sz="2800" dirty="0"/>
                  </a:p>
                </p:txBody>
              </p:sp>
            </mc:Choice>
            <mc:Fallback xmlns="">
              <p:sp>
                <p:nvSpPr>
                  <p:cNvPr id="10" name="TextBox 9">
                    <a:extLst>
                      <a:ext uri="{FF2B5EF4-FFF2-40B4-BE49-F238E27FC236}">
                        <a16:creationId xmlns:a16="http://schemas.microsoft.com/office/drawing/2014/main" id="{7C45F0C1-1182-CEA0-54A4-09F901BEAC9C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4559556" y="2552700"/>
                    <a:ext cx="843743" cy="379820"/>
                  </a:xfrm>
                  <a:prstGeom prst="rect">
                    <a:avLst/>
                  </a:prstGeom>
                  <a:blipFill>
                    <a:blip r:embed="rId4"/>
                    <a:stretch>
                      <a:fillRect l="-10448" r="-16418" b="-40000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17" name="AutoShape 5">
                <a:extLst>
                  <a:ext uri="{FF2B5EF4-FFF2-40B4-BE49-F238E27FC236}">
                    <a16:creationId xmlns:a16="http://schemas.microsoft.com/office/drawing/2014/main" id="{54ADB493-BBD5-11A4-57D1-41F2B23FB37E}"/>
                  </a:ext>
                </a:extLst>
              </p:cNvPr>
              <p:cNvSpPr/>
              <p:nvPr/>
            </p:nvSpPr>
            <p:spPr>
              <a:xfrm flipV="1">
                <a:off x="11820170" y="6566111"/>
                <a:ext cx="881128" cy="123352"/>
              </a:xfrm>
              <a:prstGeom prst="line">
                <a:avLst/>
              </a:prstGeom>
              <a:ln w="38100" cap="flat">
                <a:solidFill>
                  <a:schemeClr val="tx2">
                    <a:lumMod val="60000"/>
                    <a:lumOff val="40000"/>
                  </a:schemeClr>
                </a:solidFill>
                <a:prstDash val="solid"/>
                <a:headEnd type="stealth" w="lg" len="med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" name="AutoShape 6">
                <a:extLst>
                  <a:ext uri="{FF2B5EF4-FFF2-40B4-BE49-F238E27FC236}">
                    <a16:creationId xmlns:a16="http://schemas.microsoft.com/office/drawing/2014/main" id="{F6C05968-DB1E-F466-CDBC-3925459EE551}"/>
                  </a:ext>
                </a:extLst>
              </p:cNvPr>
              <p:cNvSpPr/>
              <p:nvPr/>
            </p:nvSpPr>
            <p:spPr>
              <a:xfrm flipV="1">
                <a:off x="15091302" y="3387901"/>
                <a:ext cx="0" cy="756000"/>
              </a:xfrm>
              <a:prstGeom prst="line">
                <a:avLst/>
              </a:prstGeom>
              <a:ln w="38100" cap="flat">
                <a:solidFill>
                  <a:schemeClr val="tx2">
                    <a:lumMod val="75000"/>
                  </a:schemeClr>
                </a:solidFill>
                <a:prstDash val="solid"/>
                <a:headEnd type="none" w="sm" len="sm"/>
                <a:tailEnd type="triangle" w="lg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" name="AutoShape 7">
                <a:extLst>
                  <a:ext uri="{FF2B5EF4-FFF2-40B4-BE49-F238E27FC236}">
                    <a16:creationId xmlns:a16="http://schemas.microsoft.com/office/drawing/2014/main" id="{FDF13023-F8E2-C07F-EBD5-F8E76E3CE2BF}"/>
                  </a:ext>
                </a:extLst>
              </p:cNvPr>
              <p:cNvSpPr/>
              <p:nvPr/>
            </p:nvSpPr>
            <p:spPr>
              <a:xfrm flipH="1">
                <a:off x="14495969" y="4143901"/>
                <a:ext cx="594000" cy="594000"/>
              </a:xfrm>
              <a:prstGeom prst="line">
                <a:avLst/>
              </a:prstGeom>
              <a:ln w="38100" cap="flat">
                <a:solidFill>
                  <a:srgbClr val="545454"/>
                </a:solidFill>
                <a:prstDash val="solid"/>
                <a:headEnd type="none" w="sm" len="sm"/>
                <a:tailEnd type="triangle" w="lg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" name="AutoShape 9">
                <a:extLst>
                  <a:ext uri="{FF2B5EF4-FFF2-40B4-BE49-F238E27FC236}">
                    <a16:creationId xmlns:a16="http://schemas.microsoft.com/office/drawing/2014/main" id="{8877AAEE-E1EB-8A4A-7501-4AA54DFA3262}"/>
                  </a:ext>
                </a:extLst>
              </p:cNvPr>
              <p:cNvSpPr/>
              <p:nvPr/>
            </p:nvSpPr>
            <p:spPr>
              <a:xfrm flipH="1" flipV="1">
                <a:off x="12038290" y="3842319"/>
                <a:ext cx="3053713" cy="289176"/>
              </a:xfrm>
              <a:prstGeom prst="line">
                <a:avLst/>
              </a:prstGeom>
              <a:ln w="38100" cap="flat">
                <a:solidFill>
                  <a:srgbClr val="FF0000"/>
                </a:solidFill>
                <a:prstDash val="solid"/>
                <a:headEnd type="none" w="sm" len="sm"/>
                <a:tailEnd type="triangle" w="lg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" name="Freeform 16">
                <a:extLst>
                  <a:ext uri="{FF2B5EF4-FFF2-40B4-BE49-F238E27FC236}">
                    <a16:creationId xmlns:a16="http://schemas.microsoft.com/office/drawing/2014/main" id="{6C6684D9-2B18-7EE8-1848-AF69EB3DB85A}"/>
                  </a:ext>
                </a:extLst>
              </p:cNvPr>
              <p:cNvSpPr/>
              <p:nvPr/>
            </p:nvSpPr>
            <p:spPr>
              <a:xfrm>
                <a:off x="15024688" y="4082205"/>
                <a:ext cx="133228" cy="133228"/>
              </a:xfrm>
              <a:custGeom>
                <a:avLst/>
                <a:gdLst/>
                <a:ahLst/>
                <a:cxnLst/>
                <a:rect l="l" t="t" r="r" b="b"/>
                <a:pathLst>
                  <a:path w="151140" h="151140">
                    <a:moveTo>
                      <a:pt x="0" y="0"/>
                    </a:moveTo>
                    <a:lnTo>
                      <a:pt x="151140" y="0"/>
                    </a:lnTo>
                    <a:lnTo>
                      <a:pt x="151140" y="151141"/>
                    </a:lnTo>
                    <a:lnTo>
                      <a:pt x="0" y="151141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9">
                  <a:extLst>
                    <a:ext uri="{96DAC541-7B7A-43D3-8B79-37D633B846F1}">
                      <asvg:svgBlip xmlns:asvg="http://schemas.microsoft.com/office/drawing/2016/SVG/main" r:embed="rId10"/>
                    </a:ext>
                  </a:extLst>
                </a:blip>
                <a:stretch>
                  <a:fillRect/>
                </a:stretch>
              </a:blip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" name="AutoShape 5">
                <a:extLst>
                  <a:ext uri="{FF2B5EF4-FFF2-40B4-BE49-F238E27FC236}">
                    <a16:creationId xmlns:a16="http://schemas.microsoft.com/office/drawing/2014/main" id="{3A613782-BED1-1E91-A013-1648F84095D9}"/>
                  </a:ext>
                </a:extLst>
              </p:cNvPr>
              <p:cNvSpPr/>
              <p:nvPr/>
            </p:nvSpPr>
            <p:spPr>
              <a:xfrm flipV="1">
                <a:off x="12038290" y="4150348"/>
                <a:ext cx="3052346" cy="427308"/>
              </a:xfrm>
              <a:prstGeom prst="line">
                <a:avLst/>
              </a:prstGeom>
              <a:ln w="38100" cap="flat">
                <a:solidFill>
                  <a:schemeClr val="tx2">
                    <a:lumMod val="60000"/>
                    <a:lumOff val="40000"/>
                  </a:schemeClr>
                </a:solidFill>
                <a:prstDash val="solid"/>
                <a:headEnd type="stealth" w="lg" len="med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3" name="TextBox 13">
              <a:extLst>
                <a:ext uri="{FF2B5EF4-FFF2-40B4-BE49-F238E27FC236}">
                  <a16:creationId xmlns:a16="http://schemas.microsoft.com/office/drawing/2014/main" id="{3257A9E1-5A81-233F-31CE-9233F3B546E7}"/>
                </a:ext>
              </a:extLst>
            </p:cNvPr>
            <p:cNvSpPr txBox="1"/>
            <p:nvPr/>
          </p:nvSpPr>
          <p:spPr>
            <a:xfrm>
              <a:off x="15043371" y="3266591"/>
              <a:ext cx="1616160" cy="46378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919"/>
                </a:lnSpc>
              </a:pPr>
              <a:r>
                <a:rPr lang="en-US" sz="2400" b="1" dirty="0">
                  <a:latin typeface="Montserrat SemiBold" pitchFamily="2" charset="77"/>
                </a:rPr>
                <a:t>Arrivals</a:t>
              </a:r>
            </a:p>
          </p:txBody>
        </p:sp>
        <p:sp>
          <p:nvSpPr>
            <p:cNvPr id="14" name="TextBox 14">
              <a:extLst>
                <a:ext uri="{FF2B5EF4-FFF2-40B4-BE49-F238E27FC236}">
                  <a16:creationId xmlns:a16="http://schemas.microsoft.com/office/drawing/2014/main" id="{EF109B3B-027C-4292-8A60-3B97DF83754F}"/>
                </a:ext>
              </a:extLst>
            </p:cNvPr>
            <p:cNvSpPr txBox="1"/>
            <p:nvPr/>
          </p:nvSpPr>
          <p:spPr>
            <a:xfrm>
              <a:off x="13847035" y="4736090"/>
              <a:ext cx="1556264" cy="46378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919"/>
                </a:lnSpc>
              </a:pPr>
              <a:r>
                <a:rPr lang="en-US" sz="2400" b="1" dirty="0">
                  <a:latin typeface="Montserrat SemiBold" pitchFamily="2" charset="77"/>
                </a:rPr>
                <a:t>Service</a:t>
              </a:r>
            </a:p>
          </p:txBody>
        </p:sp>
        <p:sp>
          <p:nvSpPr>
            <p:cNvPr id="15" name="TextBox 13">
              <a:extLst>
                <a:ext uri="{FF2B5EF4-FFF2-40B4-BE49-F238E27FC236}">
                  <a16:creationId xmlns:a16="http://schemas.microsoft.com/office/drawing/2014/main" id="{85B7C18A-0247-8C0C-AF46-7EEF5603EE11}"/>
                </a:ext>
              </a:extLst>
            </p:cNvPr>
            <p:cNvSpPr txBox="1"/>
            <p:nvPr/>
          </p:nvSpPr>
          <p:spPr>
            <a:xfrm>
              <a:off x="9954541" y="4527922"/>
              <a:ext cx="2523222" cy="451149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919"/>
                </a:lnSpc>
              </a:pPr>
              <a:r>
                <a:rPr lang="en-US" sz="2400" b="1" dirty="0">
                  <a:latin typeface="Montserrat SemiBold" pitchFamily="2" charset="77"/>
                </a:rPr>
                <a:t>Abandonment</a:t>
              </a:r>
            </a:p>
          </p:txBody>
        </p:sp>
      </p:grpSp>
      <p:sp>
        <p:nvSpPr>
          <p:cNvPr id="59" name="TextBox 58">
            <a:extLst>
              <a:ext uri="{FF2B5EF4-FFF2-40B4-BE49-F238E27FC236}">
                <a16:creationId xmlns:a16="http://schemas.microsoft.com/office/drawing/2014/main" id="{3D207866-5475-8492-6C53-B88F038B4D88}"/>
              </a:ext>
            </a:extLst>
          </p:cNvPr>
          <p:cNvSpPr txBox="1"/>
          <p:nvPr/>
        </p:nvSpPr>
        <p:spPr>
          <a:xfrm>
            <a:off x="1016396" y="942975"/>
            <a:ext cx="16230600" cy="6269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200"/>
              </a:lnSpc>
              <a:spcBef>
                <a:spcPct val="0"/>
              </a:spcBef>
            </a:pPr>
            <a:r>
              <a:rPr lang="en-US" sz="4000" b="1" spc="15" dirty="0">
                <a:solidFill>
                  <a:srgbClr val="2B2C30"/>
                </a:solidFill>
                <a:latin typeface="Montserrat" pitchFamily="2" charset="77"/>
                <a:cs typeface="Gujarati MT" pitchFamily="2" charset="0"/>
              </a:rPr>
              <a:t>STATE SPACE COLLAPSE</a:t>
            </a:r>
            <a:endParaRPr lang="en-US" sz="3714" b="1" spc="742" dirty="0">
              <a:solidFill>
                <a:schemeClr val="accent6">
                  <a:lumMod val="75000"/>
                </a:schemeClr>
              </a:solidFill>
              <a:latin typeface="Montserrat" pitchFamily="2" charset="77"/>
              <a:cs typeface="Gujarati M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209079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 flipV="1">
            <a:off x="1028695" y="1760761"/>
            <a:ext cx="16230594" cy="38509"/>
          </a:xfrm>
          <a:prstGeom prst="line">
            <a:avLst/>
          </a:prstGeom>
          <a:ln w="9525" cap="flat">
            <a:solidFill>
              <a:srgbClr val="2B2C3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D4EC7ABF-E8CA-2C12-183A-0E70E9503019}"/>
              </a:ext>
            </a:extLst>
          </p:cNvPr>
          <p:cNvGrpSpPr/>
          <p:nvPr/>
        </p:nvGrpSpPr>
        <p:grpSpPr>
          <a:xfrm>
            <a:off x="891421" y="2223435"/>
            <a:ext cx="7925446" cy="2998264"/>
            <a:chOff x="-947317" y="3565257"/>
            <a:chExt cx="7925446" cy="2998264"/>
          </a:xfrm>
        </p:grpSpPr>
        <p:sp>
          <p:nvSpPr>
            <p:cNvPr id="24" name="Rounded Rectangle 23">
              <a:extLst>
                <a:ext uri="{FF2B5EF4-FFF2-40B4-BE49-F238E27FC236}">
                  <a16:creationId xmlns:a16="http://schemas.microsoft.com/office/drawing/2014/main" id="{0331F372-72AD-DB3E-CABD-0CA8E889C639}"/>
                </a:ext>
              </a:extLst>
            </p:cNvPr>
            <p:cNvSpPr/>
            <p:nvPr/>
          </p:nvSpPr>
          <p:spPr>
            <a:xfrm>
              <a:off x="3168789" y="4126699"/>
              <a:ext cx="2298996" cy="788201"/>
            </a:xfrm>
            <a:prstGeom prst="roundRect">
              <a:avLst/>
            </a:prstGeom>
            <a:solidFill>
              <a:schemeClr val="bg1">
                <a:lumMod val="85000"/>
                <a:alpha val="2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ounded Rectangle 24">
              <a:extLst>
                <a:ext uri="{FF2B5EF4-FFF2-40B4-BE49-F238E27FC236}">
                  <a16:creationId xmlns:a16="http://schemas.microsoft.com/office/drawing/2014/main" id="{450AD6E6-0A69-2632-80B7-AE1826BD8D04}"/>
                </a:ext>
              </a:extLst>
            </p:cNvPr>
            <p:cNvSpPr/>
            <p:nvPr/>
          </p:nvSpPr>
          <p:spPr>
            <a:xfrm>
              <a:off x="3177270" y="5775320"/>
              <a:ext cx="2298996" cy="788201"/>
            </a:xfrm>
            <a:prstGeom prst="roundRect">
              <a:avLst/>
            </a:prstGeom>
            <a:solidFill>
              <a:srgbClr val="92D05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29116889-51DD-9DD6-F111-EB149F889E2D}"/>
                </a:ext>
              </a:extLst>
            </p:cNvPr>
            <p:cNvGrpSpPr/>
            <p:nvPr/>
          </p:nvGrpSpPr>
          <p:grpSpPr>
            <a:xfrm>
              <a:off x="3415827" y="4228263"/>
              <a:ext cx="1965836" cy="579310"/>
              <a:chOff x="3400425" y="2328863"/>
              <a:chExt cx="1793882" cy="528637"/>
            </a:xfrm>
          </p:grpSpPr>
          <p:sp>
            <p:nvSpPr>
              <p:cNvPr id="54" name="Oval 53">
                <a:extLst>
                  <a:ext uri="{FF2B5EF4-FFF2-40B4-BE49-F238E27FC236}">
                    <a16:creationId xmlns:a16="http://schemas.microsoft.com/office/drawing/2014/main" id="{1EBC9333-F323-398D-2C61-FD314F686505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5" name="Straight Connector 54">
                <a:extLst>
                  <a:ext uri="{FF2B5EF4-FFF2-40B4-BE49-F238E27FC236}">
                    <a16:creationId xmlns:a16="http://schemas.microsoft.com/office/drawing/2014/main" id="{C2473E9A-8F80-7F2E-BAED-EADDEB6AF1D9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55">
                <a:extLst>
                  <a:ext uri="{FF2B5EF4-FFF2-40B4-BE49-F238E27FC236}">
                    <a16:creationId xmlns:a16="http://schemas.microsoft.com/office/drawing/2014/main" id="{15E06BA2-D14B-DB50-A6DF-3FEB67CC3EF6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6">
                <a:extLst>
                  <a:ext uri="{FF2B5EF4-FFF2-40B4-BE49-F238E27FC236}">
                    <a16:creationId xmlns:a16="http://schemas.microsoft.com/office/drawing/2014/main" id="{6303FFFF-1EE7-839B-A46C-E79B6D5D2B4E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CA435BC3-2261-22DD-6CDB-CCE297EA1B22}"/>
                </a:ext>
              </a:extLst>
            </p:cNvPr>
            <p:cNvGrpSpPr/>
            <p:nvPr/>
          </p:nvGrpSpPr>
          <p:grpSpPr>
            <a:xfrm>
              <a:off x="3415827" y="5872821"/>
              <a:ext cx="1965836" cy="579310"/>
              <a:chOff x="3400425" y="2328863"/>
              <a:chExt cx="1793882" cy="528637"/>
            </a:xfrm>
          </p:grpSpPr>
          <p:sp>
            <p:nvSpPr>
              <p:cNvPr id="50" name="Oval 49">
                <a:extLst>
                  <a:ext uri="{FF2B5EF4-FFF2-40B4-BE49-F238E27FC236}">
                    <a16:creationId xmlns:a16="http://schemas.microsoft.com/office/drawing/2014/main" id="{CB2A3266-D491-2919-901E-0A1702314DBC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1" name="Straight Connector 50">
                <a:extLst>
                  <a:ext uri="{FF2B5EF4-FFF2-40B4-BE49-F238E27FC236}">
                    <a16:creationId xmlns:a16="http://schemas.microsoft.com/office/drawing/2014/main" id="{04FF2F39-8E14-9AFB-4E7B-D88D1BB7F093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1">
                <a:extLst>
                  <a:ext uri="{FF2B5EF4-FFF2-40B4-BE49-F238E27FC236}">
                    <a16:creationId xmlns:a16="http://schemas.microsoft.com/office/drawing/2014/main" id="{38DE08F9-568C-0CF9-C24E-9FD184B58AD5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52">
                <a:extLst>
                  <a:ext uri="{FF2B5EF4-FFF2-40B4-BE49-F238E27FC236}">
                    <a16:creationId xmlns:a16="http://schemas.microsoft.com/office/drawing/2014/main" id="{686AAFD7-6B39-4AB2-0E1C-837EBA40327D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8" name="Rounded Rectangle 27">
              <a:extLst>
                <a:ext uri="{FF2B5EF4-FFF2-40B4-BE49-F238E27FC236}">
                  <a16:creationId xmlns:a16="http://schemas.microsoft.com/office/drawing/2014/main" id="{04717BD9-2CE4-7B2C-3D9E-DAF976EB2E3C}"/>
                </a:ext>
              </a:extLst>
            </p:cNvPr>
            <p:cNvSpPr/>
            <p:nvPr/>
          </p:nvSpPr>
          <p:spPr>
            <a:xfrm>
              <a:off x="4546277" y="4302630"/>
              <a:ext cx="123137" cy="435234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29" name="Rounded Rectangle 28">
              <a:extLst>
                <a:ext uri="{FF2B5EF4-FFF2-40B4-BE49-F238E27FC236}">
                  <a16:creationId xmlns:a16="http://schemas.microsoft.com/office/drawing/2014/main" id="{24555233-9186-2935-F167-419E78B897ED}"/>
                </a:ext>
              </a:extLst>
            </p:cNvPr>
            <p:cNvSpPr/>
            <p:nvPr/>
          </p:nvSpPr>
          <p:spPr>
            <a:xfrm>
              <a:off x="4348605" y="4302630"/>
              <a:ext cx="123137" cy="435234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30" name="Rounded Rectangle 29">
              <a:extLst>
                <a:ext uri="{FF2B5EF4-FFF2-40B4-BE49-F238E27FC236}">
                  <a16:creationId xmlns:a16="http://schemas.microsoft.com/office/drawing/2014/main" id="{6F7D5600-F8FC-F6DB-351D-2800312F7F7D}"/>
                </a:ext>
              </a:extLst>
            </p:cNvPr>
            <p:cNvSpPr/>
            <p:nvPr/>
          </p:nvSpPr>
          <p:spPr>
            <a:xfrm>
              <a:off x="4543800" y="5944860"/>
              <a:ext cx="123137" cy="435234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cxnSp>
          <p:nvCxnSpPr>
            <p:cNvPr id="31" name="Straight Arrow Connector 30">
              <a:extLst>
                <a:ext uri="{FF2B5EF4-FFF2-40B4-BE49-F238E27FC236}">
                  <a16:creationId xmlns:a16="http://schemas.microsoft.com/office/drawing/2014/main" id="{80E3BA7A-3286-20F1-7E74-C68443CB4F2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-945981" y="5271647"/>
              <a:ext cx="1498406" cy="7726"/>
            </a:xfrm>
            <a:prstGeom prst="straightConnector1">
              <a:avLst/>
            </a:prstGeom>
            <a:ln w="28575">
              <a:solidFill>
                <a:srgbClr val="C55CB2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Arrow Connector 31">
              <a:extLst>
                <a:ext uri="{FF2B5EF4-FFF2-40B4-BE49-F238E27FC236}">
                  <a16:creationId xmlns:a16="http://schemas.microsoft.com/office/drawing/2014/main" id="{EFBADF20-5FC8-6C8C-6682-2B42705EF8BE}"/>
                </a:ext>
              </a:extLst>
            </p:cNvPr>
            <p:cNvCxnSpPr>
              <a:cxnSpLocks/>
            </p:cNvCxnSpPr>
            <p:nvPr/>
          </p:nvCxnSpPr>
          <p:spPr>
            <a:xfrm>
              <a:off x="5467785" y="4517918"/>
              <a:ext cx="752879" cy="0"/>
            </a:xfrm>
            <a:prstGeom prst="straightConnector1">
              <a:avLst/>
            </a:prstGeom>
            <a:ln w="28575">
              <a:solidFill>
                <a:srgbClr val="C55CB2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3" name="TextBox 32">
                  <a:extLst>
                    <a:ext uri="{FF2B5EF4-FFF2-40B4-BE49-F238E27FC236}">
                      <a16:creationId xmlns:a16="http://schemas.microsoft.com/office/drawing/2014/main" id="{DCD7E521-0B9D-813C-B644-4C4800A86DBD}"/>
                    </a:ext>
                  </a:extLst>
                </p:cNvPr>
                <p:cNvSpPr txBox="1"/>
                <p:nvPr/>
              </p:nvSpPr>
              <p:spPr>
                <a:xfrm>
                  <a:off x="-591290" y="5392784"/>
                  <a:ext cx="710194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b="0" i="1" smtClean="0">
                            <a:solidFill>
                              <a:srgbClr val="08253D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sz="2000" b="0" i="1" smtClean="0">
                            <a:solidFill>
                              <a:srgbClr val="08253D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2000" b="0" i="1" smtClean="0">
                            <a:solidFill>
                              <a:srgbClr val="08253D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sz="2000" b="0" i="1" smtClean="0">
                            <a:solidFill>
                              <a:srgbClr val="08253D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m:oMathPara>
                  </a14:m>
                  <a:endParaRPr lang="en-US" sz="2000" dirty="0">
                    <a:solidFill>
                      <a:srgbClr val="08253D"/>
                    </a:solidFill>
                  </a:endParaRPr>
                </a:p>
              </p:txBody>
            </p:sp>
          </mc:Choice>
          <mc:Fallback xmlns="">
            <p:sp>
              <p:nvSpPr>
                <p:cNvPr id="33" name="TextBox 32">
                  <a:extLst>
                    <a:ext uri="{FF2B5EF4-FFF2-40B4-BE49-F238E27FC236}">
                      <a16:creationId xmlns:a16="http://schemas.microsoft.com/office/drawing/2014/main" id="{DCD7E521-0B9D-813C-B644-4C4800A86DB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-591290" y="5392784"/>
                  <a:ext cx="710194" cy="400110"/>
                </a:xfrm>
                <a:prstGeom prst="rect">
                  <a:avLst/>
                </a:prstGeom>
                <a:blipFill>
                  <a:blip r:embed="rId2"/>
                  <a:stretch>
                    <a:fillRect b="-125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7BB6899E-BB2E-3FE0-D0AF-1297B04269C8}"/>
                </a:ext>
              </a:extLst>
            </p:cNvPr>
            <p:cNvSpPr txBox="1"/>
            <p:nvPr/>
          </p:nvSpPr>
          <p:spPr>
            <a:xfrm>
              <a:off x="-947317" y="4931979"/>
              <a:ext cx="19450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accent6">
                      <a:lumMod val="75000"/>
                    </a:schemeClr>
                  </a:solidFill>
                  <a:latin typeface="Montserrat" pitchFamily="2" charset="77"/>
                </a:rPr>
                <a:t>ARRIVALS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D0FABF3B-1162-5388-84E1-378701F5C707}"/>
                </a:ext>
              </a:extLst>
            </p:cNvPr>
            <p:cNvSpPr txBox="1"/>
            <p:nvPr/>
          </p:nvSpPr>
          <p:spPr>
            <a:xfrm>
              <a:off x="5574236" y="4083289"/>
              <a:ext cx="1403893" cy="3730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accent6">
                      <a:lumMod val="75000"/>
                    </a:schemeClr>
                  </a:solidFill>
                  <a:latin typeface="Montserrat" pitchFamily="2" charset="77"/>
                </a:rPr>
                <a:t>SERVICE</a:t>
              </a:r>
            </a:p>
          </p:txBody>
        </p:sp>
        <p:cxnSp>
          <p:nvCxnSpPr>
            <p:cNvPr id="36" name="Straight Arrow Connector 35">
              <a:extLst>
                <a:ext uri="{FF2B5EF4-FFF2-40B4-BE49-F238E27FC236}">
                  <a16:creationId xmlns:a16="http://schemas.microsoft.com/office/drawing/2014/main" id="{FC72D2CD-58BF-119B-08F3-92174706807D}"/>
                </a:ext>
              </a:extLst>
            </p:cNvPr>
            <p:cNvCxnSpPr>
              <a:cxnSpLocks/>
            </p:cNvCxnSpPr>
            <p:nvPr/>
          </p:nvCxnSpPr>
          <p:spPr>
            <a:xfrm>
              <a:off x="5467785" y="6204702"/>
              <a:ext cx="752879" cy="0"/>
            </a:xfrm>
            <a:prstGeom prst="straightConnector1">
              <a:avLst/>
            </a:prstGeom>
            <a:ln w="28575">
              <a:solidFill>
                <a:srgbClr val="C55CB2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Arrow Connector 36">
              <a:extLst>
                <a:ext uri="{FF2B5EF4-FFF2-40B4-BE49-F238E27FC236}">
                  <a16:creationId xmlns:a16="http://schemas.microsoft.com/office/drawing/2014/main" id="{65C216EB-D190-81DC-E6A5-58C7872B405F}"/>
                </a:ext>
              </a:extLst>
            </p:cNvPr>
            <p:cNvCxnSpPr>
              <a:cxnSpLocks/>
              <a:stCxn id="45" idx="3"/>
              <a:endCxn id="24" idx="1"/>
            </p:cNvCxnSpPr>
            <p:nvPr/>
          </p:nvCxnSpPr>
          <p:spPr>
            <a:xfrm flipV="1">
              <a:off x="2344162" y="4520800"/>
              <a:ext cx="824627" cy="743121"/>
            </a:xfrm>
            <a:prstGeom prst="straightConnector1">
              <a:avLst/>
            </a:prstGeom>
            <a:ln w="28575">
              <a:solidFill>
                <a:srgbClr val="C55CB2">
                  <a:alpha val="30000"/>
                </a:srgbClr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Arrow Connector 37">
              <a:extLst>
                <a:ext uri="{FF2B5EF4-FFF2-40B4-BE49-F238E27FC236}">
                  <a16:creationId xmlns:a16="http://schemas.microsoft.com/office/drawing/2014/main" id="{9C48DA61-A6CE-938F-2D46-AF44D49EF527}"/>
                </a:ext>
              </a:extLst>
            </p:cNvPr>
            <p:cNvCxnSpPr>
              <a:cxnSpLocks/>
              <a:stCxn id="45" idx="3"/>
              <a:endCxn id="25" idx="1"/>
            </p:cNvCxnSpPr>
            <p:nvPr/>
          </p:nvCxnSpPr>
          <p:spPr>
            <a:xfrm>
              <a:off x="2344162" y="5263921"/>
              <a:ext cx="833108" cy="905500"/>
            </a:xfrm>
            <a:prstGeom prst="straightConnector1">
              <a:avLst/>
            </a:prstGeom>
            <a:ln w="28575">
              <a:solidFill>
                <a:srgbClr val="C55CB2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9C45659C-8938-E8C7-A8E2-E41A39610875}"/>
                </a:ext>
              </a:extLst>
            </p:cNvPr>
            <p:cNvGrpSpPr/>
            <p:nvPr/>
          </p:nvGrpSpPr>
          <p:grpSpPr>
            <a:xfrm>
              <a:off x="1864483" y="5837730"/>
              <a:ext cx="309111" cy="456443"/>
              <a:chOff x="3080148" y="2600390"/>
              <a:chExt cx="416039" cy="614338"/>
            </a:xfrm>
          </p:grpSpPr>
          <p:sp>
            <p:nvSpPr>
              <p:cNvPr id="48" name="Rounded Rectangle 47">
                <a:extLst>
                  <a:ext uri="{FF2B5EF4-FFF2-40B4-BE49-F238E27FC236}">
                    <a16:creationId xmlns:a16="http://schemas.microsoft.com/office/drawing/2014/main" id="{54FED403-B795-4790-E5FE-D37CA2600C3C}"/>
                  </a:ext>
                </a:extLst>
              </p:cNvPr>
              <p:cNvSpPr/>
              <p:nvPr/>
            </p:nvSpPr>
            <p:spPr>
              <a:xfrm flipH="1">
                <a:off x="3322966" y="2600390"/>
                <a:ext cx="173221" cy="612347"/>
              </a:xfrm>
              <a:prstGeom prst="roundRect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Rounded Rectangle 48">
                <a:extLst>
                  <a:ext uri="{FF2B5EF4-FFF2-40B4-BE49-F238E27FC236}">
                    <a16:creationId xmlns:a16="http://schemas.microsoft.com/office/drawing/2014/main" id="{EB3F3C45-6EAF-5423-A905-E9AC9CC91B6F}"/>
                  </a:ext>
                </a:extLst>
              </p:cNvPr>
              <p:cNvSpPr/>
              <p:nvPr/>
            </p:nvSpPr>
            <p:spPr>
              <a:xfrm flipH="1">
                <a:off x="3080148" y="2602381"/>
                <a:ext cx="173221" cy="612347"/>
              </a:xfrm>
              <a:prstGeom prst="roundRect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40" name="Elbow Connector 39">
              <a:extLst>
                <a:ext uri="{FF2B5EF4-FFF2-40B4-BE49-F238E27FC236}">
                  <a16:creationId xmlns:a16="http://schemas.microsoft.com/office/drawing/2014/main" id="{D9394E8D-B396-6252-9635-F3C00A72B568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3010186" y="3976048"/>
              <a:ext cx="1375822" cy="225069"/>
            </a:xfrm>
            <a:prstGeom prst="bentConnector3">
              <a:avLst>
                <a:gd name="adj1" fmla="val -1258"/>
              </a:avLst>
            </a:prstGeom>
            <a:ln w="28575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Elbow Connector 40">
              <a:extLst>
                <a:ext uri="{FF2B5EF4-FFF2-40B4-BE49-F238E27FC236}">
                  <a16:creationId xmlns:a16="http://schemas.microsoft.com/office/drawing/2014/main" id="{1AC1E07E-8B0D-D274-2EB2-BA9A89E0E7C0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3010187" y="5625638"/>
              <a:ext cx="1375822" cy="225069"/>
            </a:xfrm>
            <a:prstGeom prst="bentConnector3">
              <a:avLst>
                <a:gd name="adj1" fmla="val -1258"/>
              </a:avLst>
            </a:prstGeom>
            <a:ln w="28575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4B57EAAE-DA97-813A-CD01-5A3868864C3D}"/>
                </a:ext>
              </a:extLst>
            </p:cNvPr>
            <p:cNvSpPr txBox="1"/>
            <p:nvPr/>
          </p:nvSpPr>
          <p:spPr>
            <a:xfrm>
              <a:off x="2173594" y="3565257"/>
              <a:ext cx="23702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accent6">
                      <a:lumMod val="75000"/>
                    </a:schemeClr>
                  </a:solidFill>
                  <a:latin typeface="Montserrat" pitchFamily="2" charset="77"/>
                </a:rPr>
                <a:t>ABANDONMENT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3" name="TextBox 42">
                  <a:extLst>
                    <a:ext uri="{FF2B5EF4-FFF2-40B4-BE49-F238E27FC236}">
                      <a16:creationId xmlns:a16="http://schemas.microsoft.com/office/drawing/2014/main" id="{C6AE567F-B6BD-BFB4-5BBA-0028C3745C6D}"/>
                    </a:ext>
                  </a:extLst>
                </p:cNvPr>
                <p:cNvSpPr txBox="1"/>
                <p:nvPr/>
              </p:nvSpPr>
              <p:spPr>
                <a:xfrm>
                  <a:off x="6132544" y="4557097"/>
                  <a:ext cx="603883" cy="307777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000" b="0" i="1" smtClean="0">
                                <a:solidFill>
                                  <a:srgbClr val="08253D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0" i="1" smtClean="0">
                                <a:solidFill>
                                  <a:srgbClr val="08253D"/>
                                </a:solidFill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en-US" sz="2000" b="0" i="1" smtClean="0">
                                <a:solidFill>
                                  <a:srgbClr val="08253D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d>
                          <m:dPr>
                            <m:ctrlPr>
                              <a:rPr lang="en-US" sz="2000" b="0" i="1" smtClean="0">
                                <a:solidFill>
                                  <a:srgbClr val="08253D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000" b="0" i="1" smtClean="0">
                                <a:solidFill>
                                  <a:srgbClr val="08253D"/>
                                </a:solidFill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</m:d>
                      </m:oMath>
                    </m:oMathPara>
                  </a14:m>
                  <a:endParaRPr lang="en-US" sz="2000" dirty="0">
                    <a:solidFill>
                      <a:srgbClr val="08253D"/>
                    </a:solidFill>
                  </a:endParaRPr>
                </a:p>
              </p:txBody>
            </p:sp>
          </mc:Choice>
          <mc:Fallback xmlns="">
            <p:sp>
              <p:nvSpPr>
                <p:cNvPr id="43" name="TextBox 42">
                  <a:extLst>
                    <a:ext uri="{FF2B5EF4-FFF2-40B4-BE49-F238E27FC236}">
                      <a16:creationId xmlns:a16="http://schemas.microsoft.com/office/drawing/2014/main" id="{C6AE567F-B6BD-BFB4-5BBA-0028C3745C6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132544" y="4557097"/>
                  <a:ext cx="603883" cy="307777"/>
                </a:xfrm>
                <a:prstGeom prst="rect">
                  <a:avLst/>
                </a:prstGeom>
                <a:blipFill>
                  <a:blip r:embed="rId3"/>
                  <a:stretch>
                    <a:fillRect l="-4082" b="-11538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4" name="TextBox 43">
                  <a:extLst>
                    <a:ext uri="{FF2B5EF4-FFF2-40B4-BE49-F238E27FC236}">
                      <a16:creationId xmlns:a16="http://schemas.microsoft.com/office/drawing/2014/main" id="{A1F3FEB6-23DD-D2B9-AAF5-20DEFAC0EA7F}"/>
                    </a:ext>
                  </a:extLst>
                </p:cNvPr>
                <p:cNvSpPr txBox="1"/>
                <p:nvPr/>
              </p:nvSpPr>
              <p:spPr>
                <a:xfrm>
                  <a:off x="6132544" y="6199538"/>
                  <a:ext cx="608564" cy="307777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000" b="0" i="1" smtClean="0">
                                <a:solidFill>
                                  <a:srgbClr val="08253D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0" i="1" smtClean="0">
                                <a:solidFill>
                                  <a:srgbClr val="08253D"/>
                                </a:solidFill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en-US" sz="2000" b="0" i="1" smtClean="0">
                                <a:solidFill>
                                  <a:srgbClr val="08253D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sz="2000" b="0" i="1" smtClean="0">
                            <a:solidFill>
                              <a:srgbClr val="08253D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2000" b="0" i="1" smtClean="0">
                            <a:solidFill>
                              <a:srgbClr val="08253D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sz="2000" b="0" i="1" smtClean="0">
                            <a:solidFill>
                              <a:srgbClr val="08253D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m:oMathPara>
                  </a14:m>
                  <a:endParaRPr lang="en-US" sz="2000" dirty="0">
                    <a:solidFill>
                      <a:srgbClr val="08253D"/>
                    </a:solidFill>
                  </a:endParaRPr>
                </a:p>
              </p:txBody>
            </p:sp>
          </mc:Choice>
          <mc:Fallback xmlns="">
            <p:sp>
              <p:nvSpPr>
                <p:cNvPr id="44" name="TextBox 43">
                  <a:extLst>
                    <a:ext uri="{FF2B5EF4-FFF2-40B4-BE49-F238E27FC236}">
                      <a16:creationId xmlns:a16="http://schemas.microsoft.com/office/drawing/2014/main" id="{A1F3FEB6-23DD-D2B9-AAF5-20DEFAC0EA7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132544" y="6199538"/>
                  <a:ext cx="608564" cy="307777"/>
                </a:xfrm>
                <a:prstGeom prst="rect">
                  <a:avLst/>
                </a:prstGeom>
                <a:blipFill>
                  <a:blip r:embed="rId4"/>
                  <a:stretch>
                    <a:fillRect l="-4082" r="-14286" b="-320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B9D6842D-F209-8AAC-05D0-916066DB9040}"/>
                </a:ext>
              </a:extLst>
            </p:cNvPr>
            <p:cNvSpPr/>
            <p:nvPr/>
          </p:nvSpPr>
          <p:spPr>
            <a:xfrm>
              <a:off x="562135" y="4872232"/>
              <a:ext cx="1782027" cy="783377"/>
            </a:xfrm>
            <a:prstGeom prst="rect">
              <a:avLst/>
            </a:prstGeom>
            <a:solidFill>
              <a:srgbClr val="0097F5">
                <a:alpha val="32000"/>
              </a:srgb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C1C8B66F-4300-1DF5-D994-394775CDBEE4}"/>
                </a:ext>
              </a:extLst>
            </p:cNvPr>
            <p:cNvSpPr txBox="1"/>
            <p:nvPr/>
          </p:nvSpPr>
          <p:spPr>
            <a:xfrm>
              <a:off x="631157" y="4872232"/>
              <a:ext cx="1614545" cy="707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dirty="0">
                  <a:latin typeface="Montserrat Medium" pitchFamily="2" charset="77"/>
                </a:rPr>
                <a:t>JSQ</a:t>
              </a:r>
            </a:p>
            <a:p>
              <a:pPr algn="ctr"/>
              <a:r>
                <a:rPr lang="en-US" sz="2000" dirty="0">
                  <a:latin typeface="Montserrat Medium" pitchFamily="2" charset="77"/>
                </a:rPr>
                <a:t>Dispatcher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7" name="TextBox 46">
                  <a:extLst>
                    <a:ext uri="{FF2B5EF4-FFF2-40B4-BE49-F238E27FC236}">
                      <a16:creationId xmlns:a16="http://schemas.microsoft.com/office/drawing/2014/main" id="{0F80E8C6-7552-1E8F-4CA6-4B9F990DC47B}"/>
                    </a:ext>
                  </a:extLst>
                </p:cNvPr>
                <p:cNvSpPr txBox="1"/>
                <p:nvPr/>
              </p:nvSpPr>
              <p:spPr>
                <a:xfrm>
                  <a:off x="1447800" y="4045200"/>
                  <a:ext cx="1746953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sty m:val="p"/>
                          </m:rPr>
                          <a:rPr lang="en-US" sz="20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d</m:t>
                        </m:r>
                        <m:r>
                          <a:rPr lang="en-US" sz="20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~ </m:t>
                        </m:r>
                        <m:r>
                          <m:rPr>
                            <m:sty m:val="p"/>
                          </m:rPr>
                          <a:rPr lang="en-US" sz="20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Bin</m:t>
                        </m:r>
                        <m:r>
                          <a:rPr lang="en-US" sz="20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sz="20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q</m:t>
                        </m:r>
                        <m:r>
                          <a:rPr lang="en-US" sz="20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m:rPr>
                            <m:sty m:val="p"/>
                          </m:rPr>
                          <a:rPr lang="en-US" sz="20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γ</m:t>
                        </m:r>
                        <m:r>
                          <a:rPr lang="en-US" sz="20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) </m:t>
                        </m:r>
                      </m:oMath>
                    </m:oMathPara>
                  </a14:m>
                  <a:endParaRPr lang="en-US" sz="200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47" name="TextBox 46">
                  <a:extLst>
                    <a:ext uri="{FF2B5EF4-FFF2-40B4-BE49-F238E27FC236}">
                      <a16:creationId xmlns:a16="http://schemas.microsoft.com/office/drawing/2014/main" id="{0F80E8C6-7552-1E8F-4CA6-4B9F990DC47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447800" y="4045200"/>
                  <a:ext cx="1746953" cy="400110"/>
                </a:xfrm>
                <a:prstGeom prst="rect">
                  <a:avLst/>
                </a:prstGeom>
                <a:blipFill>
                  <a:blip r:embed="rId5"/>
                  <a:stretch>
                    <a:fillRect b="-18182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C3ECC4E3-163B-53FA-8477-1E7CFBC0DBDD}"/>
              </a:ext>
            </a:extLst>
          </p:cNvPr>
          <p:cNvGrpSpPr/>
          <p:nvPr/>
        </p:nvGrpSpPr>
        <p:grpSpPr>
          <a:xfrm>
            <a:off x="8732233" y="2552700"/>
            <a:ext cx="8565167" cy="6078809"/>
            <a:chOff x="8732233" y="2552700"/>
            <a:chExt cx="8565167" cy="6078809"/>
          </a:xfrm>
        </p:grpSpPr>
        <p:sp>
          <p:nvSpPr>
            <p:cNvPr id="14" name="Trapezoid 13">
              <a:extLst>
                <a:ext uri="{FF2B5EF4-FFF2-40B4-BE49-F238E27FC236}">
                  <a16:creationId xmlns:a16="http://schemas.microsoft.com/office/drawing/2014/main" id="{FA5F7BF7-11F9-8684-8F52-98E5C6FB79B1}"/>
                </a:ext>
              </a:extLst>
            </p:cNvPr>
            <p:cNvSpPr/>
            <p:nvPr/>
          </p:nvSpPr>
          <p:spPr>
            <a:xfrm rot="13500000" flipH="1">
              <a:off x="10642970" y="2779174"/>
              <a:ext cx="2467577" cy="6289052"/>
            </a:xfrm>
            <a:prstGeom prst="trapezoid">
              <a:avLst>
                <a:gd name="adj" fmla="val 37156"/>
              </a:avLst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9" name="Group 58">
              <a:extLst>
                <a:ext uri="{FF2B5EF4-FFF2-40B4-BE49-F238E27FC236}">
                  <a16:creationId xmlns:a16="http://schemas.microsoft.com/office/drawing/2014/main" id="{2D034481-EE2C-45A4-7C00-2DC290D07490}"/>
                </a:ext>
              </a:extLst>
            </p:cNvPr>
            <p:cNvGrpSpPr/>
            <p:nvPr/>
          </p:nvGrpSpPr>
          <p:grpSpPr>
            <a:xfrm>
              <a:off x="9073716" y="2552700"/>
              <a:ext cx="8223684" cy="6078809"/>
              <a:chOff x="9073716" y="2552700"/>
              <a:chExt cx="8223684" cy="6078809"/>
            </a:xfrm>
          </p:grpSpPr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465F02A5-66F5-E99C-2CC7-786C55D965FF}"/>
                  </a:ext>
                </a:extLst>
              </p:cNvPr>
              <p:cNvSpPr/>
              <p:nvPr/>
            </p:nvSpPr>
            <p:spPr>
              <a:xfrm>
                <a:off x="9457168" y="7825935"/>
                <a:ext cx="467254" cy="539526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" name="AutoShape 3"/>
              <p:cNvSpPr/>
              <p:nvPr/>
            </p:nvSpPr>
            <p:spPr>
              <a:xfrm>
                <a:off x="9073716" y="8379672"/>
                <a:ext cx="8223684" cy="0"/>
              </a:xfrm>
              <a:prstGeom prst="line">
                <a:avLst/>
              </a:prstGeom>
              <a:ln w="38100" cap="flat">
                <a:solidFill>
                  <a:srgbClr val="2B2C30"/>
                </a:solidFill>
                <a:prstDash val="solid"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" name="AutoShape 4"/>
              <p:cNvSpPr/>
              <p:nvPr/>
            </p:nvSpPr>
            <p:spPr>
              <a:xfrm>
                <a:off x="9446533" y="2757820"/>
                <a:ext cx="0" cy="5873689"/>
              </a:xfrm>
              <a:prstGeom prst="line">
                <a:avLst/>
              </a:prstGeom>
              <a:ln w="38100" cap="flat">
                <a:solidFill>
                  <a:srgbClr val="2B2C30"/>
                </a:solidFill>
                <a:prstDash val="solid"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" name="AutoShape 5"/>
              <p:cNvSpPr/>
              <p:nvPr/>
            </p:nvSpPr>
            <p:spPr>
              <a:xfrm flipV="1">
                <a:off x="9441614" y="2922136"/>
                <a:ext cx="5469486" cy="5469487"/>
              </a:xfrm>
              <a:prstGeom prst="line">
                <a:avLst/>
              </a:prstGeom>
              <a:ln w="38100" cap="flat">
                <a:solidFill>
                  <a:srgbClr val="2B2C30"/>
                </a:solidFill>
                <a:prstDash val="solid"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0" name="TextBox 9">
                    <a:extLst>
                      <a:ext uri="{FF2B5EF4-FFF2-40B4-BE49-F238E27FC236}">
                        <a16:creationId xmlns:a16="http://schemas.microsoft.com/office/drawing/2014/main" id="{7C45F0C1-1182-CEA0-54A4-09F901BEAC9C}"/>
                      </a:ext>
                    </a:extLst>
                  </p:cNvPr>
                  <p:cNvSpPr txBox="1"/>
                  <p:nvPr/>
                </p:nvSpPr>
                <p:spPr>
                  <a:xfrm>
                    <a:off x="14559556" y="2552700"/>
                    <a:ext cx="843743" cy="379820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oMath>
                      </m:oMathPara>
                    </a14:m>
                    <a:endParaRPr lang="en-US" sz="2800" dirty="0"/>
                  </a:p>
                </p:txBody>
              </p:sp>
            </mc:Choice>
            <mc:Fallback xmlns="">
              <p:sp>
                <p:nvSpPr>
                  <p:cNvPr id="10" name="TextBox 9">
                    <a:extLst>
                      <a:ext uri="{FF2B5EF4-FFF2-40B4-BE49-F238E27FC236}">
                        <a16:creationId xmlns:a16="http://schemas.microsoft.com/office/drawing/2014/main" id="{7C45F0C1-1182-CEA0-54A4-09F901BEAC9C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4559556" y="2552700"/>
                    <a:ext cx="843743" cy="379820"/>
                  </a:xfrm>
                  <a:prstGeom prst="rect">
                    <a:avLst/>
                  </a:prstGeom>
                  <a:blipFill>
                    <a:blip r:embed="rId6"/>
                    <a:stretch>
                      <a:fillRect l="-10448" r="-16418" b="-40000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11" name="AutoShape 5">
                <a:extLst>
                  <a:ext uri="{FF2B5EF4-FFF2-40B4-BE49-F238E27FC236}">
                    <a16:creationId xmlns:a16="http://schemas.microsoft.com/office/drawing/2014/main" id="{B51BC092-6E06-BB37-4344-FEF9B6557C52}"/>
                  </a:ext>
                </a:extLst>
              </p:cNvPr>
              <p:cNvSpPr/>
              <p:nvPr/>
            </p:nvSpPr>
            <p:spPr>
              <a:xfrm flipV="1">
                <a:off x="9887489" y="4238295"/>
                <a:ext cx="5515808" cy="4127165"/>
              </a:xfrm>
              <a:prstGeom prst="line">
                <a:avLst/>
              </a:prstGeom>
              <a:ln w="38100" cap="flat">
                <a:solidFill>
                  <a:schemeClr val="tx2">
                    <a:lumMod val="75000"/>
                  </a:schemeClr>
                </a:solidFill>
                <a:prstDash val="sysDash"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" name="AutoShape 5">
                <a:extLst>
                  <a:ext uri="{FF2B5EF4-FFF2-40B4-BE49-F238E27FC236}">
                    <a16:creationId xmlns:a16="http://schemas.microsoft.com/office/drawing/2014/main" id="{28DE123A-ABA7-4F0C-5DEE-DC1FB982531D}"/>
                  </a:ext>
                </a:extLst>
              </p:cNvPr>
              <p:cNvSpPr/>
              <p:nvPr/>
            </p:nvSpPr>
            <p:spPr>
              <a:xfrm flipV="1">
                <a:off x="9422602" y="2714442"/>
                <a:ext cx="3857874" cy="5173508"/>
              </a:xfrm>
              <a:prstGeom prst="line">
                <a:avLst/>
              </a:prstGeom>
              <a:ln w="38100" cap="flat">
                <a:solidFill>
                  <a:schemeClr val="tx2">
                    <a:lumMod val="75000"/>
                  </a:schemeClr>
                </a:solidFill>
                <a:prstDash val="sysDash"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58" name="TextBox 57">
            <a:extLst>
              <a:ext uri="{FF2B5EF4-FFF2-40B4-BE49-F238E27FC236}">
                <a16:creationId xmlns:a16="http://schemas.microsoft.com/office/drawing/2014/main" id="{DC997AD5-46EC-86FB-63FD-7046A3C11644}"/>
              </a:ext>
            </a:extLst>
          </p:cNvPr>
          <p:cNvSpPr txBox="1"/>
          <p:nvPr/>
        </p:nvSpPr>
        <p:spPr>
          <a:xfrm>
            <a:off x="2486251" y="6479100"/>
            <a:ext cx="47341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Montserrat SemiBold" pitchFamily="2" charset="77"/>
              </a:rPr>
              <a:t>Added Variance due to </a:t>
            </a:r>
            <a:r>
              <a:rPr lang="en-US" sz="2800" b="1" dirty="0">
                <a:solidFill>
                  <a:srgbClr val="FF0000"/>
                </a:solidFill>
                <a:latin typeface="Montserrat SemiBold" pitchFamily="2" charset="77"/>
              </a:rPr>
              <a:t>Abandonment </a:t>
            </a:r>
            <a:r>
              <a:rPr lang="en-US" sz="2800" b="1" dirty="0">
                <a:latin typeface="Montserrat SemiBold" pitchFamily="2" charset="77"/>
              </a:rPr>
              <a:t>!!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E56505D-D97C-2C96-A2F5-E3C0B4EEBA52}"/>
              </a:ext>
            </a:extLst>
          </p:cNvPr>
          <p:cNvSpPr txBox="1"/>
          <p:nvPr/>
        </p:nvSpPr>
        <p:spPr>
          <a:xfrm>
            <a:off x="3104241" y="8169844"/>
            <a:ext cx="349817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latin typeface="Montserrat SemiBold" pitchFamily="2" charset="77"/>
              </a:rPr>
              <a:t>But </a:t>
            </a:r>
            <a:r>
              <a:rPr lang="en-US" sz="2400" b="1" dirty="0">
                <a:solidFill>
                  <a:srgbClr val="FF0000"/>
                </a:solidFill>
                <a:latin typeface="Montserrat SemiBold" pitchFamily="2" charset="77"/>
              </a:rPr>
              <a:t>SSC still holds </a:t>
            </a:r>
            <a:r>
              <a:rPr lang="en-US" sz="2400" b="1" dirty="0">
                <a:latin typeface="Montserrat SemiBold" pitchFamily="2" charset="77"/>
              </a:rPr>
              <a:t>!! </a:t>
            </a:r>
            <a:endParaRPr lang="en-US" sz="24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4D38F5-25DF-56F5-90D8-47F0D6E10FDA}"/>
              </a:ext>
            </a:extLst>
          </p:cNvPr>
          <p:cNvSpPr txBox="1"/>
          <p:nvPr/>
        </p:nvSpPr>
        <p:spPr>
          <a:xfrm>
            <a:off x="1016396" y="942975"/>
            <a:ext cx="16230600" cy="6269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200"/>
              </a:lnSpc>
              <a:spcBef>
                <a:spcPct val="0"/>
              </a:spcBef>
            </a:pPr>
            <a:r>
              <a:rPr lang="en-US" sz="4000" b="1" spc="15" dirty="0">
                <a:solidFill>
                  <a:srgbClr val="2B2C30"/>
                </a:solidFill>
                <a:latin typeface="Montserrat" pitchFamily="2" charset="77"/>
                <a:cs typeface="Gujarati MT" pitchFamily="2" charset="0"/>
              </a:rPr>
              <a:t>STATE SPACE COLLAPSE</a:t>
            </a:r>
            <a:endParaRPr lang="en-US" sz="3714" b="1" spc="742" dirty="0">
              <a:solidFill>
                <a:schemeClr val="accent6">
                  <a:lumMod val="75000"/>
                </a:schemeClr>
              </a:solidFill>
              <a:latin typeface="Montserrat" pitchFamily="2" charset="77"/>
              <a:cs typeface="Gujarati M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378692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 flipV="1">
            <a:off x="1028695" y="1760761"/>
            <a:ext cx="16230594" cy="38509"/>
          </a:xfrm>
          <a:prstGeom prst="line">
            <a:avLst/>
          </a:prstGeom>
          <a:ln w="9525" cap="flat">
            <a:solidFill>
              <a:srgbClr val="2B2C3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5" name="Freeform 3">
            <a:extLst>
              <a:ext uri="{FF2B5EF4-FFF2-40B4-BE49-F238E27FC236}">
                <a16:creationId xmlns:a16="http://schemas.microsoft.com/office/drawing/2014/main" id="{858A3BE6-70D3-671D-6C3D-60A5FA5105C1}"/>
              </a:ext>
            </a:extLst>
          </p:cNvPr>
          <p:cNvSpPr/>
          <p:nvPr/>
        </p:nvSpPr>
        <p:spPr>
          <a:xfrm>
            <a:off x="9594620" y="2995180"/>
            <a:ext cx="7855180" cy="3103930"/>
          </a:xfrm>
          <a:custGeom>
            <a:avLst/>
            <a:gdLst/>
            <a:ahLst/>
            <a:cxnLst/>
            <a:rect l="l" t="t" r="r" b="b"/>
            <a:pathLst>
              <a:path w="847631" h="310242">
                <a:moveTo>
                  <a:pt x="0" y="0"/>
                </a:moveTo>
                <a:lnTo>
                  <a:pt x="847631" y="0"/>
                </a:lnTo>
                <a:lnTo>
                  <a:pt x="847631" y="310242"/>
                </a:lnTo>
                <a:lnTo>
                  <a:pt x="0" y="310242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  <a:alpha val="30000"/>
            </a:schemeClr>
          </a:solidFill>
          <a:ln w="38100" cap="rnd">
            <a:solidFill>
              <a:schemeClr val="accent2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66" name="TextBox 12">
            <a:extLst>
              <a:ext uri="{FF2B5EF4-FFF2-40B4-BE49-F238E27FC236}">
                <a16:creationId xmlns:a16="http://schemas.microsoft.com/office/drawing/2014/main" id="{ECA56509-D93F-28A0-EAF6-DAC81974C0F1}"/>
              </a:ext>
            </a:extLst>
          </p:cNvPr>
          <p:cNvSpPr txBox="1"/>
          <p:nvPr/>
        </p:nvSpPr>
        <p:spPr>
          <a:xfrm>
            <a:off x="9483569" y="2770198"/>
            <a:ext cx="1796191" cy="3230763"/>
          </a:xfrm>
          <a:prstGeom prst="rect">
            <a:avLst/>
          </a:prstGeom>
        </p:spPr>
        <p:txBody>
          <a:bodyPr lIns="50800" tIns="50800" rIns="50800" bIns="50800" rtlCol="0" anchor="ctr"/>
          <a:lstStyle/>
          <a:p>
            <a:pPr algn="ctr">
              <a:lnSpc>
                <a:spcPts val="2659"/>
              </a:lnSpc>
              <a:spcBef>
                <a:spcPct val="0"/>
              </a:spcBef>
            </a:pPr>
            <a:endParaRPr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65AD4FB8-6308-771C-0DBF-CFF0350D5B9E}"/>
                  </a:ext>
                </a:extLst>
              </p:cNvPr>
              <p:cNvSpPr txBox="1"/>
              <p:nvPr/>
            </p:nvSpPr>
            <p:spPr>
              <a:xfrm>
                <a:off x="12115802" y="3621737"/>
                <a:ext cx="5092634" cy="64376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ts val="434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𝜆</m:t>
                      </m:r>
                      <m:r>
                        <a:rPr lang="en-US" sz="36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6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sz="36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(1+</m:t>
                      </m:r>
                      <m:r>
                        <a:rPr lang="en-US" sz="36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𝜖</m:t>
                      </m:r>
                      <m:r>
                        <a:rPr lang="en-US" sz="36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),  </m:t>
                      </m:r>
                      <m:f>
                        <m:fPr>
                          <m:ctrlP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𝜖</m:t>
                          </m:r>
                        </m:num>
                        <m:den>
                          <m:rad>
                            <m:radPr>
                              <m:degHide m:val="on"/>
                              <m:ctrlPr>
                                <a:rPr lang="en-US" sz="3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3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𝛾</m:t>
                              </m:r>
                            </m:e>
                          </m:rad>
                        </m:den>
                      </m:f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𝐶</m:t>
                      </m:r>
                    </m:oMath>
                  </m:oMathPara>
                </a14:m>
                <a:endParaRPr lang="en-US" sz="3200" dirty="0">
                  <a:solidFill>
                    <a:srgbClr val="000000"/>
                  </a:solidFill>
                  <a:latin typeface="Public Sans"/>
                </a:endParaRPr>
              </a:p>
            </p:txBody>
          </p:sp>
        </mc:Choice>
        <mc:Fallback xmlns=""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65AD4FB8-6308-771C-0DBF-CFF0350D5B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115802" y="3621737"/>
                <a:ext cx="5092634" cy="643766"/>
              </a:xfrm>
              <a:prstGeom prst="rect">
                <a:avLst/>
              </a:prstGeom>
              <a:blipFill>
                <a:blip r:embed="rId2"/>
                <a:stretch>
                  <a:fillRect t="-37255" b="-254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2" name="TextBox 37">
            <a:extLst>
              <a:ext uri="{FF2B5EF4-FFF2-40B4-BE49-F238E27FC236}">
                <a16:creationId xmlns:a16="http://schemas.microsoft.com/office/drawing/2014/main" id="{2731A37B-68AD-AD0B-BCF7-1CA9BEEE023E}"/>
              </a:ext>
            </a:extLst>
          </p:cNvPr>
          <p:cNvSpPr txBox="1"/>
          <p:nvPr/>
        </p:nvSpPr>
        <p:spPr>
          <a:xfrm>
            <a:off x="9594620" y="2373984"/>
            <a:ext cx="6483578" cy="4349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640"/>
              </a:lnSpc>
            </a:pPr>
            <a:r>
              <a:rPr lang="en-US" sz="2800" b="1" dirty="0">
                <a:latin typeface="Montserrat SemiBold" pitchFamily="2" charset="77"/>
              </a:rPr>
              <a:t>LEMMA [</a:t>
            </a:r>
            <a:r>
              <a:rPr lang="en-US" sz="2800" b="1" dirty="0">
                <a:latin typeface="Montserrat ExtraBold" pitchFamily="2" charset="77"/>
              </a:rPr>
              <a:t>J</a:t>
            </a:r>
            <a:r>
              <a:rPr lang="en-US" sz="2800" b="1" dirty="0">
                <a:latin typeface="Montserrat SemiBold" pitchFamily="2" charset="77"/>
              </a:rPr>
              <a:t>ZM23] : MGF Bound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0319A168-2A70-4D1C-312A-65C8A708AE7D}"/>
                  </a:ext>
                </a:extLst>
              </p:cNvPr>
              <p:cNvSpPr txBox="1"/>
              <p:nvPr/>
            </p:nvSpPr>
            <p:spPr>
              <a:xfrm>
                <a:off x="9825080" y="4626241"/>
                <a:ext cx="4080249" cy="119475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supHide m:val="on"/>
                          <m:ctrlPr>
                            <a:rPr lang="en-US" sz="3200" b="1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sz="3200" b="1" i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𝐢</m:t>
                          </m:r>
                        </m:sub>
                        <m:sup/>
                        <m:e>
                          <m:r>
                            <a:rPr lang="en-US" sz="3200" b="1" i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𝐄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n-US" sz="3200" i="1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sz="3200" i="1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3200" i="0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e</m:t>
                                  </m:r>
                                </m:e>
                                <m:sup>
                                  <m:r>
                                    <m:rPr>
                                      <m:sty m:val="p"/>
                                    </m:rPr>
                                    <a:rPr lang="en-US" sz="3200" i="0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θ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sz="3200" b="0" i="1" smtClean="0">
                                          <a:solidFill>
                                            <a:schemeClr val="tx1">
                                              <a:lumMod val="85000"/>
                                              <a:lumOff val="1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sz="3200" b="0" i="0" smtClean="0">
                                          <a:solidFill>
                                            <a:schemeClr val="tx1">
                                              <a:lumMod val="85000"/>
                                              <a:lumOff val="1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γ</m:t>
                                      </m:r>
                                    </m:e>
                                  </m:rad>
                                  <m:sSub>
                                    <m:sSubPr>
                                      <m:ctrlPr>
                                        <a:rPr lang="en-US" sz="3200" i="1">
                                          <a:solidFill>
                                            <a:schemeClr val="tx1">
                                              <a:lumMod val="85000"/>
                                              <a:lumOff val="1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sz="3200" i="0">
                                          <a:solidFill>
                                            <a:schemeClr val="tx1">
                                              <a:lumMod val="85000"/>
                                              <a:lumOff val="1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q</m:t>
                                      </m:r>
                                    </m:e>
                                    <m:sub>
                                      <m:r>
                                        <m:rPr>
                                          <m:sty m:val="p"/>
                                        </m:rPr>
                                        <a:rPr lang="en-US" sz="3200" i="0">
                                          <a:solidFill>
                                            <a:schemeClr val="tx1">
                                              <a:lumMod val="85000"/>
                                              <a:lumOff val="1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i</m:t>
                                      </m:r>
                                    </m:sub>
                                  </m:sSub>
                                </m:sup>
                              </m:sSup>
                            </m:e>
                          </m:d>
                        </m:e>
                      </m:nary>
                      <m:r>
                        <a:rPr lang="en-US" sz="3200" i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200" i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𝑂</m:t>
                      </m:r>
                      <m:r>
                        <a:rPr lang="en-US" sz="3200" i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(1)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0319A168-2A70-4D1C-312A-65C8A708AE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25080" y="4626241"/>
                <a:ext cx="4080249" cy="1194751"/>
              </a:xfrm>
              <a:prstGeom prst="rect">
                <a:avLst/>
              </a:prstGeom>
              <a:blipFill>
                <a:blip r:embed="rId3"/>
                <a:stretch>
                  <a:fillRect l="-31366" t="-147368" b="-2031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6" name="TextBox 75">
                <a:extLst>
                  <a:ext uri="{FF2B5EF4-FFF2-40B4-BE49-F238E27FC236}">
                    <a16:creationId xmlns:a16="http://schemas.microsoft.com/office/drawing/2014/main" id="{3B09B4DE-743F-72F4-3BE7-641EF2CA186E}"/>
                  </a:ext>
                </a:extLst>
              </p:cNvPr>
              <p:cNvSpPr txBox="1"/>
              <p:nvPr/>
            </p:nvSpPr>
            <p:spPr>
              <a:xfrm>
                <a:off x="14401800" y="4866501"/>
                <a:ext cx="3003578" cy="49423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∥</m:t>
                      </m:r>
                      <m:rad>
                        <m:radPr>
                          <m:degHide m:val="on"/>
                          <m:ctrlPr>
                            <a:rPr lang="en-US" sz="3200" b="0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m:rPr>
                              <m:sty m:val="p"/>
                            </m:rPr>
                            <a:rPr lang="en-US" sz="3200" b="0" i="0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γ</m:t>
                          </m:r>
                        </m:e>
                      </m:rad>
                      <m:r>
                        <a:rPr lang="en-US" sz="3200" b="1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𝐪</m:t>
                      </m:r>
                      <m:sSub>
                        <m:sSubPr>
                          <m:ctrlPr>
                            <a:rPr lang="en-US" sz="3200" b="0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b="0" i="0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∥</m:t>
                          </m:r>
                        </m:e>
                        <m:sub>
                          <m:r>
                            <a:rPr lang="en-US" sz="3200" b="0" i="0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∞</m:t>
                          </m:r>
                        </m:sub>
                      </m:sSub>
                      <m:r>
                        <a:rPr lang="en-US" sz="32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∼</m:t>
                      </m:r>
                      <m:r>
                        <m:rPr>
                          <m:sty m:val="p"/>
                        </m:rPr>
                        <a:rPr lang="en-US" sz="32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O</m:t>
                      </m:r>
                      <m:d>
                        <m:dPr>
                          <m:ctrlPr>
                            <a:rPr lang="en-US" sz="3200" b="0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3200" b="0" i="0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e>
                      </m:d>
                    </m:oMath>
                  </m:oMathPara>
                </a14:m>
                <a:endParaRPr 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76" name="TextBox 75">
                <a:extLst>
                  <a:ext uri="{FF2B5EF4-FFF2-40B4-BE49-F238E27FC236}">
                    <a16:creationId xmlns:a16="http://schemas.microsoft.com/office/drawing/2014/main" id="{3B09B4DE-743F-72F4-3BE7-641EF2CA18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401800" y="4866501"/>
                <a:ext cx="3003578" cy="494238"/>
              </a:xfrm>
              <a:prstGeom prst="rect">
                <a:avLst/>
              </a:prstGeom>
              <a:blipFill>
                <a:blip r:embed="rId4"/>
                <a:stretch>
                  <a:fillRect l="-2532" b="-282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7" name="AutoShape 28">
            <a:extLst>
              <a:ext uri="{FF2B5EF4-FFF2-40B4-BE49-F238E27FC236}">
                <a16:creationId xmlns:a16="http://schemas.microsoft.com/office/drawing/2014/main" id="{816D79F3-0608-A50B-2253-D21897D0B1D7}"/>
              </a:ext>
            </a:extLst>
          </p:cNvPr>
          <p:cNvSpPr/>
          <p:nvPr/>
        </p:nvSpPr>
        <p:spPr>
          <a:xfrm flipV="1">
            <a:off x="13833908" y="5165321"/>
            <a:ext cx="491692" cy="5980"/>
          </a:xfrm>
          <a:prstGeom prst="line">
            <a:avLst/>
          </a:prstGeom>
          <a:ln w="38100" cap="flat">
            <a:solidFill>
              <a:srgbClr val="FF914D"/>
            </a:solidFill>
            <a:prstDash val="solid"/>
            <a:headEnd type="none" w="sm" len="sm"/>
            <a:tailEnd type="triangle" w="lg" len="med"/>
          </a:ln>
        </p:spPr>
        <p:txBody>
          <a:bodyPr/>
          <a:lstStyle/>
          <a:p>
            <a:endParaRPr lang="en-US"/>
          </a:p>
        </p:txBody>
      </p:sp>
      <p:sp>
        <p:nvSpPr>
          <p:cNvPr id="78" name="TextBox 37">
            <a:extLst>
              <a:ext uri="{FF2B5EF4-FFF2-40B4-BE49-F238E27FC236}">
                <a16:creationId xmlns:a16="http://schemas.microsoft.com/office/drawing/2014/main" id="{AED38A83-6796-41C5-CB58-3717B9264903}"/>
              </a:ext>
            </a:extLst>
          </p:cNvPr>
          <p:cNvSpPr txBox="1"/>
          <p:nvPr/>
        </p:nvSpPr>
        <p:spPr>
          <a:xfrm>
            <a:off x="10077998" y="3619500"/>
            <a:ext cx="2228762" cy="4349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640"/>
              </a:lnSpc>
            </a:pPr>
            <a:r>
              <a:rPr lang="en-US" sz="2800" b="1" dirty="0">
                <a:latin typeface="Montserrat SemiBold" pitchFamily="2" charset="77"/>
              </a:rPr>
              <a:t>Critical-HT:</a:t>
            </a:r>
          </a:p>
        </p:txBody>
      </p:sp>
      <p:sp>
        <p:nvSpPr>
          <p:cNvPr id="3" name="AutoShape 3"/>
          <p:cNvSpPr/>
          <p:nvPr/>
        </p:nvSpPr>
        <p:spPr>
          <a:xfrm>
            <a:off x="685800" y="9368111"/>
            <a:ext cx="8565926" cy="0"/>
          </a:xfrm>
          <a:prstGeom prst="line">
            <a:avLst/>
          </a:prstGeom>
          <a:ln w="38100" cap="flat">
            <a:solidFill>
              <a:srgbClr val="2B2C3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1383529" y="2242484"/>
            <a:ext cx="0" cy="7429034"/>
          </a:xfrm>
          <a:prstGeom prst="line">
            <a:avLst/>
          </a:prstGeom>
          <a:ln w="38100" cap="flat">
            <a:solidFill>
              <a:srgbClr val="2B2C3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0CF61764-B7CC-C81F-6C01-A1B3322E2D16}"/>
              </a:ext>
            </a:extLst>
          </p:cNvPr>
          <p:cNvSpPr/>
          <p:nvPr/>
        </p:nvSpPr>
        <p:spPr>
          <a:xfrm>
            <a:off x="1383529" y="4305300"/>
            <a:ext cx="5039999" cy="5062811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TextBox 37">
            <a:extLst>
              <a:ext uri="{FF2B5EF4-FFF2-40B4-BE49-F238E27FC236}">
                <a16:creationId xmlns:a16="http://schemas.microsoft.com/office/drawing/2014/main" id="{0B6B8CAC-BC73-FB8B-2F78-134E72CD698B}"/>
              </a:ext>
            </a:extLst>
          </p:cNvPr>
          <p:cNvSpPr txBox="1"/>
          <p:nvPr/>
        </p:nvSpPr>
        <p:spPr>
          <a:xfrm>
            <a:off x="10763418" y="6331908"/>
            <a:ext cx="4652611" cy="4222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640"/>
              </a:lnSpc>
            </a:pPr>
            <a:r>
              <a:rPr lang="en-US" sz="2400" dirty="0">
                <a:latin typeface="Montserrat SemiBold" pitchFamily="2" charset="77"/>
              </a:rPr>
              <a:t>MGF [Queue] = O(1</a:t>
            </a:r>
            <a:r>
              <a:rPr lang="en-US" sz="2400" b="1" dirty="0">
                <a:latin typeface="Montserrat SemiBold" pitchFamily="2" charset="77"/>
              </a:rPr>
              <a:t>)</a:t>
            </a:r>
          </a:p>
        </p:txBody>
      </p:sp>
      <p:sp>
        <p:nvSpPr>
          <p:cNvPr id="127" name="AutoShape 28">
            <a:extLst>
              <a:ext uri="{FF2B5EF4-FFF2-40B4-BE49-F238E27FC236}">
                <a16:creationId xmlns:a16="http://schemas.microsoft.com/office/drawing/2014/main" id="{FA25FF45-63E3-5AC5-A8FF-B6B9A632D89E}"/>
              </a:ext>
            </a:extLst>
          </p:cNvPr>
          <p:cNvSpPr/>
          <p:nvPr/>
        </p:nvSpPr>
        <p:spPr>
          <a:xfrm rot="5400000" flipV="1">
            <a:off x="12124824" y="5902888"/>
            <a:ext cx="858040" cy="0"/>
          </a:xfrm>
          <a:prstGeom prst="line">
            <a:avLst/>
          </a:prstGeom>
          <a:ln w="38100" cap="flat">
            <a:solidFill>
              <a:srgbClr val="FF914D"/>
            </a:solidFill>
            <a:prstDash val="solid"/>
            <a:headEnd type="none" w="sm" len="sm"/>
            <a:tailEnd type="triangle" w="lg" len="med"/>
          </a:ln>
        </p:spPr>
        <p:txBody>
          <a:bodyPr/>
          <a:lstStyle/>
          <a:p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605B416B-C7CF-2378-D30A-B09F423CB202}"/>
              </a:ext>
            </a:extLst>
          </p:cNvPr>
          <p:cNvGrpSpPr/>
          <p:nvPr/>
        </p:nvGrpSpPr>
        <p:grpSpPr>
          <a:xfrm>
            <a:off x="1402047" y="2171700"/>
            <a:ext cx="7849708" cy="7125628"/>
            <a:chOff x="1402047" y="2242484"/>
            <a:chExt cx="7849708" cy="7125628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6878B7B3-A438-4788-59D2-689F88E79D74}"/>
                </a:ext>
              </a:extLst>
            </p:cNvPr>
            <p:cNvGrpSpPr/>
            <p:nvPr/>
          </p:nvGrpSpPr>
          <p:grpSpPr>
            <a:xfrm>
              <a:off x="1402047" y="2242484"/>
              <a:ext cx="7849708" cy="7125628"/>
              <a:chOff x="1402017" y="2242483"/>
              <a:chExt cx="7849708" cy="7125628"/>
            </a:xfrm>
          </p:grpSpPr>
          <p:sp>
            <p:nvSpPr>
              <p:cNvPr id="108" name="Rectangle 107">
                <a:extLst>
                  <a:ext uri="{FF2B5EF4-FFF2-40B4-BE49-F238E27FC236}">
                    <a16:creationId xmlns:a16="http://schemas.microsoft.com/office/drawing/2014/main" id="{9C11BE1F-F3FB-31E0-B2FE-B78838FAD1A9}"/>
                  </a:ext>
                </a:extLst>
              </p:cNvPr>
              <p:cNvSpPr/>
              <p:nvPr/>
            </p:nvSpPr>
            <p:spPr>
              <a:xfrm>
                <a:off x="6444203" y="2242484"/>
                <a:ext cx="2807522" cy="7125627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9" name="Rectangle 108">
                <a:extLst>
                  <a:ext uri="{FF2B5EF4-FFF2-40B4-BE49-F238E27FC236}">
                    <a16:creationId xmlns:a16="http://schemas.microsoft.com/office/drawing/2014/main" id="{3D435F63-CAAA-6C0B-CD10-28ECA932BE05}"/>
                  </a:ext>
                </a:extLst>
              </p:cNvPr>
              <p:cNvSpPr/>
              <p:nvPr/>
            </p:nvSpPr>
            <p:spPr>
              <a:xfrm>
                <a:off x="1402017" y="2242483"/>
                <a:ext cx="7508196" cy="208449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AutoShape 5">
                <a:extLst>
                  <a:ext uri="{FF2B5EF4-FFF2-40B4-BE49-F238E27FC236}">
                    <a16:creationId xmlns:a16="http://schemas.microsoft.com/office/drawing/2014/main" id="{948B8425-EA42-BC40-48C6-7ADA0595D31F}"/>
                  </a:ext>
                </a:extLst>
              </p:cNvPr>
              <p:cNvSpPr/>
              <p:nvPr/>
            </p:nvSpPr>
            <p:spPr>
              <a:xfrm flipV="1">
                <a:off x="6850455" y="4541213"/>
                <a:ext cx="1444652" cy="1008006"/>
              </a:xfrm>
              <a:prstGeom prst="line">
                <a:avLst/>
              </a:prstGeom>
              <a:ln w="38100" cap="flat">
                <a:solidFill>
                  <a:srgbClr val="2B2C30"/>
                </a:solidFill>
                <a:prstDash val="solid"/>
                <a:headEnd type="triangle" w="lg" len="med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" name="AutoShape 5">
                <a:extLst>
                  <a:ext uri="{FF2B5EF4-FFF2-40B4-BE49-F238E27FC236}">
                    <a16:creationId xmlns:a16="http://schemas.microsoft.com/office/drawing/2014/main" id="{5C18B4A0-5010-4768-CCB3-4C14A4F05A96}"/>
                  </a:ext>
                </a:extLst>
              </p:cNvPr>
              <p:cNvSpPr/>
              <p:nvPr/>
            </p:nvSpPr>
            <p:spPr>
              <a:xfrm flipV="1">
                <a:off x="6819933" y="6386849"/>
                <a:ext cx="1475084" cy="633779"/>
              </a:xfrm>
              <a:prstGeom prst="line">
                <a:avLst/>
              </a:prstGeom>
              <a:ln w="38100" cap="flat">
                <a:solidFill>
                  <a:srgbClr val="2B2C30"/>
                </a:solidFill>
                <a:prstDash val="solid"/>
                <a:headEnd type="triangle" w="lg" len="med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" name="AutoShape 5">
                <a:extLst>
                  <a:ext uri="{FF2B5EF4-FFF2-40B4-BE49-F238E27FC236}">
                    <a16:creationId xmlns:a16="http://schemas.microsoft.com/office/drawing/2014/main" id="{9B8D921D-8726-50B0-7DE7-5F44C5B2D621}"/>
                  </a:ext>
                </a:extLst>
              </p:cNvPr>
              <p:cNvSpPr/>
              <p:nvPr/>
            </p:nvSpPr>
            <p:spPr>
              <a:xfrm flipV="1">
                <a:off x="6743736" y="8025269"/>
                <a:ext cx="1551282" cy="306912"/>
              </a:xfrm>
              <a:prstGeom prst="line">
                <a:avLst/>
              </a:prstGeom>
              <a:ln w="38100" cap="flat">
                <a:solidFill>
                  <a:srgbClr val="2B2C30"/>
                </a:solidFill>
                <a:prstDash val="solid"/>
                <a:headEnd type="triangle" w="lg" len="med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" name="AutoShape 5">
                <a:extLst>
                  <a:ext uri="{FF2B5EF4-FFF2-40B4-BE49-F238E27FC236}">
                    <a16:creationId xmlns:a16="http://schemas.microsoft.com/office/drawing/2014/main" id="{86837A02-DCF8-D6E4-5D09-0C9D5629F886}"/>
                  </a:ext>
                </a:extLst>
              </p:cNvPr>
              <p:cNvSpPr/>
              <p:nvPr/>
            </p:nvSpPr>
            <p:spPr>
              <a:xfrm flipV="1">
                <a:off x="5269860" y="2463424"/>
                <a:ext cx="971146" cy="1381294"/>
              </a:xfrm>
              <a:prstGeom prst="line">
                <a:avLst/>
              </a:prstGeom>
              <a:ln w="38100" cap="flat">
                <a:solidFill>
                  <a:srgbClr val="2B2C30"/>
                </a:solidFill>
                <a:prstDash val="solid"/>
                <a:headEnd type="triangle" w="lg" len="med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8" name="AutoShape 5">
                <a:extLst>
                  <a:ext uri="{FF2B5EF4-FFF2-40B4-BE49-F238E27FC236}">
                    <a16:creationId xmlns:a16="http://schemas.microsoft.com/office/drawing/2014/main" id="{4C42F0D7-A538-0AA6-C7F3-152427536F9B}"/>
                  </a:ext>
                </a:extLst>
              </p:cNvPr>
              <p:cNvSpPr/>
              <p:nvPr/>
            </p:nvSpPr>
            <p:spPr>
              <a:xfrm flipV="1">
                <a:off x="3954910" y="2450311"/>
                <a:ext cx="647655" cy="1394407"/>
              </a:xfrm>
              <a:prstGeom prst="line">
                <a:avLst/>
              </a:prstGeom>
              <a:ln w="38100" cap="flat">
                <a:solidFill>
                  <a:srgbClr val="2B2C30"/>
                </a:solidFill>
                <a:prstDash val="solid"/>
                <a:headEnd type="triangle" w="lg" len="med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" name="AutoShape 5">
                <a:extLst>
                  <a:ext uri="{FF2B5EF4-FFF2-40B4-BE49-F238E27FC236}">
                    <a16:creationId xmlns:a16="http://schemas.microsoft.com/office/drawing/2014/main" id="{D4992110-912F-82B7-BD5E-4AB84724211A}"/>
                  </a:ext>
                </a:extLst>
              </p:cNvPr>
              <p:cNvSpPr/>
              <p:nvPr/>
            </p:nvSpPr>
            <p:spPr>
              <a:xfrm flipV="1">
                <a:off x="2578478" y="2463406"/>
                <a:ext cx="289309" cy="1342776"/>
              </a:xfrm>
              <a:prstGeom prst="line">
                <a:avLst/>
              </a:prstGeom>
              <a:ln w="38100" cap="flat">
                <a:solidFill>
                  <a:srgbClr val="2B2C30"/>
                </a:solidFill>
                <a:prstDash val="solid"/>
                <a:headEnd type="triangle" w="lg" len="med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9" name="AutoShape 5">
              <a:extLst>
                <a:ext uri="{FF2B5EF4-FFF2-40B4-BE49-F238E27FC236}">
                  <a16:creationId xmlns:a16="http://schemas.microsoft.com/office/drawing/2014/main" id="{E8835826-B2A2-A1DE-2C64-D7081A671D22}"/>
                </a:ext>
              </a:extLst>
            </p:cNvPr>
            <p:cNvSpPr/>
            <p:nvPr/>
          </p:nvSpPr>
          <p:spPr>
            <a:xfrm flipV="1">
              <a:off x="6819933" y="2450309"/>
              <a:ext cx="1475172" cy="1475172"/>
            </a:xfrm>
            <a:prstGeom prst="line">
              <a:avLst/>
            </a:prstGeom>
            <a:ln w="38100" cap="flat">
              <a:solidFill>
                <a:srgbClr val="2B2C30"/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787535C2-5E0E-51C3-FE0D-E1AEA698542A}"/>
              </a:ext>
            </a:extLst>
          </p:cNvPr>
          <p:cNvSpPr txBox="1"/>
          <p:nvPr/>
        </p:nvSpPr>
        <p:spPr>
          <a:xfrm>
            <a:off x="1016396" y="942975"/>
            <a:ext cx="16230600" cy="6269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200"/>
              </a:lnSpc>
              <a:spcBef>
                <a:spcPct val="0"/>
              </a:spcBef>
            </a:pPr>
            <a:r>
              <a:rPr lang="en-US" sz="4000" b="1" spc="15" dirty="0">
                <a:solidFill>
                  <a:srgbClr val="2B2C30"/>
                </a:solidFill>
                <a:latin typeface="Montserrat" pitchFamily="2" charset="77"/>
                <a:cs typeface="Gujarati MT" pitchFamily="2" charset="0"/>
              </a:rPr>
              <a:t>STATE SPACE COLLAPSE</a:t>
            </a:r>
            <a:endParaRPr lang="en-US" sz="3714" b="1" spc="742" dirty="0">
              <a:solidFill>
                <a:schemeClr val="accent6">
                  <a:lumMod val="75000"/>
                </a:schemeClr>
              </a:solidFill>
              <a:latin typeface="Montserrat" pitchFamily="2" charset="77"/>
              <a:cs typeface="Gujarati M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1438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/>
      <p:bldP spid="76" grpId="0"/>
      <p:bldP spid="63" grpId="0" animBg="1"/>
      <p:bldP spid="1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16396" y="942975"/>
            <a:ext cx="16230600" cy="6095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200"/>
              </a:lnSpc>
              <a:spcBef>
                <a:spcPct val="0"/>
              </a:spcBef>
            </a:pPr>
            <a:r>
              <a:rPr lang="en-US" sz="3714" spc="742" dirty="0">
                <a:solidFill>
                  <a:srgbClr val="2B2C30"/>
                </a:solidFill>
                <a:latin typeface="Public Sans Bold"/>
              </a:rPr>
              <a:t>RELATED WORK</a:t>
            </a:r>
          </a:p>
        </p:txBody>
      </p:sp>
      <p:sp>
        <p:nvSpPr>
          <p:cNvPr id="3" name="AutoShape 3"/>
          <p:cNvSpPr/>
          <p:nvPr/>
        </p:nvSpPr>
        <p:spPr>
          <a:xfrm flipV="1">
            <a:off x="1028695" y="1760761"/>
            <a:ext cx="16230594" cy="38509"/>
          </a:xfrm>
          <a:prstGeom prst="line">
            <a:avLst/>
          </a:prstGeom>
          <a:ln w="9525" cap="flat">
            <a:solidFill>
              <a:srgbClr val="2B2C3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TextBox 37">
            <a:extLst>
              <a:ext uri="{FF2B5EF4-FFF2-40B4-BE49-F238E27FC236}">
                <a16:creationId xmlns:a16="http://schemas.microsoft.com/office/drawing/2014/main" id="{D4AA3EEB-E653-D62A-FAC5-E84982871F38}"/>
              </a:ext>
            </a:extLst>
          </p:cNvPr>
          <p:cNvSpPr txBox="1"/>
          <p:nvPr/>
        </p:nvSpPr>
        <p:spPr>
          <a:xfrm>
            <a:off x="1028695" y="5905500"/>
            <a:ext cx="16230600" cy="380514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b="1" dirty="0">
                <a:latin typeface="Montserrat SemiBold" pitchFamily="2" charset="77"/>
              </a:rPr>
              <a:t>Diffusion Approximation: </a:t>
            </a:r>
            <a:r>
              <a:rPr lang="en-US" sz="2800" dirty="0"/>
              <a:t>[Ward and Glynn 2003], [Ward and Glynn 2005], [Braverman and Dai 2017]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b="1" dirty="0">
                <a:latin typeface="Montserrat SemiBold" pitchFamily="2" charset="77"/>
              </a:rPr>
              <a:t>Many-Server Queue: </a:t>
            </a:r>
            <a:r>
              <a:rPr lang="en-US" sz="2800" dirty="0"/>
              <a:t>[</a:t>
            </a:r>
            <a:r>
              <a:rPr lang="en-US" sz="2800" dirty="0" err="1"/>
              <a:t>Zeltyn</a:t>
            </a:r>
            <a:r>
              <a:rPr lang="en-US" sz="2800" dirty="0"/>
              <a:t> and Mandelbaum 2005], [Dai and He 2010], [Dai, He and </a:t>
            </a:r>
            <a:r>
              <a:rPr lang="en-US" sz="2800" dirty="0" err="1"/>
              <a:t>Tezcan</a:t>
            </a:r>
            <a:r>
              <a:rPr lang="en-US" sz="2800" dirty="0"/>
              <a:t> 2010]</a:t>
            </a:r>
            <a:endParaRPr lang="en-US" sz="2800" b="1" dirty="0">
              <a:latin typeface="Montserrat SemiBold" pitchFamily="2" charset="77"/>
            </a:endParaRP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b="1" dirty="0">
                <a:latin typeface="Montserrat SemiBold" pitchFamily="2" charset="77"/>
              </a:rPr>
              <a:t>Matching Networks: </a:t>
            </a:r>
            <a:r>
              <a:rPr lang="en-US" sz="2800" dirty="0"/>
              <a:t>[</a:t>
            </a:r>
            <a:r>
              <a:rPr lang="en-US" sz="2800" dirty="0" err="1"/>
              <a:t>Zubeldia</a:t>
            </a:r>
            <a:r>
              <a:rPr lang="en-US" sz="2800" dirty="0"/>
              <a:t>, Jhunjhunwala and </a:t>
            </a:r>
            <a:r>
              <a:rPr lang="en-US" sz="2800" dirty="0" err="1"/>
              <a:t>Maguluri</a:t>
            </a:r>
            <a:r>
              <a:rPr lang="en-US" sz="2800" dirty="0"/>
              <a:t> 2022], [</a:t>
            </a:r>
            <a:r>
              <a:rPr lang="en-US" sz="2800" dirty="0" err="1"/>
              <a:t>Kohlenberg</a:t>
            </a:r>
            <a:r>
              <a:rPr lang="en-US" sz="2800" dirty="0"/>
              <a:t> and </a:t>
            </a:r>
            <a:r>
              <a:rPr lang="en-US" sz="2800" dirty="0" err="1"/>
              <a:t>Gurvich</a:t>
            </a:r>
            <a:r>
              <a:rPr lang="en-US" sz="2800" dirty="0"/>
              <a:t> 2023]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b="1" dirty="0">
                <a:latin typeface="Montserrat SemiBold" pitchFamily="2" charset="77"/>
              </a:rPr>
              <a:t>Scheduling under Non-Exponential Reneging: </a:t>
            </a:r>
            <a:r>
              <a:rPr lang="en-US" sz="2800" dirty="0"/>
              <a:t>[Puha and Ward 2022], [Zhong, </a:t>
            </a:r>
            <a:r>
              <a:rPr lang="en-US" sz="2800" dirty="0" err="1"/>
              <a:t>Birge</a:t>
            </a:r>
            <a:r>
              <a:rPr lang="en-US" sz="2800" dirty="0"/>
              <a:t> and Ward, 2023], </a:t>
            </a:r>
            <a:r>
              <a:rPr lang="en-US" sz="2800" dirty="0">
                <a:solidFill>
                  <a:srgbClr val="FF0000"/>
                </a:solidFill>
              </a:rPr>
              <a:t>[Plenary – Friday]</a:t>
            </a:r>
            <a:endParaRPr lang="en-US" sz="2800" b="1" dirty="0">
              <a:solidFill>
                <a:srgbClr val="FF0000"/>
              </a:solidFill>
              <a:latin typeface="Montserrat SemiBold" pitchFamily="2" charset="77"/>
            </a:endParaRP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800" b="1" dirty="0">
              <a:latin typeface="Montserrat SemiBold" pitchFamily="2" charset="77"/>
            </a:endParaRPr>
          </a:p>
        </p:txBody>
      </p:sp>
      <p:sp>
        <p:nvSpPr>
          <p:cNvPr id="7" name="TextBox 37">
            <a:extLst>
              <a:ext uri="{FF2B5EF4-FFF2-40B4-BE49-F238E27FC236}">
                <a16:creationId xmlns:a16="http://schemas.microsoft.com/office/drawing/2014/main" id="{7504EDCA-065F-A6DD-376D-08243EF3D071}"/>
              </a:ext>
            </a:extLst>
          </p:cNvPr>
          <p:cNvSpPr txBox="1"/>
          <p:nvPr/>
        </p:nvSpPr>
        <p:spPr>
          <a:xfrm>
            <a:off x="1016396" y="5223804"/>
            <a:ext cx="6483578" cy="4616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640"/>
              </a:lnSpc>
            </a:pPr>
            <a:r>
              <a:rPr lang="en-US" sz="3000" b="1" dirty="0">
                <a:latin typeface="Montserrat SemiBold" pitchFamily="2" charset="77"/>
              </a:rPr>
              <a:t>Systems with </a:t>
            </a:r>
            <a:r>
              <a:rPr lang="en-US" sz="3000" b="1" dirty="0">
                <a:solidFill>
                  <a:srgbClr val="FF914D"/>
                </a:solidFill>
                <a:latin typeface="Montserrat SemiBold" pitchFamily="2" charset="77"/>
              </a:rPr>
              <a:t>ABANDONMENT</a:t>
            </a:r>
          </a:p>
        </p:txBody>
      </p:sp>
      <p:sp>
        <p:nvSpPr>
          <p:cNvPr id="8" name="TextBox 37">
            <a:extLst>
              <a:ext uri="{FF2B5EF4-FFF2-40B4-BE49-F238E27FC236}">
                <a16:creationId xmlns:a16="http://schemas.microsoft.com/office/drawing/2014/main" id="{F45B8F0E-2519-56D1-1DF1-4D50200A8499}"/>
              </a:ext>
            </a:extLst>
          </p:cNvPr>
          <p:cNvSpPr txBox="1"/>
          <p:nvPr/>
        </p:nvSpPr>
        <p:spPr>
          <a:xfrm>
            <a:off x="1028695" y="2324100"/>
            <a:ext cx="6483578" cy="4616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640"/>
              </a:lnSpc>
            </a:pPr>
            <a:r>
              <a:rPr lang="en-US" sz="3000" b="1" dirty="0">
                <a:latin typeface="Montserrat SemiBold" pitchFamily="2" charset="77"/>
              </a:rPr>
              <a:t>Load Balancing</a:t>
            </a:r>
            <a:endParaRPr lang="en-US" sz="3000" b="1" dirty="0">
              <a:solidFill>
                <a:srgbClr val="FF914D"/>
              </a:solidFill>
              <a:latin typeface="Montserrat SemiBold" pitchFamily="2" charset="7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A24CF0F-7019-1BA8-5E4C-D9A72E540024}"/>
              </a:ext>
            </a:extLst>
          </p:cNvPr>
          <p:cNvSpPr txBox="1"/>
          <p:nvPr/>
        </p:nvSpPr>
        <p:spPr>
          <a:xfrm>
            <a:off x="979952" y="2852447"/>
            <a:ext cx="16230593" cy="19645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/>
              <a:t>[</a:t>
            </a:r>
            <a:r>
              <a:rPr lang="en-US" sz="2800" dirty="0" err="1"/>
              <a:t>Bramson</a:t>
            </a:r>
            <a:r>
              <a:rPr lang="en-US" sz="2800" dirty="0"/>
              <a:t> 2011], [</a:t>
            </a:r>
            <a:r>
              <a:rPr lang="en-US" sz="2800" dirty="0" err="1"/>
              <a:t>E</a:t>
            </a:r>
            <a:r>
              <a:rPr lang="en-US" sz="2800" b="0" i="0" u="none" strike="noStrike" dirty="0" err="1">
                <a:effectLst/>
                <a:latin typeface="Arial" panose="020B0604020202020204" pitchFamily="34" charset="0"/>
              </a:rPr>
              <a:t>schenfeldt</a:t>
            </a:r>
            <a:r>
              <a:rPr lang="en-US" sz="2800" b="0" i="0" u="none" strike="noStrike" dirty="0">
                <a:effectLst/>
                <a:latin typeface="Arial" panose="020B0604020202020204" pitchFamily="34" charset="0"/>
              </a:rPr>
              <a:t> and </a:t>
            </a:r>
            <a:r>
              <a:rPr lang="en-US" sz="2800" b="0" i="0" u="none" strike="noStrike" dirty="0" err="1">
                <a:effectLst/>
                <a:latin typeface="Arial" panose="020B0604020202020204" pitchFamily="34" charset="0"/>
              </a:rPr>
              <a:t>Gamarnik</a:t>
            </a:r>
            <a:r>
              <a:rPr lang="en-US" sz="2800" b="0" i="0" u="none" strike="noStrike" dirty="0">
                <a:effectLst/>
                <a:latin typeface="Arial" panose="020B0604020202020204" pitchFamily="34" charset="0"/>
              </a:rPr>
              <a:t>. 2018</a:t>
            </a:r>
            <a:r>
              <a:rPr lang="en-US" sz="2800" dirty="0"/>
              <a:t>], [Mukherjee, Borst, </a:t>
            </a:r>
            <a:r>
              <a:rPr lang="en-US" sz="2800" dirty="0" err="1"/>
              <a:t>Leeuwaarden</a:t>
            </a:r>
            <a:r>
              <a:rPr lang="en-US" sz="2800" dirty="0"/>
              <a:t> and Whiting 2018], [Banerjee and Mukherjee 2019], [</a:t>
            </a:r>
            <a:r>
              <a:rPr lang="en-US" sz="2800" dirty="0" err="1"/>
              <a:t>Eryilmaz</a:t>
            </a:r>
            <a:r>
              <a:rPr lang="en-US" sz="2800" dirty="0"/>
              <a:t> and Srikant 2012], [Hurtado-Lange and </a:t>
            </a:r>
            <a:r>
              <a:rPr lang="en-US" sz="2800" dirty="0" err="1"/>
              <a:t>Maguluri</a:t>
            </a:r>
            <a:r>
              <a:rPr lang="en-US" sz="2800" dirty="0"/>
              <a:t> 2020], [Braverman 2020], …</a:t>
            </a:r>
          </a:p>
        </p:txBody>
      </p:sp>
    </p:spTree>
    <p:extLst>
      <p:ext uri="{BB962C8B-B14F-4D97-AF65-F5344CB8AC3E}">
        <p14:creationId xmlns:p14="http://schemas.microsoft.com/office/powerpoint/2010/main" val="373020857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 flipV="1">
            <a:off x="1028695" y="1760761"/>
            <a:ext cx="16230594" cy="38509"/>
          </a:xfrm>
          <a:prstGeom prst="line">
            <a:avLst/>
          </a:prstGeom>
          <a:ln w="9525" cap="flat">
            <a:solidFill>
              <a:srgbClr val="2B2C3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5" name="Freeform 3">
            <a:extLst>
              <a:ext uri="{FF2B5EF4-FFF2-40B4-BE49-F238E27FC236}">
                <a16:creationId xmlns:a16="http://schemas.microsoft.com/office/drawing/2014/main" id="{858A3BE6-70D3-671D-6C3D-60A5FA5105C1}"/>
              </a:ext>
            </a:extLst>
          </p:cNvPr>
          <p:cNvSpPr/>
          <p:nvPr/>
        </p:nvSpPr>
        <p:spPr>
          <a:xfrm>
            <a:off x="9594620" y="2995180"/>
            <a:ext cx="7855180" cy="3103930"/>
          </a:xfrm>
          <a:custGeom>
            <a:avLst/>
            <a:gdLst/>
            <a:ahLst/>
            <a:cxnLst/>
            <a:rect l="l" t="t" r="r" b="b"/>
            <a:pathLst>
              <a:path w="847631" h="310242">
                <a:moveTo>
                  <a:pt x="0" y="0"/>
                </a:moveTo>
                <a:lnTo>
                  <a:pt x="847631" y="0"/>
                </a:lnTo>
                <a:lnTo>
                  <a:pt x="847631" y="310242"/>
                </a:lnTo>
                <a:lnTo>
                  <a:pt x="0" y="310242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  <a:alpha val="30000"/>
            </a:schemeClr>
          </a:solidFill>
          <a:ln w="38100" cap="rnd">
            <a:solidFill>
              <a:schemeClr val="accent2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66" name="TextBox 12">
            <a:extLst>
              <a:ext uri="{FF2B5EF4-FFF2-40B4-BE49-F238E27FC236}">
                <a16:creationId xmlns:a16="http://schemas.microsoft.com/office/drawing/2014/main" id="{ECA56509-D93F-28A0-EAF6-DAC81974C0F1}"/>
              </a:ext>
            </a:extLst>
          </p:cNvPr>
          <p:cNvSpPr txBox="1"/>
          <p:nvPr/>
        </p:nvSpPr>
        <p:spPr>
          <a:xfrm>
            <a:off x="9483569" y="2770198"/>
            <a:ext cx="1796191" cy="3230763"/>
          </a:xfrm>
          <a:prstGeom prst="rect">
            <a:avLst/>
          </a:prstGeom>
        </p:spPr>
        <p:txBody>
          <a:bodyPr lIns="50800" tIns="50800" rIns="50800" bIns="50800" rtlCol="0" anchor="ctr"/>
          <a:lstStyle/>
          <a:p>
            <a:pPr algn="ctr">
              <a:lnSpc>
                <a:spcPts val="2659"/>
              </a:lnSpc>
              <a:spcBef>
                <a:spcPct val="0"/>
              </a:spcBef>
            </a:pPr>
            <a:endParaRPr/>
          </a:p>
        </p:txBody>
      </p:sp>
      <p:sp>
        <p:nvSpPr>
          <p:cNvPr id="72" name="TextBox 37">
            <a:extLst>
              <a:ext uri="{FF2B5EF4-FFF2-40B4-BE49-F238E27FC236}">
                <a16:creationId xmlns:a16="http://schemas.microsoft.com/office/drawing/2014/main" id="{2731A37B-68AD-AD0B-BCF7-1CA9BEEE023E}"/>
              </a:ext>
            </a:extLst>
          </p:cNvPr>
          <p:cNvSpPr txBox="1"/>
          <p:nvPr/>
        </p:nvSpPr>
        <p:spPr>
          <a:xfrm>
            <a:off x="9594620" y="2373984"/>
            <a:ext cx="6483578" cy="4349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640"/>
              </a:lnSpc>
            </a:pPr>
            <a:r>
              <a:rPr lang="en-US" sz="2800" b="1" dirty="0">
                <a:latin typeface="Montserrat SemiBold" pitchFamily="2" charset="77"/>
              </a:rPr>
              <a:t>LEMMA [</a:t>
            </a:r>
            <a:r>
              <a:rPr lang="en-US" sz="2800" b="1" dirty="0">
                <a:latin typeface="Montserrat ExtraBold" pitchFamily="2" charset="77"/>
              </a:rPr>
              <a:t>J</a:t>
            </a:r>
            <a:r>
              <a:rPr lang="en-US" sz="2800" b="1" dirty="0">
                <a:latin typeface="Montserrat SemiBold" pitchFamily="2" charset="77"/>
              </a:rPr>
              <a:t>ZM23] : MGF Bound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0319A168-2A70-4D1C-312A-65C8A708AE7D}"/>
                  </a:ext>
                </a:extLst>
              </p:cNvPr>
              <p:cNvSpPr txBox="1"/>
              <p:nvPr/>
            </p:nvSpPr>
            <p:spPr>
              <a:xfrm>
                <a:off x="9825080" y="4626241"/>
                <a:ext cx="4080249" cy="119475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supHide m:val="on"/>
                          <m:ctrlPr>
                            <a:rPr lang="en-US" sz="3200" b="1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sz="3200" b="1" i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𝐢</m:t>
                          </m:r>
                        </m:sub>
                        <m:sup/>
                        <m:e>
                          <m:r>
                            <a:rPr lang="en-US" sz="3200" b="1" i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𝐄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n-US" sz="3200" i="1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sz="3200" i="1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3200" i="0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e</m:t>
                                  </m:r>
                                </m:e>
                                <m:sup>
                                  <m:r>
                                    <m:rPr>
                                      <m:sty m:val="p"/>
                                    </m:rPr>
                                    <a:rPr lang="en-US" sz="3200" i="0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θ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sz="3200" b="0" i="1" smtClean="0">
                                          <a:solidFill>
                                            <a:schemeClr val="tx1">
                                              <a:lumMod val="85000"/>
                                              <a:lumOff val="1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sz="3200" b="0" i="0" smtClean="0">
                                          <a:solidFill>
                                            <a:schemeClr val="tx1">
                                              <a:lumMod val="85000"/>
                                              <a:lumOff val="1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γ</m:t>
                                      </m:r>
                                    </m:e>
                                  </m:rad>
                                  <m:sSub>
                                    <m:sSubPr>
                                      <m:ctrlPr>
                                        <a:rPr lang="en-US" sz="3200" i="1">
                                          <a:solidFill>
                                            <a:schemeClr val="tx1">
                                              <a:lumMod val="85000"/>
                                              <a:lumOff val="1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sz="3200" i="0">
                                          <a:solidFill>
                                            <a:schemeClr val="tx1">
                                              <a:lumMod val="85000"/>
                                              <a:lumOff val="1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q</m:t>
                                      </m:r>
                                    </m:e>
                                    <m:sub>
                                      <m:r>
                                        <m:rPr>
                                          <m:sty m:val="p"/>
                                        </m:rPr>
                                        <a:rPr lang="en-US" sz="3200" i="0">
                                          <a:solidFill>
                                            <a:schemeClr val="tx1">
                                              <a:lumMod val="85000"/>
                                              <a:lumOff val="1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i</m:t>
                                      </m:r>
                                    </m:sub>
                                  </m:sSub>
                                </m:sup>
                              </m:sSup>
                            </m:e>
                          </m:d>
                        </m:e>
                      </m:nary>
                      <m:r>
                        <a:rPr lang="en-US" sz="3200" i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200" i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𝑂</m:t>
                      </m:r>
                      <m:r>
                        <a:rPr lang="en-US" sz="3200" i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(1)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0319A168-2A70-4D1C-312A-65C8A708AE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25080" y="4626241"/>
                <a:ext cx="4080249" cy="1194751"/>
              </a:xfrm>
              <a:prstGeom prst="rect">
                <a:avLst/>
              </a:prstGeom>
              <a:blipFill>
                <a:blip r:embed="rId3"/>
                <a:stretch>
                  <a:fillRect l="-31366" t="-147368" b="-2031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7" name="AutoShape 28">
            <a:extLst>
              <a:ext uri="{FF2B5EF4-FFF2-40B4-BE49-F238E27FC236}">
                <a16:creationId xmlns:a16="http://schemas.microsoft.com/office/drawing/2014/main" id="{816D79F3-0608-A50B-2253-D21897D0B1D7}"/>
              </a:ext>
            </a:extLst>
          </p:cNvPr>
          <p:cNvSpPr/>
          <p:nvPr/>
        </p:nvSpPr>
        <p:spPr>
          <a:xfrm flipV="1">
            <a:off x="13833908" y="5165321"/>
            <a:ext cx="491692" cy="5980"/>
          </a:xfrm>
          <a:prstGeom prst="line">
            <a:avLst/>
          </a:prstGeom>
          <a:ln w="38100" cap="flat">
            <a:solidFill>
              <a:srgbClr val="FF914D"/>
            </a:solidFill>
            <a:prstDash val="solid"/>
            <a:headEnd type="none" w="sm" len="sm"/>
            <a:tailEnd type="triangle" w="lg" len="med"/>
          </a:ln>
        </p:spPr>
        <p:txBody>
          <a:bodyPr/>
          <a:lstStyle/>
          <a:p>
            <a:endParaRPr lang="en-US"/>
          </a:p>
        </p:txBody>
      </p:sp>
      <p:sp>
        <p:nvSpPr>
          <p:cNvPr id="78" name="TextBox 37">
            <a:extLst>
              <a:ext uri="{FF2B5EF4-FFF2-40B4-BE49-F238E27FC236}">
                <a16:creationId xmlns:a16="http://schemas.microsoft.com/office/drawing/2014/main" id="{AED38A83-6796-41C5-CB58-3717B9264903}"/>
              </a:ext>
            </a:extLst>
          </p:cNvPr>
          <p:cNvSpPr txBox="1"/>
          <p:nvPr/>
        </p:nvSpPr>
        <p:spPr>
          <a:xfrm>
            <a:off x="10077998" y="3619500"/>
            <a:ext cx="2228762" cy="4349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640"/>
              </a:lnSpc>
            </a:pPr>
            <a:r>
              <a:rPr lang="en-US" sz="2800" b="1" dirty="0">
                <a:latin typeface="Montserrat SemiBold" pitchFamily="2" charset="77"/>
              </a:rPr>
              <a:t>Critical-HT: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D61AC10F-B074-8D1A-E1C4-FFEFD5E69EDE}"/>
              </a:ext>
            </a:extLst>
          </p:cNvPr>
          <p:cNvGrpSpPr/>
          <p:nvPr/>
        </p:nvGrpSpPr>
        <p:grpSpPr>
          <a:xfrm>
            <a:off x="685800" y="2242483"/>
            <a:ext cx="8565926" cy="7429035"/>
            <a:chOff x="685800" y="2242483"/>
            <a:chExt cx="8565926" cy="7429035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A4D4AEE2-6C60-6F21-5823-168C64CE736D}"/>
                </a:ext>
              </a:extLst>
            </p:cNvPr>
            <p:cNvSpPr/>
            <p:nvPr/>
          </p:nvSpPr>
          <p:spPr>
            <a:xfrm>
              <a:off x="1399647" y="8813236"/>
              <a:ext cx="467254" cy="539526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28990402-CB60-F02B-5B94-130118540C7E}"/>
                </a:ext>
              </a:extLst>
            </p:cNvPr>
            <p:cNvSpPr/>
            <p:nvPr/>
          </p:nvSpPr>
          <p:spPr>
            <a:xfrm>
              <a:off x="5903424" y="4326975"/>
              <a:ext cx="520104" cy="539526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A6ECBC67-392D-A822-A325-3B790F5BDDAE}"/>
                </a:ext>
              </a:extLst>
            </p:cNvPr>
            <p:cNvSpPr/>
            <p:nvPr/>
          </p:nvSpPr>
          <p:spPr>
            <a:xfrm rot="18900000">
              <a:off x="689244" y="6514838"/>
              <a:ext cx="6362158" cy="67156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Rectangle 108">
              <a:extLst>
                <a:ext uri="{FF2B5EF4-FFF2-40B4-BE49-F238E27FC236}">
                  <a16:creationId xmlns:a16="http://schemas.microsoft.com/office/drawing/2014/main" id="{3D435F63-CAAA-6C0B-CD10-28ECA932BE05}"/>
                </a:ext>
              </a:extLst>
            </p:cNvPr>
            <p:cNvSpPr/>
            <p:nvPr/>
          </p:nvSpPr>
          <p:spPr>
            <a:xfrm>
              <a:off x="1402017" y="2242483"/>
              <a:ext cx="7508196" cy="208449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9C11BE1F-F3FB-31E0-B2FE-B78838FAD1A9}"/>
                </a:ext>
              </a:extLst>
            </p:cNvPr>
            <p:cNvSpPr/>
            <p:nvPr/>
          </p:nvSpPr>
          <p:spPr>
            <a:xfrm>
              <a:off x="6444203" y="2242484"/>
              <a:ext cx="2807522" cy="712562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AutoShape 3"/>
            <p:cNvSpPr/>
            <p:nvPr/>
          </p:nvSpPr>
          <p:spPr>
            <a:xfrm>
              <a:off x="685800" y="9368111"/>
              <a:ext cx="8565926" cy="0"/>
            </a:xfrm>
            <a:prstGeom prst="line">
              <a:avLst/>
            </a:prstGeom>
            <a:ln w="38100" cap="flat">
              <a:solidFill>
                <a:srgbClr val="2B2C30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AutoShape 4"/>
            <p:cNvSpPr/>
            <p:nvPr/>
          </p:nvSpPr>
          <p:spPr>
            <a:xfrm>
              <a:off x="1383529" y="2242484"/>
              <a:ext cx="0" cy="7429034"/>
            </a:xfrm>
            <a:prstGeom prst="line">
              <a:avLst/>
            </a:prstGeom>
            <a:ln w="38100" cap="flat">
              <a:solidFill>
                <a:srgbClr val="2B2C30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" name="AutoShape 5"/>
            <p:cNvSpPr/>
            <p:nvPr/>
          </p:nvSpPr>
          <p:spPr>
            <a:xfrm flipV="1">
              <a:off x="6819933" y="2450309"/>
              <a:ext cx="1475172" cy="1475172"/>
            </a:xfrm>
            <a:prstGeom prst="line">
              <a:avLst/>
            </a:prstGeom>
            <a:ln w="38100" cap="flat">
              <a:solidFill>
                <a:srgbClr val="2B2C30"/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AutoShape 5">
              <a:extLst>
                <a:ext uri="{FF2B5EF4-FFF2-40B4-BE49-F238E27FC236}">
                  <a16:creationId xmlns:a16="http://schemas.microsoft.com/office/drawing/2014/main" id="{948B8425-EA42-BC40-48C6-7ADA0595D31F}"/>
                </a:ext>
              </a:extLst>
            </p:cNvPr>
            <p:cNvSpPr/>
            <p:nvPr/>
          </p:nvSpPr>
          <p:spPr>
            <a:xfrm flipV="1">
              <a:off x="6850455" y="4541213"/>
              <a:ext cx="1444652" cy="1008006"/>
            </a:xfrm>
            <a:prstGeom prst="line">
              <a:avLst/>
            </a:prstGeom>
            <a:ln w="38100" cap="flat">
              <a:solidFill>
                <a:srgbClr val="2B2C30"/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AutoShape 5">
              <a:extLst>
                <a:ext uri="{FF2B5EF4-FFF2-40B4-BE49-F238E27FC236}">
                  <a16:creationId xmlns:a16="http://schemas.microsoft.com/office/drawing/2014/main" id="{5C18B4A0-5010-4768-CCB3-4C14A4F05A96}"/>
                </a:ext>
              </a:extLst>
            </p:cNvPr>
            <p:cNvSpPr/>
            <p:nvPr/>
          </p:nvSpPr>
          <p:spPr>
            <a:xfrm flipV="1">
              <a:off x="6819933" y="6386849"/>
              <a:ext cx="1475084" cy="633779"/>
            </a:xfrm>
            <a:prstGeom prst="line">
              <a:avLst/>
            </a:prstGeom>
            <a:ln w="38100" cap="flat">
              <a:solidFill>
                <a:srgbClr val="2B2C30"/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AutoShape 5">
              <a:extLst>
                <a:ext uri="{FF2B5EF4-FFF2-40B4-BE49-F238E27FC236}">
                  <a16:creationId xmlns:a16="http://schemas.microsoft.com/office/drawing/2014/main" id="{9B8D921D-8726-50B0-7DE7-5F44C5B2D621}"/>
                </a:ext>
              </a:extLst>
            </p:cNvPr>
            <p:cNvSpPr/>
            <p:nvPr/>
          </p:nvSpPr>
          <p:spPr>
            <a:xfrm flipV="1">
              <a:off x="6743736" y="8025269"/>
              <a:ext cx="1551282" cy="306912"/>
            </a:xfrm>
            <a:prstGeom prst="line">
              <a:avLst/>
            </a:prstGeom>
            <a:ln w="38100" cap="flat">
              <a:solidFill>
                <a:srgbClr val="2B2C30"/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AutoShape 5">
              <a:extLst>
                <a:ext uri="{FF2B5EF4-FFF2-40B4-BE49-F238E27FC236}">
                  <a16:creationId xmlns:a16="http://schemas.microsoft.com/office/drawing/2014/main" id="{86837A02-DCF8-D6E4-5D09-0C9D5629F886}"/>
                </a:ext>
              </a:extLst>
            </p:cNvPr>
            <p:cNvSpPr/>
            <p:nvPr/>
          </p:nvSpPr>
          <p:spPr>
            <a:xfrm flipV="1">
              <a:off x="5269860" y="2463424"/>
              <a:ext cx="971146" cy="1381294"/>
            </a:xfrm>
            <a:prstGeom prst="line">
              <a:avLst/>
            </a:prstGeom>
            <a:ln w="38100" cap="flat">
              <a:solidFill>
                <a:srgbClr val="2B2C30"/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AutoShape 5">
              <a:extLst>
                <a:ext uri="{FF2B5EF4-FFF2-40B4-BE49-F238E27FC236}">
                  <a16:creationId xmlns:a16="http://schemas.microsoft.com/office/drawing/2014/main" id="{4C42F0D7-A538-0AA6-C7F3-152427536F9B}"/>
                </a:ext>
              </a:extLst>
            </p:cNvPr>
            <p:cNvSpPr/>
            <p:nvPr/>
          </p:nvSpPr>
          <p:spPr>
            <a:xfrm flipV="1">
              <a:off x="3954910" y="2450311"/>
              <a:ext cx="647655" cy="1394407"/>
            </a:xfrm>
            <a:prstGeom prst="line">
              <a:avLst/>
            </a:prstGeom>
            <a:ln w="38100" cap="flat">
              <a:solidFill>
                <a:srgbClr val="2B2C30"/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AutoShape 5">
              <a:extLst>
                <a:ext uri="{FF2B5EF4-FFF2-40B4-BE49-F238E27FC236}">
                  <a16:creationId xmlns:a16="http://schemas.microsoft.com/office/drawing/2014/main" id="{D4992110-912F-82B7-BD5E-4AB84724211A}"/>
                </a:ext>
              </a:extLst>
            </p:cNvPr>
            <p:cNvSpPr/>
            <p:nvPr/>
          </p:nvSpPr>
          <p:spPr>
            <a:xfrm flipV="1">
              <a:off x="2578478" y="2463406"/>
              <a:ext cx="289309" cy="1342776"/>
            </a:xfrm>
            <a:prstGeom prst="line">
              <a:avLst/>
            </a:prstGeom>
            <a:ln w="38100" cap="flat">
              <a:solidFill>
                <a:srgbClr val="2B2C30"/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0CF61764-B7CC-C81F-6C01-A1B3322E2D16}"/>
                </a:ext>
              </a:extLst>
            </p:cNvPr>
            <p:cNvSpPr/>
            <p:nvPr/>
          </p:nvSpPr>
          <p:spPr>
            <a:xfrm>
              <a:off x="1383529" y="4305300"/>
              <a:ext cx="5039999" cy="5062811"/>
            </a:xfrm>
            <a:prstGeom prst="rect">
              <a:avLst/>
            </a:prstGeom>
            <a:noFill/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AutoShape 5">
              <a:extLst>
                <a:ext uri="{FF2B5EF4-FFF2-40B4-BE49-F238E27FC236}">
                  <a16:creationId xmlns:a16="http://schemas.microsoft.com/office/drawing/2014/main" id="{15BC439A-B539-9C6B-92D8-64E643BBD514}"/>
                </a:ext>
              </a:extLst>
            </p:cNvPr>
            <p:cNvSpPr/>
            <p:nvPr/>
          </p:nvSpPr>
          <p:spPr>
            <a:xfrm flipV="1">
              <a:off x="1404203" y="4281212"/>
              <a:ext cx="5040000" cy="5040000"/>
            </a:xfrm>
            <a:prstGeom prst="line">
              <a:avLst/>
            </a:prstGeom>
            <a:ln w="38100" cap="flat">
              <a:solidFill>
                <a:srgbClr val="2B2C30"/>
              </a:solidFill>
              <a:prstDash val="sysDot"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79" name="Group 78">
              <a:extLst>
                <a:ext uri="{FF2B5EF4-FFF2-40B4-BE49-F238E27FC236}">
                  <a16:creationId xmlns:a16="http://schemas.microsoft.com/office/drawing/2014/main" id="{00B2C0EA-404A-0CF1-25B4-BAF19A0F84B2}"/>
                </a:ext>
              </a:extLst>
            </p:cNvPr>
            <p:cNvGrpSpPr/>
            <p:nvPr/>
          </p:nvGrpSpPr>
          <p:grpSpPr>
            <a:xfrm rot="5400000" flipH="1">
              <a:off x="1758167" y="4718839"/>
              <a:ext cx="2712485" cy="2647408"/>
              <a:chOff x="10644132" y="5792556"/>
              <a:chExt cx="3872206" cy="3779306"/>
            </a:xfrm>
          </p:grpSpPr>
          <p:sp>
            <p:nvSpPr>
              <p:cNvPr id="80" name="AutoShape 9">
                <a:extLst>
                  <a:ext uri="{FF2B5EF4-FFF2-40B4-BE49-F238E27FC236}">
                    <a16:creationId xmlns:a16="http://schemas.microsoft.com/office/drawing/2014/main" id="{21A8E018-5ECF-46F7-D2B9-385ECA34EC0E}"/>
                  </a:ext>
                </a:extLst>
              </p:cNvPr>
              <p:cNvSpPr/>
              <p:nvPr/>
            </p:nvSpPr>
            <p:spPr>
              <a:xfrm flipH="1" flipV="1">
                <a:off x="12241619" y="7055356"/>
                <a:ext cx="1048013" cy="857573"/>
              </a:xfrm>
              <a:prstGeom prst="line">
                <a:avLst/>
              </a:prstGeom>
              <a:ln w="38100" cap="flat">
                <a:solidFill>
                  <a:schemeClr val="accent3">
                    <a:lumMod val="50000"/>
                  </a:schemeClr>
                </a:solidFill>
                <a:prstDash val="solid"/>
                <a:headEnd type="none" w="sm" len="sm"/>
                <a:tailEnd type="triangle" w="lg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" name="AutoShape 9">
                <a:extLst>
                  <a:ext uri="{FF2B5EF4-FFF2-40B4-BE49-F238E27FC236}">
                    <a16:creationId xmlns:a16="http://schemas.microsoft.com/office/drawing/2014/main" id="{28BAE58D-A172-2EDD-4302-5506E2A8C433}"/>
                  </a:ext>
                </a:extLst>
              </p:cNvPr>
              <p:cNvSpPr/>
              <p:nvPr/>
            </p:nvSpPr>
            <p:spPr>
              <a:xfrm flipH="1" flipV="1">
                <a:off x="12646291" y="6638349"/>
                <a:ext cx="1048013" cy="857573"/>
              </a:xfrm>
              <a:prstGeom prst="line">
                <a:avLst/>
              </a:prstGeom>
              <a:ln w="38100" cap="flat">
                <a:solidFill>
                  <a:schemeClr val="accent3">
                    <a:lumMod val="50000"/>
                  </a:schemeClr>
                </a:solidFill>
                <a:prstDash val="solid"/>
                <a:headEnd type="none" w="sm" len="sm"/>
                <a:tailEnd type="triangle" w="lg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2" name="AutoShape 9">
                <a:extLst>
                  <a:ext uri="{FF2B5EF4-FFF2-40B4-BE49-F238E27FC236}">
                    <a16:creationId xmlns:a16="http://schemas.microsoft.com/office/drawing/2014/main" id="{CC915217-6549-305D-8728-38C2E2BE8D0F}"/>
                  </a:ext>
                </a:extLst>
              </p:cNvPr>
              <p:cNvSpPr/>
              <p:nvPr/>
            </p:nvSpPr>
            <p:spPr>
              <a:xfrm flipH="1" flipV="1">
                <a:off x="13063653" y="6209563"/>
                <a:ext cx="1048013" cy="857573"/>
              </a:xfrm>
              <a:prstGeom prst="line">
                <a:avLst/>
              </a:prstGeom>
              <a:ln w="38100" cap="flat">
                <a:solidFill>
                  <a:schemeClr val="accent3">
                    <a:lumMod val="50000"/>
                  </a:schemeClr>
                </a:solidFill>
                <a:prstDash val="solid"/>
                <a:headEnd type="none" w="sm" len="sm"/>
                <a:tailEnd type="triangle" w="lg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3" name="AutoShape 9">
                <a:extLst>
                  <a:ext uri="{FF2B5EF4-FFF2-40B4-BE49-F238E27FC236}">
                    <a16:creationId xmlns:a16="http://schemas.microsoft.com/office/drawing/2014/main" id="{56B43482-F690-7F90-8C21-7357CBA5545B}"/>
                  </a:ext>
                </a:extLst>
              </p:cNvPr>
              <p:cNvSpPr/>
              <p:nvPr/>
            </p:nvSpPr>
            <p:spPr>
              <a:xfrm flipH="1" flipV="1">
                <a:off x="13468325" y="5792556"/>
                <a:ext cx="1048013" cy="857573"/>
              </a:xfrm>
              <a:prstGeom prst="line">
                <a:avLst/>
              </a:prstGeom>
              <a:ln w="38100" cap="flat">
                <a:solidFill>
                  <a:schemeClr val="accent3">
                    <a:lumMod val="50000"/>
                  </a:schemeClr>
                </a:solidFill>
                <a:prstDash val="solid"/>
                <a:headEnd type="none" w="sm" len="sm"/>
                <a:tailEnd type="triangle" w="lg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4" name="AutoShape 9">
                <a:extLst>
                  <a:ext uri="{FF2B5EF4-FFF2-40B4-BE49-F238E27FC236}">
                    <a16:creationId xmlns:a16="http://schemas.microsoft.com/office/drawing/2014/main" id="{303B73E3-553D-241A-5763-FA5BA481E331}"/>
                  </a:ext>
                </a:extLst>
              </p:cNvPr>
              <p:cNvSpPr/>
              <p:nvPr/>
            </p:nvSpPr>
            <p:spPr>
              <a:xfrm flipH="1" flipV="1">
                <a:off x="10644132" y="8714289"/>
                <a:ext cx="1048013" cy="857573"/>
              </a:xfrm>
              <a:prstGeom prst="line">
                <a:avLst/>
              </a:prstGeom>
              <a:ln w="38100" cap="flat">
                <a:solidFill>
                  <a:schemeClr val="accent3">
                    <a:lumMod val="50000"/>
                  </a:schemeClr>
                </a:solidFill>
                <a:prstDash val="solid"/>
                <a:headEnd type="none" w="sm" len="sm"/>
                <a:tailEnd type="triangle" w="lg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5" name="AutoShape 9">
                <a:extLst>
                  <a:ext uri="{FF2B5EF4-FFF2-40B4-BE49-F238E27FC236}">
                    <a16:creationId xmlns:a16="http://schemas.microsoft.com/office/drawing/2014/main" id="{ED7E0BF5-838E-5763-D63D-AEB000090655}"/>
                  </a:ext>
                </a:extLst>
              </p:cNvPr>
              <p:cNvSpPr/>
              <p:nvPr/>
            </p:nvSpPr>
            <p:spPr>
              <a:xfrm flipH="1" flipV="1">
                <a:off x="11048804" y="8297282"/>
                <a:ext cx="1048013" cy="857573"/>
              </a:xfrm>
              <a:prstGeom prst="line">
                <a:avLst/>
              </a:prstGeom>
              <a:ln w="38100" cap="flat">
                <a:solidFill>
                  <a:schemeClr val="accent3">
                    <a:lumMod val="50000"/>
                  </a:schemeClr>
                </a:solidFill>
                <a:prstDash val="solid"/>
                <a:headEnd type="none" w="sm" len="sm"/>
                <a:tailEnd type="triangle" w="lg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6" name="AutoShape 9">
                <a:extLst>
                  <a:ext uri="{FF2B5EF4-FFF2-40B4-BE49-F238E27FC236}">
                    <a16:creationId xmlns:a16="http://schemas.microsoft.com/office/drawing/2014/main" id="{DE254849-F983-9DC7-33EB-5570721BB109}"/>
                  </a:ext>
                </a:extLst>
              </p:cNvPr>
              <p:cNvSpPr/>
              <p:nvPr/>
            </p:nvSpPr>
            <p:spPr>
              <a:xfrm flipH="1" flipV="1">
                <a:off x="11466166" y="7868496"/>
                <a:ext cx="1048013" cy="857573"/>
              </a:xfrm>
              <a:prstGeom prst="line">
                <a:avLst/>
              </a:prstGeom>
              <a:ln w="38100" cap="flat">
                <a:solidFill>
                  <a:schemeClr val="accent3">
                    <a:lumMod val="50000"/>
                  </a:schemeClr>
                </a:solidFill>
                <a:prstDash val="solid"/>
                <a:headEnd type="none" w="sm" len="sm"/>
                <a:tailEnd type="triangle" w="lg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7" name="AutoShape 9">
                <a:extLst>
                  <a:ext uri="{FF2B5EF4-FFF2-40B4-BE49-F238E27FC236}">
                    <a16:creationId xmlns:a16="http://schemas.microsoft.com/office/drawing/2014/main" id="{8F185F16-D9F8-7F87-BB69-6F8DAA58896B}"/>
                  </a:ext>
                </a:extLst>
              </p:cNvPr>
              <p:cNvSpPr/>
              <p:nvPr/>
            </p:nvSpPr>
            <p:spPr>
              <a:xfrm flipH="1" flipV="1">
                <a:off x="11870838" y="7451489"/>
                <a:ext cx="1048013" cy="857573"/>
              </a:xfrm>
              <a:prstGeom prst="line">
                <a:avLst/>
              </a:prstGeom>
              <a:ln w="38100" cap="flat">
                <a:solidFill>
                  <a:schemeClr val="accent3">
                    <a:lumMod val="50000"/>
                  </a:schemeClr>
                </a:solidFill>
                <a:prstDash val="solid"/>
                <a:headEnd type="none" w="sm" len="sm"/>
                <a:tailEnd type="triangle" w="lg" len="med"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97" name="Group 96">
              <a:extLst>
                <a:ext uri="{FF2B5EF4-FFF2-40B4-BE49-F238E27FC236}">
                  <a16:creationId xmlns:a16="http://schemas.microsoft.com/office/drawing/2014/main" id="{60C1C320-5B26-2EB4-F8D9-4E8A75C65DEA}"/>
                </a:ext>
              </a:extLst>
            </p:cNvPr>
            <p:cNvGrpSpPr/>
            <p:nvPr/>
          </p:nvGrpSpPr>
          <p:grpSpPr>
            <a:xfrm>
              <a:off x="3298699" y="6140403"/>
              <a:ext cx="2811170" cy="2743726"/>
              <a:chOff x="10665140" y="4264275"/>
              <a:chExt cx="3872206" cy="3779306"/>
            </a:xfrm>
          </p:grpSpPr>
          <p:sp>
            <p:nvSpPr>
              <p:cNvPr id="98" name="AutoShape 9">
                <a:extLst>
                  <a:ext uri="{FF2B5EF4-FFF2-40B4-BE49-F238E27FC236}">
                    <a16:creationId xmlns:a16="http://schemas.microsoft.com/office/drawing/2014/main" id="{9E09331A-78EB-6C2B-FB6C-9B4BE4380EBD}"/>
                  </a:ext>
                </a:extLst>
              </p:cNvPr>
              <p:cNvSpPr/>
              <p:nvPr/>
            </p:nvSpPr>
            <p:spPr>
              <a:xfrm flipH="1" flipV="1">
                <a:off x="12262627" y="5527075"/>
                <a:ext cx="1048013" cy="857573"/>
              </a:xfrm>
              <a:prstGeom prst="line">
                <a:avLst/>
              </a:prstGeom>
              <a:ln w="38100" cap="flat">
                <a:solidFill>
                  <a:schemeClr val="accent3">
                    <a:lumMod val="50000"/>
                  </a:schemeClr>
                </a:solidFill>
                <a:prstDash val="solid"/>
                <a:headEnd type="none" w="sm" len="sm"/>
                <a:tailEnd type="triangle" w="lg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" name="AutoShape 9">
                <a:extLst>
                  <a:ext uri="{FF2B5EF4-FFF2-40B4-BE49-F238E27FC236}">
                    <a16:creationId xmlns:a16="http://schemas.microsoft.com/office/drawing/2014/main" id="{E68D8BB7-DC98-974F-69DA-D8BD44026905}"/>
                  </a:ext>
                </a:extLst>
              </p:cNvPr>
              <p:cNvSpPr/>
              <p:nvPr/>
            </p:nvSpPr>
            <p:spPr>
              <a:xfrm flipH="1" flipV="1">
                <a:off x="12667299" y="5110068"/>
                <a:ext cx="1048013" cy="857573"/>
              </a:xfrm>
              <a:prstGeom prst="line">
                <a:avLst/>
              </a:prstGeom>
              <a:ln w="38100" cap="flat">
                <a:solidFill>
                  <a:schemeClr val="accent3">
                    <a:lumMod val="50000"/>
                  </a:schemeClr>
                </a:solidFill>
                <a:prstDash val="solid"/>
                <a:headEnd type="none" w="sm" len="sm"/>
                <a:tailEnd type="triangle" w="lg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0" name="AutoShape 9">
                <a:extLst>
                  <a:ext uri="{FF2B5EF4-FFF2-40B4-BE49-F238E27FC236}">
                    <a16:creationId xmlns:a16="http://schemas.microsoft.com/office/drawing/2014/main" id="{87260670-EF2A-7F67-C0E8-77C76A9D5CE2}"/>
                  </a:ext>
                </a:extLst>
              </p:cNvPr>
              <p:cNvSpPr/>
              <p:nvPr/>
            </p:nvSpPr>
            <p:spPr>
              <a:xfrm flipH="1" flipV="1">
                <a:off x="13084661" y="4681282"/>
                <a:ext cx="1048013" cy="857573"/>
              </a:xfrm>
              <a:prstGeom prst="line">
                <a:avLst/>
              </a:prstGeom>
              <a:ln w="38100" cap="flat">
                <a:solidFill>
                  <a:schemeClr val="accent3">
                    <a:lumMod val="50000"/>
                  </a:schemeClr>
                </a:solidFill>
                <a:prstDash val="solid"/>
                <a:headEnd type="none" w="sm" len="sm"/>
                <a:tailEnd type="triangle" w="lg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1" name="AutoShape 9">
                <a:extLst>
                  <a:ext uri="{FF2B5EF4-FFF2-40B4-BE49-F238E27FC236}">
                    <a16:creationId xmlns:a16="http://schemas.microsoft.com/office/drawing/2014/main" id="{D5B6E72B-5B26-6133-E91F-B7FF2C7C0C03}"/>
                  </a:ext>
                </a:extLst>
              </p:cNvPr>
              <p:cNvSpPr/>
              <p:nvPr/>
            </p:nvSpPr>
            <p:spPr>
              <a:xfrm flipH="1" flipV="1">
                <a:off x="13489333" y="4264275"/>
                <a:ext cx="1048013" cy="857573"/>
              </a:xfrm>
              <a:prstGeom prst="line">
                <a:avLst/>
              </a:prstGeom>
              <a:ln w="38100" cap="flat">
                <a:solidFill>
                  <a:schemeClr val="accent3">
                    <a:lumMod val="50000"/>
                  </a:schemeClr>
                </a:solidFill>
                <a:prstDash val="solid"/>
                <a:headEnd type="none" w="sm" len="sm"/>
                <a:tailEnd type="triangle" w="lg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" name="AutoShape 9">
                <a:extLst>
                  <a:ext uri="{FF2B5EF4-FFF2-40B4-BE49-F238E27FC236}">
                    <a16:creationId xmlns:a16="http://schemas.microsoft.com/office/drawing/2014/main" id="{D06D4530-CA85-7AEB-EB0B-BFDFBF4FA70E}"/>
                  </a:ext>
                </a:extLst>
              </p:cNvPr>
              <p:cNvSpPr/>
              <p:nvPr/>
            </p:nvSpPr>
            <p:spPr>
              <a:xfrm flipH="1" flipV="1">
                <a:off x="10665140" y="7186008"/>
                <a:ext cx="1048013" cy="857573"/>
              </a:xfrm>
              <a:prstGeom prst="line">
                <a:avLst/>
              </a:prstGeom>
              <a:ln w="38100" cap="flat">
                <a:solidFill>
                  <a:schemeClr val="accent3">
                    <a:lumMod val="50000"/>
                  </a:schemeClr>
                </a:solidFill>
                <a:prstDash val="solid"/>
                <a:headEnd type="none" w="sm" len="sm"/>
                <a:tailEnd type="triangle" w="lg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" name="AutoShape 9">
                <a:extLst>
                  <a:ext uri="{FF2B5EF4-FFF2-40B4-BE49-F238E27FC236}">
                    <a16:creationId xmlns:a16="http://schemas.microsoft.com/office/drawing/2014/main" id="{E5514ABB-5F2D-155A-FF92-48FDD9CA5E23}"/>
                  </a:ext>
                </a:extLst>
              </p:cNvPr>
              <p:cNvSpPr/>
              <p:nvPr/>
            </p:nvSpPr>
            <p:spPr>
              <a:xfrm flipH="1" flipV="1">
                <a:off x="11069812" y="6769001"/>
                <a:ext cx="1048013" cy="857573"/>
              </a:xfrm>
              <a:prstGeom prst="line">
                <a:avLst/>
              </a:prstGeom>
              <a:ln w="38100" cap="flat">
                <a:solidFill>
                  <a:schemeClr val="accent3">
                    <a:lumMod val="50000"/>
                  </a:schemeClr>
                </a:solidFill>
                <a:prstDash val="solid"/>
                <a:headEnd type="none" w="sm" len="sm"/>
                <a:tailEnd type="triangle" w="lg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" name="AutoShape 9">
                <a:extLst>
                  <a:ext uri="{FF2B5EF4-FFF2-40B4-BE49-F238E27FC236}">
                    <a16:creationId xmlns:a16="http://schemas.microsoft.com/office/drawing/2014/main" id="{89F85896-15E3-BDCA-B5C4-F57C46C58B9B}"/>
                  </a:ext>
                </a:extLst>
              </p:cNvPr>
              <p:cNvSpPr/>
              <p:nvPr/>
            </p:nvSpPr>
            <p:spPr>
              <a:xfrm flipH="1" flipV="1">
                <a:off x="11487174" y="6340215"/>
                <a:ext cx="1048013" cy="857573"/>
              </a:xfrm>
              <a:prstGeom prst="line">
                <a:avLst/>
              </a:prstGeom>
              <a:ln w="38100" cap="flat">
                <a:solidFill>
                  <a:schemeClr val="accent3">
                    <a:lumMod val="50000"/>
                  </a:schemeClr>
                </a:solidFill>
                <a:prstDash val="solid"/>
                <a:headEnd type="none" w="sm" len="sm"/>
                <a:tailEnd type="triangle" w="lg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" name="AutoShape 9">
                <a:extLst>
                  <a:ext uri="{FF2B5EF4-FFF2-40B4-BE49-F238E27FC236}">
                    <a16:creationId xmlns:a16="http://schemas.microsoft.com/office/drawing/2014/main" id="{919ABDDB-ACB1-98FF-529C-989DC985996B}"/>
                  </a:ext>
                </a:extLst>
              </p:cNvPr>
              <p:cNvSpPr/>
              <p:nvPr/>
            </p:nvSpPr>
            <p:spPr>
              <a:xfrm flipH="1" flipV="1">
                <a:off x="11891846" y="5923208"/>
                <a:ext cx="1048013" cy="857573"/>
              </a:xfrm>
              <a:prstGeom prst="line">
                <a:avLst/>
              </a:prstGeom>
              <a:ln w="38100" cap="flat">
                <a:solidFill>
                  <a:schemeClr val="accent3">
                    <a:lumMod val="50000"/>
                  </a:schemeClr>
                </a:solidFill>
                <a:prstDash val="solid"/>
                <a:headEnd type="none" w="sm" len="sm"/>
                <a:tailEnd type="triangle" w="lg" len="med"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06" name="AutoShape 5">
              <a:extLst>
                <a:ext uri="{FF2B5EF4-FFF2-40B4-BE49-F238E27FC236}">
                  <a16:creationId xmlns:a16="http://schemas.microsoft.com/office/drawing/2014/main" id="{30C7DCD8-A994-44AD-144A-3F0BE678B8B4}"/>
                </a:ext>
              </a:extLst>
            </p:cNvPr>
            <p:cNvSpPr/>
            <p:nvPr/>
          </p:nvSpPr>
          <p:spPr>
            <a:xfrm flipV="1">
              <a:off x="1866905" y="4795398"/>
              <a:ext cx="4534901" cy="4534901"/>
            </a:xfrm>
            <a:prstGeom prst="line">
              <a:avLst/>
            </a:prstGeom>
            <a:ln w="38100" cap="flat">
              <a:solidFill>
                <a:schemeClr val="tx2">
                  <a:lumMod val="75000"/>
                </a:schemeClr>
              </a:solidFill>
              <a:prstDash val="sysDash"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7" name="AutoShape 5">
              <a:extLst>
                <a:ext uri="{FF2B5EF4-FFF2-40B4-BE49-F238E27FC236}">
                  <a16:creationId xmlns:a16="http://schemas.microsoft.com/office/drawing/2014/main" id="{7D8F850F-146E-0373-DF31-9ADA9A0D36CD}"/>
                </a:ext>
              </a:extLst>
            </p:cNvPr>
            <p:cNvSpPr/>
            <p:nvPr/>
          </p:nvSpPr>
          <p:spPr>
            <a:xfrm flipV="1">
              <a:off x="1402017" y="4296211"/>
              <a:ext cx="4556577" cy="4556577"/>
            </a:xfrm>
            <a:prstGeom prst="line">
              <a:avLst/>
            </a:prstGeom>
            <a:ln w="38100" cap="flat">
              <a:solidFill>
                <a:schemeClr val="tx2">
                  <a:lumMod val="75000"/>
                </a:schemeClr>
              </a:solidFill>
              <a:prstDash val="sysDash"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6596B703-DC54-DB5B-80F0-722D72A6098C}"/>
              </a:ext>
            </a:extLst>
          </p:cNvPr>
          <p:cNvGrpSpPr/>
          <p:nvPr/>
        </p:nvGrpSpPr>
        <p:grpSpPr>
          <a:xfrm>
            <a:off x="9594620" y="6980685"/>
            <a:ext cx="7855180" cy="1820415"/>
            <a:chOff x="9594620" y="6980685"/>
            <a:chExt cx="7855180" cy="1820415"/>
          </a:xfrm>
        </p:grpSpPr>
        <p:sp>
          <p:nvSpPr>
            <p:cNvPr id="110" name="Freeform 3">
              <a:extLst>
                <a:ext uri="{FF2B5EF4-FFF2-40B4-BE49-F238E27FC236}">
                  <a16:creationId xmlns:a16="http://schemas.microsoft.com/office/drawing/2014/main" id="{C7F99BBC-C7BD-3F4D-73B4-3176D44536F4}"/>
                </a:ext>
              </a:extLst>
            </p:cNvPr>
            <p:cNvSpPr/>
            <p:nvPr/>
          </p:nvSpPr>
          <p:spPr>
            <a:xfrm>
              <a:off x="9594620" y="7601881"/>
              <a:ext cx="7855180" cy="1199219"/>
            </a:xfrm>
            <a:custGeom>
              <a:avLst/>
              <a:gdLst/>
              <a:ahLst/>
              <a:cxnLst/>
              <a:rect l="l" t="t" r="r" b="b"/>
              <a:pathLst>
                <a:path w="847631" h="310242">
                  <a:moveTo>
                    <a:pt x="0" y="0"/>
                  </a:moveTo>
                  <a:lnTo>
                    <a:pt x="847631" y="0"/>
                  </a:lnTo>
                  <a:lnTo>
                    <a:pt x="847631" y="310242"/>
                  </a:lnTo>
                  <a:lnTo>
                    <a:pt x="0" y="310242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  <a:alpha val="30000"/>
              </a:schemeClr>
            </a:solidFill>
            <a:ln w="38100" cap="rnd">
              <a:solidFill>
                <a:schemeClr val="accent2"/>
              </a:solidFill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" name="TextBox 37">
              <a:extLst>
                <a:ext uri="{FF2B5EF4-FFF2-40B4-BE49-F238E27FC236}">
                  <a16:creationId xmlns:a16="http://schemas.microsoft.com/office/drawing/2014/main" id="{B1D86125-7326-3DD5-DC8D-47FDC1E3F947}"/>
                </a:ext>
              </a:extLst>
            </p:cNvPr>
            <p:cNvSpPr txBox="1"/>
            <p:nvPr/>
          </p:nvSpPr>
          <p:spPr>
            <a:xfrm>
              <a:off x="9594620" y="6980685"/>
              <a:ext cx="6483578" cy="43499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3640"/>
                </a:lnSpc>
              </a:pPr>
              <a:r>
                <a:rPr lang="en-US" sz="2800" b="1" dirty="0">
                  <a:latin typeface="Montserrat SemiBold" pitchFamily="2" charset="77"/>
                </a:rPr>
                <a:t>THEOREM [</a:t>
              </a:r>
              <a:r>
                <a:rPr lang="en-US" sz="2800" b="1" dirty="0">
                  <a:latin typeface="Montserrat ExtraBold" pitchFamily="2" charset="77"/>
                </a:rPr>
                <a:t>J</a:t>
              </a:r>
              <a:r>
                <a:rPr lang="en-US" sz="2800" b="1" dirty="0">
                  <a:latin typeface="Montserrat SemiBold" pitchFamily="2" charset="77"/>
                </a:rPr>
                <a:t>ZM23] : SSC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9" name="TextBox 118">
                  <a:extLst>
                    <a:ext uri="{FF2B5EF4-FFF2-40B4-BE49-F238E27FC236}">
                      <a16:creationId xmlns:a16="http://schemas.microsoft.com/office/drawing/2014/main" id="{B4EDA3D6-CC9D-E386-9288-7D67685BAB78}"/>
                    </a:ext>
                  </a:extLst>
                </p:cNvPr>
                <p:cNvSpPr txBox="1"/>
                <p:nvPr/>
              </p:nvSpPr>
              <p:spPr>
                <a:xfrm>
                  <a:off x="10223519" y="7925101"/>
                  <a:ext cx="3681809" cy="58477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3200" b="1" i="0" smtClean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𝐄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en-US" sz="3200" b="0" i="1" smtClean="0">
                                <a:solidFill>
                                  <a:schemeClr val="tx1">
                                    <a:lumMod val="85000"/>
                                    <a:lumOff val="1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3200" b="0" i="1" smtClean="0">
                                <a:solidFill>
                                  <a:schemeClr val="tx1">
                                    <a:lumMod val="85000"/>
                                    <a:lumOff val="1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∥</m:t>
                            </m:r>
                            <m:sSub>
                              <m:sSubPr>
                                <m:ctrlPr>
                                  <a:rPr lang="en-US" sz="3200" b="1" i="1" smtClean="0">
                                    <a:solidFill>
                                      <a:schemeClr val="tx1">
                                        <a:lumMod val="85000"/>
                                        <a:lumOff val="1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3200" b="1" i="0" smtClean="0">
                                    <a:solidFill>
                                      <a:schemeClr val="tx1">
                                        <a:lumMod val="85000"/>
                                        <a:lumOff val="1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𝐪</m:t>
                                </m:r>
                              </m:e>
                              <m:sub>
                                <m:r>
                                  <a:rPr lang="en-US" sz="3200" b="1" i="1" smtClean="0">
                                    <a:solidFill>
                                      <a:schemeClr val="tx1">
                                        <a:lumMod val="85000"/>
                                        <a:lumOff val="1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⊥</m:t>
                                </m:r>
                              </m:sub>
                            </m:sSub>
                            <m:sSup>
                              <m:sSupPr>
                                <m:ctrlPr>
                                  <a:rPr lang="en-US" sz="3200" i="1" smtClean="0">
                                    <a:solidFill>
                                      <a:schemeClr val="tx1">
                                        <a:lumMod val="85000"/>
                                        <a:lumOff val="1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3200" b="0" i="1" smtClean="0">
                                    <a:solidFill>
                                      <a:schemeClr val="tx1">
                                        <a:lumMod val="85000"/>
                                        <a:lumOff val="1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∥</m:t>
                                </m:r>
                              </m:e>
                              <m:sup>
                                <m:r>
                                  <a:rPr lang="en-US" sz="3200" b="0" i="1" smtClean="0">
                                    <a:solidFill>
                                      <a:schemeClr val="tx1">
                                        <a:lumMod val="85000"/>
                                        <a:lumOff val="1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e>
                        </m:d>
                        <m:r>
                          <a:rPr lang="en-US" sz="3200" b="0" i="1" smtClean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sz="3200" b="0" i="1" smtClean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𝑂</m:t>
                        </m:r>
                        <m:d>
                          <m:dPr>
                            <m:ctrlPr>
                              <a:rPr lang="en-US" sz="3200" b="0" i="1" smtClean="0">
                                <a:solidFill>
                                  <a:schemeClr val="tx1">
                                    <a:lumMod val="85000"/>
                                    <a:lumOff val="1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3200" b="0" i="1" smtClean="0">
                                <a:solidFill>
                                  <a:schemeClr val="tx1">
                                    <a:lumMod val="85000"/>
                                    <a:lumOff val="1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e>
                        </m:d>
                        <m:r>
                          <a:rPr lang="en-US" sz="3200" b="0" i="1" smtClean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, </m:t>
                        </m:r>
                      </m:oMath>
                    </m:oMathPara>
                  </a14:m>
                  <a:endParaRPr lang="en-US" sz="3200" dirty="0"/>
                </a:p>
              </p:txBody>
            </p:sp>
          </mc:Choice>
          <mc:Fallback xmlns="">
            <p:sp>
              <p:nvSpPr>
                <p:cNvPr id="119" name="TextBox 118">
                  <a:extLst>
                    <a:ext uri="{FF2B5EF4-FFF2-40B4-BE49-F238E27FC236}">
                      <a16:creationId xmlns:a16="http://schemas.microsoft.com/office/drawing/2014/main" id="{B4EDA3D6-CC9D-E386-9288-7D67685BAB7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223519" y="7925101"/>
                  <a:ext cx="3681809" cy="584775"/>
                </a:xfrm>
                <a:prstGeom prst="rect">
                  <a:avLst/>
                </a:prstGeom>
                <a:blipFill>
                  <a:blip r:embed="rId4"/>
                  <a:stretch>
                    <a:fillRect r="-1031" b="-2340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1" name="TextBox 120">
                  <a:extLst>
                    <a:ext uri="{FF2B5EF4-FFF2-40B4-BE49-F238E27FC236}">
                      <a16:creationId xmlns:a16="http://schemas.microsoft.com/office/drawing/2014/main" id="{C3AA45FA-F9A4-8FB3-26BA-CCCED70EB851}"/>
                    </a:ext>
                  </a:extLst>
                </p:cNvPr>
                <p:cNvSpPr txBox="1"/>
                <p:nvPr/>
              </p:nvSpPr>
              <p:spPr>
                <a:xfrm>
                  <a:off x="14075228" y="7971909"/>
                  <a:ext cx="2231572" cy="502895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3200" b="1" i="1" smtClean="0">
                                <a:solidFill>
                                  <a:srgbClr val="132E3D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ad>
                              <m:radPr>
                                <m:degHide m:val="on"/>
                                <m:ctrlPr>
                                  <a:rPr lang="en-US" sz="3200" b="1" i="1" smtClean="0">
                                    <a:solidFill>
                                      <a:srgbClr val="132E3D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m:rPr>
                                    <m:sty m:val="p"/>
                                  </m:rPr>
                                  <a:rPr lang="en-US" sz="3200" b="0" i="0" smtClean="0">
                                    <a:solidFill>
                                      <a:srgbClr val="132E3D"/>
                                    </a:solidFill>
                                    <a:latin typeface="Cambria Math" panose="02040503050406030204" pitchFamily="18" charset="0"/>
                                  </a:rPr>
                                  <m:t>γ</m:t>
                                </m:r>
                              </m:e>
                            </m:rad>
                            <m:r>
                              <a:rPr lang="en-US" sz="3200" b="1" i="0" smtClean="0">
                                <a:solidFill>
                                  <a:srgbClr val="132E3D"/>
                                </a:solidFill>
                                <a:latin typeface="Cambria Math" panose="02040503050406030204" pitchFamily="18" charset="0"/>
                              </a:rPr>
                              <m:t>𝐪</m:t>
                            </m:r>
                            <m:r>
                              <a:rPr lang="en-US" sz="3200" b="1" i="0" smtClean="0">
                                <a:solidFill>
                                  <a:srgbClr val="132E3D"/>
                                </a:solidFill>
                                <a:latin typeface="Cambria Math" panose="02040503050406030204" pitchFamily="18" charset="0"/>
                              </a:rPr>
                              <m:t>≈</m:t>
                            </m:r>
                            <m:rad>
                              <m:radPr>
                                <m:degHide m:val="on"/>
                                <m:ctrlPr>
                                  <a:rPr lang="en-US" sz="3200" b="1" i="1" smtClean="0">
                                    <a:solidFill>
                                      <a:srgbClr val="132E3D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m:rPr>
                                    <m:sty m:val="p"/>
                                  </m:rPr>
                                  <a:rPr lang="en-US" sz="3200" b="0" i="0" smtClean="0">
                                    <a:solidFill>
                                      <a:srgbClr val="132E3D"/>
                                    </a:solidFill>
                                    <a:latin typeface="Cambria Math" panose="02040503050406030204" pitchFamily="18" charset="0"/>
                                  </a:rPr>
                                  <m:t>γ</m:t>
                                </m:r>
                              </m:e>
                            </m:rad>
                            <m:r>
                              <a:rPr lang="en-US" sz="3200" b="1" i="0" smtClean="0">
                                <a:solidFill>
                                  <a:srgbClr val="132E3D"/>
                                </a:solidFill>
                                <a:latin typeface="Cambria Math" panose="02040503050406030204" pitchFamily="18" charset="0"/>
                              </a:rPr>
                              <m:t>𝐪</m:t>
                            </m:r>
                          </m:e>
                          <m:sub>
                            <m:r>
                              <a:rPr lang="en-US" sz="3200" b="1" i="0" smtClean="0">
                                <a:solidFill>
                                  <a:srgbClr val="132E3D"/>
                                </a:solidFill>
                                <a:latin typeface="Cambria Math" panose="02040503050406030204" pitchFamily="18" charset="0"/>
                              </a:rPr>
                              <m:t>∥</m:t>
                            </m:r>
                          </m:sub>
                        </m:sSub>
                      </m:oMath>
                    </m:oMathPara>
                  </a14:m>
                  <a:endParaRPr lang="en-US" sz="3200" b="1" dirty="0">
                    <a:solidFill>
                      <a:srgbClr val="132E3D"/>
                    </a:solidFill>
                  </a:endParaRPr>
                </a:p>
              </p:txBody>
            </p:sp>
          </mc:Choice>
          <mc:Fallback xmlns="">
            <p:sp>
              <p:nvSpPr>
                <p:cNvPr id="121" name="TextBox 120">
                  <a:extLst>
                    <a:ext uri="{FF2B5EF4-FFF2-40B4-BE49-F238E27FC236}">
                      <a16:creationId xmlns:a16="http://schemas.microsoft.com/office/drawing/2014/main" id="{C3AA45FA-F9A4-8FB3-26BA-CCCED70EB85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4075228" y="7971909"/>
                  <a:ext cx="2231572" cy="502895"/>
                </a:xfrm>
                <a:prstGeom prst="rect">
                  <a:avLst/>
                </a:prstGeom>
                <a:blipFill>
                  <a:blip r:embed="rId5"/>
                  <a:stretch>
                    <a:fillRect r="-2273" b="-21951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E8848A8D-99C0-E7C2-4899-59971242C699}"/>
                  </a:ext>
                </a:extLst>
              </p:cNvPr>
              <p:cNvSpPr txBox="1"/>
              <p:nvPr/>
            </p:nvSpPr>
            <p:spPr>
              <a:xfrm>
                <a:off x="14401800" y="4866501"/>
                <a:ext cx="3003578" cy="49423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∥</m:t>
                      </m:r>
                      <m:rad>
                        <m:radPr>
                          <m:degHide m:val="on"/>
                          <m:ctrlPr>
                            <a:rPr lang="en-US" sz="3200" b="0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3200" b="0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𝛾</m:t>
                          </m:r>
                        </m:e>
                      </m:rad>
                      <m:r>
                        <a:rPr lang="en-US" sz="3200" b="1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𝐪</m:t>
                      </m:r>
                      <m:sSub>
                        <m:sSubPr>
                          <m:ctrlPr>
                            <a:rPr lang="en-US" sz="3200" b="0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b="0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∥</m:t>
                          </m:r>
                        </m:e>
                        <m:sub>
                          <m:r>
                            <a:rPr lang="en-US" sz="3200" b="0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∞</m:t>
                          </m:r>
                        </m:sub>
                      </m:sSub>
                      <m:r>
                        <a:rPr lang="en-US" sz="3200" b="0" i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∼</m:t>
                      </m:r>
                      <m:r>
                        <a:rPr lang="en-US" sz="3200" b="0" i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𝑂</m:t>
                      </m:r>
                      <m:d>
                        <m:dPr>
                          <m:ctrlPr>
                            <a:rPr lang="en-US" sz="3200" b="0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3200" b="0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e>
                      </m:d>
                    </m:oMath>
                  </m:oMathPara>
                </a14:m>
                <a:endParaRPr 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E8848A8D-99C0-E7C2-4899-59971242C6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401800" y="4866501"/>
                <a:ext cx="3003578" cy="494238"/>
              </a:xfrm>
              <a:prstGeom prst="rect">
                <a:avLst/>
              </a:prstGeom>
              <a:blipFill>
                <a:blip r:embed="rId7"/>
                <a:stretch>
                  <a:fillRect l="-3376" b="-282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TextBox 17">
            <a:extLst>
              <a:ext uri="{FF2B5EF4-FFF2-40B4-BE49-F238E27FC236}">
                <a16:creationId xmlns:a16="http://schemas.microsoft.com/office/drawing/2014/main" id="{AE7FF843-EB79-C55B-ADA3-53D74D69A919}"/>
              </a:ext>
            </a:extLst>
          </p:cNvPr>
          <p:cNvSpPr txBox="1"/>
          <p:nvPr/>
        </p:nvSpPr>
        <p:spPr>
          <a:xfrm>
            <a:off x="1016396" y="942975"/>
            <a:ext cx="16230600" cy="6269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200"/>
              </a:lnSpc>
              <a:spcBef>
                <a:spcPct val="0"/>
              </a:spcBef>
            </a:pPr>
            <a:r>
              <a:rPr lang="en-US" sz="4000" b="1" spc="15" dirty="0">
                <a:solidFill>
                  <a:srgbClr val="2B2C30"/>
                </a:solidFill>
                <a:latin typeface="Montserrat" pitchFamily="2" charset="77"/>
                <a:cs typeface="Gujarati MT" pitchFamily="2" charset="0"/>
              </a:rPr>
              <a:t>STATE SPACE COLLAPSE</a:t>
            </a:r>
            <a:endParaRPr lang="en-US" sz="3714" b="1" spc="742" dirty="0">
              <a:solidFill>
                <a:schemeClr val="accent6">
                  <a:lumMod val="75000"/>
                </a:schemeClr>
              </a:solidFill>
              <a:latin typeface="Montserrat" pitchFamily="2" charset="77"/>
              <a:cs typeface="Gujarati MT" pitchFamily="2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BEA66EC9-01BD-0233-F9AC-1754451AEC3E}"/>
                  </a:ext>
                </a:extLst>
              </p:cNvPr>
              <p:cNvSpPr txBox="1"/>
              <p:nvPr/>
            </p:nvSpPr>
            <p:spPr>
              <a:xfrm>
                <a:off x="12115802" y="3621737"/>
                <a:ext cx="5092634" cy="64376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ts val="434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𝜆</m:t>
                      </m:r>
                      <m:r>
                        <a:rPr lang="en-US" sz="36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6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sz="36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(1+</m:t>
                      </m:r>
                      <m:r>
                        <a:rPr lang="en-US" sz="36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𝜖</m:t>
                      </m:r>
                      <m:r>
                        <a:rPr lang="en-US" sz="36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),  </m:t>
                      </m:r>
                      <m:f>
                        <m:fPr>
                          <m:ctrlP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𝜖</m:t>
                          </m:r>
                        </m:num>
                        <m:den>
                          <m:rad>
                            <m:radPr>
                              <m:degHide m:val="on"/>
                              <m:ctrlPr>
                                <a:rPr lang="en-US" sz="3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3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𝛾</m:t>
                              </m:r>
                            </m:e>
                          </m:rad>
                        </m:den>
                      </m:f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𝐶</m:t>
                      </m:r>
                    </m:oMath>
                  </m:oMathPara>
                </a14:m>
                <a:endParaRPr lang="en-US" sz="3200" dirty="0">
                  <a:solidFill>
                    <a:srgbClr val="000000"/>
                  </a:solidFill>
                  <a:latin typeface="Public Sans"/>
                </a:endParaRP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BEA66EC9-01BD-0233-F9AC-1754451AEC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115802" y="3621737"/>
                <a:ext cx="5092634" cy="643766"/>
              </a:xfrm>
              <a:prstGeom prst="rect">
                <a:avLst/>
              </a:prstGeom>
              <a:blipFill>
                <a:blip r:embed="rId8"/>
                <a:stretch>
                  <a:fillRect t="-37255" b="-254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48405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73F356F4-152C-8359-8930-617162656C92}"/>
              </a:ext>
            </a:extLst>
          </p:cNvPr>
          <p:cNvSpPr/>
          <p:nvPr/>
        </p:nvSpPr>
        <p:spPr>
          <a:xfrm flipV="1">
            <a:off x="3293123" y="7378185"/>
            <a:ext cx="5850870" cy="105049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A02E6A8-57EF-5F47-CD81-65A8CDB56DC7}"/>
              </a:ext>
            </a:extLst>
          </p:cNvPr>
          <p:cNvSpPr/>
          <p:nvPr/>
        </p:nvSpPr>
        <p:spPr>
          <a:xfrm flipH="1">
            <a:off x="3276600" y="2421425"/>
            <a:ext cx="974078" cy="496641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 flipV="1">
            <a:off x="1028695" y="1760761"/>
            <a:ext cx="16230594" cy="38509"/>
          </a:xfrm>
          <a:prstGeom prst="line">
            <a:avLst/>
          </a:prstGeom>
          <a:ln w="9525" cap="flat">
            <a:solidFill>
              <a:srgbClr val="2B2C3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3D435F63-CAAA-6C0B-CD10-28ECA932BE05}"/>
              </a:ext>
            </a:extLst>
          </p:cNvPr>
          <p:cNvSpPr/>
          <p:nvPr/>
        </p:nvSpPr>
        <p:spPr>
          <a:xfrm>
            <a:off x="4240549" y="2408800"/>
            <a:ext cx="4903443" cy="10504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9C11BE1F-F3FB-31E0-B2FE-B78838FAD1A9}"/>
              </a:ext>
            </a:extLst>
          </p:cNvPr>
          <p:cNvSpPr/>
          <p:nvPr/>
        </p:nvSpPr>
        <p:spPr>
          <a:xfrm>
            <a:off x="8169914" y="2421425"/>
            <a:ext cx="974078" cy="496641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AutoShape 5"/>
          <p:cNvSpPr/>
          <p:nvPr/>
        </p:nvSpPr>
        <p:spPr>
          <a:xfrm flipV="1">
            <a:off x="8396422" y="2670425"/>
            <a:ext cx="542278" cy="558561"/>
          </a:xfrm>
          <a:prstGeom prst="line">
            <a:avLst/>
          </a:prstGeom>
          <a:ln w="38100" cap="flat">
            <a:solidFill>
              <a:srgbClr val="2B2C3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5">
            <a:extLst>
              <a:ext uri="{FF2B5EF4-FFF2-40B4-BE49-F238E27FC236}">
                <a16:creationId xmlns:a16="http://schemas.microsoft.com/office/drawing/2014/main" id="{948B8425-EA42-BC40-48C6-7ADA0595D31F}"/>
              </a:ext>
            </a:extLst>
          </p:cNvPr>
          <p:cNvSpPr/>
          <p:nvPr/>
        </p:nvSpPr>
        <p:spPr>
          <a:xfrm flipV="1">
            <a:off x="8416245" y="4095605"/>
            <a:ext cx="523398" cy="278185"/>
          </a:xfrm>
          <a:prstGeom prst="line">
            <a:avLst/>
          </a:prstGeom>
          <a:ln w="38100" cap="flat">
            <a:solidFill>
              <a:srgbClr val="2B2C3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5">
            <a:extLst>
              <a:ext uri="{FF2B5EF4-FFF2-40B4-BE49-F238E27FC236}">
                <a16:creationId xmlns:a16="http://schemas.microsoft.com/office/drawing/2014/main" id="{5C18B4A0-5010-4768-CCB3-4C14A4F05A96}"/>
              </a:ext>
            </a:extLst>
          </p:cNvPr>
          <p:cNvSpPr/>
          <p:nvPr/>
        </p:nvSpPr>
        <p:spPr>
          <a:xfrm>
            <a:off x="8403988" y="5351005"/>
            <a:ext cx="534712" cy="2933"/>
          </a:xfrm>
          <a:prstGeom prst="line">
            <a:avLst/>
          </a:prstGeom>
          <a:ln w="38100" cap="flat">
            <a:solidFill>
              <a:srgbClr val="2B2C3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5">
            <a:extLst>
              <a:ext uri="{FF2B5EF4-FFF2-40B4-BE49-F238E27FC236}">
                <a16:creationId xmlns:a16="http://schemas.microsoft.com/office/drawing/2014/main" id="{9B8D921D-8726-50B0-7DE7-5F44C5B2D621}"/>
              </a:ext>
            </a:extLst>
          </p:cNvPr>
          <p:cNvSpPr/>
          <p:nvPr/>
        </p:nvSpPr>
        <p:spPr>
          <a:xfrm>
            <a:off x="8396423" y="6196436"/>
            <a:ext cx="542278" cy="278184"/>
          </a:xfrm>
          <a:prstGeom prst="line">
            <a:avLst/>
          </a:prstGeom>
          <a:ln w="38100" cap="flat">
            <a:solidFill>
              <a:srgbClr val="2B2C3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5">
            <a:extLst>
              <a:ext uri="{FF2B5EF4-FFF2-40B4-BE49-F238E27FC236}">
                <a16:creationId xmlns:a16="http://schemas.microsoft.com/office/drawing/2014/main" id="{86837A02-DCF8-D6E4-5D09-0C9D5629F886}"/>
              </a:ext>
            </a:extLst>
          </p:cNvPr>
          <p:cNvSpPr/>
          <p:nvPr/>
        </p:nvSpPr>
        <p:spPr>
          <a:xfrm flipV="1">
            <a:off x="7325653" y="2670424"/>
            <a:ext cx="219496" cy="558563"/>
          </a:xfrm>
          <a:prstGeom prst="line">
            <a:avLst/>
          </a:prstGeom>
          <a:ln w="38100" cap="flat">
            <a:solidFill>
              <a:srgbClr val="2B2C3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8" name="AutoShape 5">
            <a:extLst>
              <a:ext uri="{FF2B5EF4-FFF2-40B4-BE49-F238E27FC236}">
                <a16:creationId xmlns:a16="http://schemas.microsoft.com/office/drawing/2014/main" id="{4C42F0D7-A538-0AA6-C7F3-152427536F9B}"/>
              </a:ext>
            </a:extLst>
          </p:cNvPr>
          <p:cNvSpPr/>
          <p:nvPr/>
        </p:nvSpPr>
        <p:spPr>
          <a:xfrm flipV="1">
            <a:off x="6318942" y="2632319"/>
            <a:ext cx="9208" cy="596670"/>
          </a:xfrm>
          <a:prstGeom prst="line">
            <a:avLst/>
          </a:prstGeom>
          <a:ln w="38100" cap="flat">
            <a:solidFill>
              <a:srgbClr val="2B2C3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9" name="AutoShape 5">
            <a:extLst>
              <a:ext uri="{FF2B5EF4-FFF2-40B4-BE49-F238E27FC236}">
                <a16:creationId xmlns:a16="http://schemas.microsoft.com/office/drawing/2014/main" id="{D4992110-912F-82B7-BD5E-4AB84724211A}"/>
              </a:ext>
            </a:extLst>
          </p:cNvPr>
          <p:cNvSpPr/>
          <p:nvPr/>
        </p:nvSpPr>
        <p:spPr>
          <a:xfrm flipH="1" flipV="1">
            <a:off x="5031224" y="2673391"/>
            <a:ext cx="234076" cy="547826"/>
          </a:xfrm>
          <a:prstGeom prst="line">
            <a:avLst/>
          </a:prstGeom>
          <a:ln w="38100" cap="flat">
            <a:solidFill>
              <a:srgbClr val="2B2C3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0CF61764-B7CC-C81F-6C01-A1B3322E2D16}"/>
              </a:ext>
            </a:extLst>
          </p:cNvPr>
          <p:cNvSpPr/>
          <p:nvPr/>
        </p:nvSpPr>
        <p:spPr>
          <a:xfrm>
            <a:off x="4226143" y="3442399"/>
            <a:ext cx="3927660" cy="3945437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AutoShape 3">
            <a:extLst>
              <a:ext uri="{FF2B5EF4-FFF2-40B4-BE49-F238E27FC236}">
                <a16:creationId xmlns:a16="http://schemas.microsoft.com/office/drawing/2014/main" id="{2032D622-A537-F709-A382-AEF5D00505E7}"/>
              </a:ext>
            </a:extLst>
          </p:cNvPr>
          <p:cNvSpPr/>
          <p:nvPr/>
        </p:nvSpPr>
        <p:spPr>
          <a:xfrm>
            <a:off x="1219200" y="9423966"/>
            <a:ext cx="8223684" cy="0"/>
          </a:xfrm>
          <a:prstGeom prst="line">
            <a:avLst/>
          </a:prstGeom>
          <a:ln w="38100" cap="flat">
            <a:solidFill>
              <a:srgbClr val="2B2C3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4" name="AutoShape 4">
            <a:extLst>
              <a:ext uri="{FF2B5EF4-FFF2-40B4-BE49-F238E27FC236}">
                <a16:creationId xmlns:a16="http://schemas.microsoft.com/office/drawing/2014/main" id="{63E1FDFD-46C8-27EE-165B-543A51CF37D7}"/>
              </a:ext>
            </a:extLst>
          </p:cNvPr>
          <p:cNvSpPr/>
          <p:nvPr/>
        </p:nvSpPr>
        <p:spPr>
          <a:xfrm>
            <a:off x="1808698" y="3848100"/>
            <a:ext cx="0" cy="5873689"/>
          </a:xfrm>
          <a:prstGeom prst="line">
            <a:avLst/>
          </a:prstGeom>
          <a:ln w="38100" cap="flat">
            <a:solidFill>
              <a:srgbClr val="2B2C3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A749BEAB-ED90-55C9-8DCD-A18453C000A5}"/>
              </a:ext>
            </a:extLst>
          </p:cNvPr>
          <p:cNvSpPr/>
          <p:nvPr/>
        </p:nvSpPr>
        <p:spPr>
          <a:xfrm>
            <a:off x="9594620" y="2995180"/>
            <a:ext cx="7855180" cy="3103930"/>
          </a:xfrm>
          <a:custGeom>
            <a:avLst/>
            <a:gdLst/>
            <a:ahLst/>
            <a:cxnLst/>
            <a:rect l="l" t="t" r="r" b="b"/>
            <a:pathLst>
              <a:path w="847631" h="310242">
                <a:moveTo>
                  <a:pt x="0" y="0"/>
                </a:moveTo>
                <a:lnTo>
                  <a:pt x="847631" y="0"/>
                </a:lnTo>
                <a:lnTo>
                  <a:pt x="847631" y="310242"/>
                </a:lnTo>
                <a:lnTo>
                  <a:pt x="0" y="310242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  <a:alpha val="30000"/>
            </a:schemeClr>
          </a:solidFill>
          <a:ln w="38100" cap="rnd">
            <a:solidFill>
              <a:schemeClr val="accent2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4" name="TextBox 12">
            <a:extLst>
              <a:ext uri="{FF2B5EF4-FFF2-40B4-BE49-F238E27FC236}">
                <a16:creationId xmlns:a16="http://schemas.microsoft.com/office/drawing/2014/main" id="{42EBC72C-8675-7AB1-BEB6-818EAAA77DA6}"/>
              </a:ext>
            </a:extLst>
          </p:cNvPr>
          <p:cNvSpPr txBox="1"/>
          <p:nvPr/>
        </p:nvSpPr>
        <p:spPr>
          <a:xfrm>
            <a:off x="9483569" y="2770198"/>
            <a:ext cx="1796191" cy="3230763"/>
          </a:xfrm>
          <a:prstGeom prst="rect">
            <a:avLst/>
          </a:prstGeom>
        </p:spPr>
        <p:txBody>
          <a:bodyPr lIns="50800" tIns="50800" rIns="50800" bIns="50800" rtlCol="0" anchor="ctr"/>
          <a:lstStyle/>
          <a:p>
            <a:pPr algn="ctr">
              <a:lnSpc>
                <a:spcPts val="2659"/>
              </a:lnSpc>
              <a:spcBef>
                <a:spcPct val="0"/>
              </a:spcBef>
            </a:pPr>
            <a:endParaRPr/>
          </a:p>
        </p:txBody>
      </p:sp>
      <p:sp>
        <p:nvSpPr>
          <p:cNvPr id="10" name="TextBox 37">
            <a:extLst>
              <a:ext uri="{FF2B5EF4-FFF2-40B4-BE49-F238E27FC236}">
                <a16:creationId xmlns:a16="http://schemas.microsoft.com/office/drawing/2014/main" id="{4ECB7709-D487-B50E-511E-752B72AD5EB2}"/>
              </a:ext>
            </a:extLst>
          </p:cNvPr>
          <p:cNvSpPr txBox="1"/>
          <p:nvPr/>
        </p:nvSpPr>
        <p:spPr>
          <a:xfrm>
            <a:off x="9594620" y="2373984"/>
            <a:ext cx="6483578" cy="4349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640"/>
              </a:lnSpc>
            </a:pPr>
            <a:r>
              <a:rPr lang="en-US" sz="2800" b="1" dirty="0">
                <a:latin typeface="Montserrat SemiBold" pitchFamily="2" charset="77"/>
              </a:rPr>
              <a:t>LEMMA [</a:t>
            </a:r>
            <a:r>
              <a:rPr lang="en-US" sz="2800" b="1" dirty="0">
                <a:latin typeface="Montserrat ExtraBold" pitchFamily="2" charset="77"/>
              </a:rPr>
              <a:t>J</a:t>
            </a:r>
            <a:r>
              <a:rPr lang="en-US" sz="2800" b="1" dirty="0">
                <a:latin typeface="Montserrat SemiBold" pitchFamily="2" charset="77"/>
              </a:rPr>
              <a:t>ZM 2023] : MGF Bound</a:t>
            </a:r>
          </a:p>
        </p:txBody>
      </p:sp>
      <p:sp>
        <p:nvSpPr>
          <p:cNvPr id="16" name="TextBox 37">
            <a:extLst>
              <a:ext uri="{FF2B5EF4-FFF2-40B4-BE49-F238E27FC236}">
                <a16:creationId xmlns:a16="http://schemas.microsoft.com/office/drawing/2014/main" id="{0A878DD1-32DF-C11D-E12A-99BB3401836D}"/>
              </a:ext>
            </a:extLst>
          </p:cNvPr>
          <p:cNvSpPr txBox="1"/>
          <p:nvPr/>
        </p:nvSpPr>
        <p:spPr>
          <a:xfrm>
            <a:off x="10077998" y="3383689"/>
            <a:ext cx="2228762" cy="89665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640"/>
              </a:lnSpc>
            </a:pPr>
            <a:r>
              <a:rPr lang="en-US" sz="2800" b="1" dirty="0">
                <a:latin typeface="Montserrat SemiBold" pitchFamily="2" charset="77"/>
              </a:rPr>
              <a:t>Heavily</a:t>
            </a:r>
          </a:p>
          <a:p>
            <a:pPr>
              <a:lnSpc>
                <a:spcPts val="3640"/>
              </a:lnSpc>
            </a:pPr>
            <a:r>
              <a:rPr lang="en-US" sz="2800" b="1" dirty="0">
                <a:latin typeface="Montserrat SemiBold" pitchFamily="2" charset="77"/>
              </a:rPr>
              <a:t>Overloaded</a:t>
            </a:r>
          </a:p>
        </p:txBody>
      </p:sp>
      <p:sp>
        <p:nvSpPr>
          <p:cNvPr id="18" name="AutoShape 5">
            <a:extLst>
              <a:ext uri="{FF2B5EF4-FFF2-40B4-BE49-F238E27FC236}">
                <a16:creationId xmlns:a16="http://schemas.microsoft.com/office/drawing/2014/main" id="{7A02FC5C-CAB5-D860-F177-0A3F87C2FC00}"/>
              </a:ext>
            </a:extLst>
          </p:cNvPr>
          <p:cNvSpPr/>
          <p:nvPr/>
        </p:nvSpPr>
        <p:spPr>
          <a:xfrm flipH="1" flipV="1">
            <a:off x="3479296" y="2670425"/>
            <a:ext cx="542278" cy="558561"/>
          </a:xfrm>
          <a:prstGeom prst="line">
            <a:avLst/>
          </a:prstGeom>
          <a:ln w="38100" cap="flat">
            <a:solidFill>
              <a:srgbClr val="2B2C3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5">
            <a:extLst>
              <a:ext uri="{FF2B5EF4-FFF2-40B4-BE49-F238E27FC236}">
                <a16:creationId xmlns:a16="http://schemas.microsoft.com/office/drawing/2014/main" id="{39E89A9D-40E8-7DF1-53C5-E35CE13E08ED}"/>
              </a:ext>
            </a:extLst>
          </p:cNvPr>
          <p:cNvSpPr/>
          <p:nvPr/>
        </p:nvSpPr>
        <p:spPr>
          <a:xfrm flipH="1" flipV="1">
            <a:off x="3499119" y="4095605"/>
            <a:ext cx="523398" cy="278185"/>
          </a:xfrm>
          <a:prstGeom prst="line">
            <a:avLst/>
          </a:prstGeom>
          <a:ln w="38100" cap="flat">
            <a:solidFill>
              <a:srgbClr val="2B2C3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5">
            <a:extLst>
              <a:ext uri="{FF2B5EF4-FFF2-40B4-BE49-F238E27FC236}">
                <a16:creationId xmlns:a16="http://schemas.microsoft.com/office/drawing/2014/main" id="{90C1728B-775A-17C9-4585-A439ADCEC57C}"/>
              </a:ext>
            </a:extLst>
          </p:cNvPr>
          <p:cNvSpPr/>
          <p:nvPr/>
        </p:nvSpPr>
        <p:spPr>
          <a:xfrm flipH="1">
            <a:off x="3486862" y="5351005"/>
            <a:ext cx="534712" cy="2933"/>
          </a:xfrm>
          <a:prstGeom prst="line">
            <a:avLst/>
          </a:prstGeom>
          <a:ln w="38100" cap="flat">
            <a:solidFill>
              <a:srgbClr val="2B2C3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5">
            <a:extLst>
              <a:ext uri="{FF2B5EF4-FFF2-40B4-BE49-F238E27FC236}">
                <a16:creationId xmlns:a16="http://schemas.microsoft.com/office/drawing/2014/main" id="{04A27F41-DD6E-D6D4-6285-9B4B3D65F935}"/>
              </a:ext>
            </a:extLst>
          </p:cNvPr>
          <p:cNvSpPr/>
          <p:nvPr/>
        </p:nvSpPr>
        <p:spPr>
          <a:xfrm flipH="1">
            <a:off x="3479297" y="6196436"/>
            <a:ext cx="542278" cy="278184"/>
          </a:xfrm>
          <a:prstGeom prst="line">
            <a:avLst/>
          </a:prstGeom>
          <a:ln w="38100" cap="flat">
            <a:solidFill>
              <a:srgbClr val="2B2C3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AutoShape 5">
            <a:extLst>
              <a:ext uri="{FF2B5EF4-FFF2-40B4-BE49-F238E27FC236}">
                <a16:creationId xmlns:a16="http://schemas.microsoft.com/office/drawing/2014/main" id="{8DB7890F-DAE0-113B-6207-684FD6AF875D}"/>
              </a:ext>
            </a:extLst>
          </p:cNvPr>
          <p:cNvSpPr/>
          <p:nvPr/>
        </p:nvSpPr>
        <p:spPr>
          <a:xfrm>
            <a:off x="8346126" y="7639810"/>
            <a:ext cx="542278" cy="558561"/>
          </a:xfrm>
          <a:prstGeom prst="line">
            <a:avLst/>
          </a:prstGeom>
          <a:ln w="38100" cap="flat">
            <a:solidFill>
              <a:srgbClr val="2B2C3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4" name="AutoShape 5">
            <a:extLst>
              <a:ext uri="{FF2B5EF4-FFF2-40B4-BE49-F238E27FC236}">
                <a16:creationId xmlns:a16="http://schemas.microsoft.com/office/drawing/2014/main" id="{FF564ACB-9AE9-D8DF-2CA3-BC3030F9B747}"/>
              </a:ext>
            </a:extLst>
          </p:cNvPr>
          <p:cNvSpPr/>
          <p:nvPr/>
        </p:nvSpPr>
        <p:spPr>
          <a:xfrm>
            <a:off x="7275357" y="7639809"/>
            <a:ext cx="219496" cy="558563"/>
          </a:xfrm>
          <a:prstGeom prst="line">
            <a:avLst/>
          </a:prstGeom>
          <a:ln w="38100" cap="flat">
            <a:solidFill>
              <a:srgbClr val="2B2C3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5" name="AutoShape 5">
            <a:extLst>
              <a:ext uri="{FF2B5EF4-FFF2-40B4-BE49-F238E27FC236}">
                <a16:creationId xmlns:a16="http://schemas.microsoft.com/office/drawing/2014/main" id="{185D50E2-D8C1-B909-C8BC-DA34C8C503E1}"/>
              </a:ext>
            </a:extLst>
          </p:cNvPr>
          <p:cNvSpPr/>
          <p:nvPr/>
        </p:nvSpPr>
        <p:spPr>
          <a:xfrm>
            <a:off x="6268646" y="7601704"/>
            <a:ext cx="9208" cy="596670"/>
          </a:xfrm>
          <a:prstGeom prst="line">
            <a:avLst/>
          </a:prstGeom>
          <a:ln w="38100" cap="flat">
            <a:solidFill>
              <a:srgbClr val="2B2C3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6" name="AutoShape 5">
            <a:extLst>
              <a:ext uri="{FF2B5EF4-FFF2-40B4-BE49-F238E27FC236}">
                <a16:creationId xmlns:a16="http://schemas.microsoft.com/office/drawing/2014/main" id="{E749BEB7-1DCA-F2DB-30E6-0534F469B64F}"/>
              </a:ext>
            </a:extLst>
          </p:cNvPr>
          <p:cNvSpPr/>
          <p:nvPr/>
        </p:nvSpPr>
        <p:spPr>
          <a:xfrm flipH="1">
            <a:off x="4980928" y="7642776"/>
            <a:ext cx="234076" cy="547826"/>
          </a:xfrm>
          <a:prstGeom prst="line">
            <a:avLst/>
          </a:prstGeom>
          <a:ln w="38100" cap="flat">
            <a:solidFill>
              <a:srgbClr val="2B2C3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AutoShape 5">
            <a:extLst>
              <a:ext uri="{FF2B5EF4-FFF2-40B4-BE49-F238E27FC236}">
                <a16:creationId xmlns:a16="http://schemas.microsoft.com/office/drawing/2014/main" id="{4D85F840-6C40-8EE0-9FAF-F6C0A278448A}"/>
              </a:ext>
            </a:extLst>
          </p:cNvPr>
          <p:cNvSpPr/>
          <p:nvPr/>
        </p:nvSpPr>
        <p:spPr>
          <a:xfrm flipH="1">
            <a:off x="3429000" y="7639810"/>
            <a:ext cx="542278" cy="558561"/>
          </a:xfrm>
          <a:prstGeom prst="line">
            <a:avLst/>
          </a:prstGeom>
          <a:ln w="38100" cap="flat">
            <a:solidFill>
              <a:srgbClr val="2B2C3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16822F74-1C45-7542-D7F5-6DB50D97427D}"/>
              </a:ext>
            </a:extLst>
          </p:cNvPr>
          <p:cNvGrpSpPr/>
          <p:nvPr/>
        </p:nvGrpSpPr>
        <p:grpSpPr>
          <a:xfrm>
            <a:off x="2257581" y="7167442"/>
            <a:ext cx="495667" cy="97326"/>
            <a:chOff x="2263180" y="5676900"/>
            <a:chExt cx="495667" cy="97326"/>
          </a:xfrm>
        </p:grpSpPr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402B3325-B013-C625-74EB-C908FC035C6B}"/>
                </a:ext>
              </a:extLst>
            </p:cNvPr>
            <p:cNvSpPr/>
            <p:nvPr/>
          </p:nvSpPr>
          <p:spPr>
            <a:xfrm>
              <a:off x="2263180" y="5676900"/>
              <a:ext cx="97200" cy="97326"/>
            </a:xfrm>
            <a:prstGeom prst="ellipse">
              <a:avLst/>
            </a:prstGeom>
            <a:solidFill>
              <a:srgbClr val="FF914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D3E39F4F-B687-0CA7-2885-189DEE5725D4}"/>
                </a:ext>
              </a:extLst>
            </p:cNvPr>
            <p:cNvSpPr/>
            <p:nvPr/>
          </p:nvSpPr>
          <p:spPr>
            <a:xfrm>
              <a:off x="2462414" y="5676900"/>
              <a:ext cx="97200" cy="97326"/>
            </a:xfrm>
            <a:prstGeom prst="ellipse">
              <a:avLst/>
            </a:prstGeom>
            <a:solidFill>
              <a:srgbClr val="FF914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A95AA333-6D2E-9D97-E6FE-F1A7FAACF282}"/>
                </a:ext>
              </a:extLst>
            </p:cNvPr>
            <p:cNvSpPr/>
            <p:nvPr/>
          </p:nvSpPr>
          <p:spPr>
            <a:xfrm>
              <a:off x="2661647" y="5676900"/>
              <a:ext cx="97200" cy="97326"/>
            </a:xfrm>
            <a:prstGeom prst="ellipse">
              <a:avLst/>
            </a:prstGeom>
            <a:solidFill>
              <a:srgbClr val="FF914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84D7C51D-0789-3C81-1100-1C1229A904C0}"/>
              </a:ext>
            </a:extLst>
          </p:cNvPr>
          <p:cNvGrpSpPr/>
          <p:nvPr/>
        </p:nvGrpSpPr>
        <p:grpSpPr>
          <a:xfrm rot="5400000">
            <a:off x="4832053" y="8877658"/>
            <a:ext cx="495667" cy="97326"/>
            <a:chOff x="2415580" y="5829300"/>
            <a:chExt cx="495667" cy="97326"/>
          </a:xfrm>
        </p:grpSpPr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379BA1F2-980D-3242-7011-FFC9C76CC6E3}"/>
                </a:ext>
              </a:extLst>
            </p:cNvPr>
            <p:cNvSpPr/>
            <p:nvPr/>
          </p:nvSpPr>
          <p:spPr>
            <a:xfrm>
              <a:off x="2415580" y="5829300"/>
              <a:ext cx="97200" cy="97326"/>
            </a:xfrm>
            <a:prstGeom prst="ellipse">
              <a:avLst/>
            </a:prstGeom>
            <a:solidFill>
              <a:srgbClr val="FF914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37A86659-6FE2-4816-4E91-83D4C1C4E7C5}"/>
                </a:ext>
              </a:extLst>
            </p:cNvPr>
            <p:cNvSpPr/>
            <p:nvPr/>
          </p:nvSpPr>
          <p:spPr>
            <a:xfrm>
              <a:off x="2614814" y="5829300"/>
              <a:ext cx="97200" cy="97326"/>
            </a:xfrm>
            <a:prstGeom prst="ellipse">
              <a:avLst/>
            </a:prstGeom>
            <a:solidFill>
              <a:srgbClr val="FF914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E3569DC2-5B7B-358A-6493-790EBA5FB571}"/>
                </a:ext>
              </a:extLst>
            </p:cNvPr>
            <p:cNvSpPr/>
            <p:nvPr/>
          </p:nvSpPr>
          <p:spPr>
            <a:xfrm>
              <a:off x="2814047" y="5829300"/>
              <a:ext cx="97200" cy="97326"/>
            </a:xfrm>
            <a:prstGeom prst="ellipse">
              <a:avLst/>
            </a:prstGeom>
            <a:solidFill>
              <a:srgbClr val="FF914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2C2D8482-D0D9-3D3D-5C0B-DD50F8AEC1A4}"/>
              </a:ext>
            </a:extLst>
          </p:cNvPr>
          <p:cNvGrpSpPr/>
          <p:nvPr/>
        </p:nvGrpSpPr>
        <p:grpSpPr>
          <a:xfrm>
            <a:off x="313031" y="4095605"/>
            <a:ext cx="6856854" cy="6117508"/>
            <a:chOff x="313031" y="4095605"/>
            <a:chExt cx="6856854" cy="6117508"/>
          </a:xfrm>
        </p:grpSpPr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D4D205DB-0B64-64FB-D9A5-740B6D6EA04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267681" y="4095605"/>
              <a:ext cx="10173" cy="5342587"/>
            </a:xfrm>
            <a:prstGeom prst="line">
              <a:avLst/>
            </a:prstGeom>
            <a:ln w="38100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1FA26CF0-7A84-BEE2-4943-96DF9B7828E6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3847032" y="2686262"/>
              <a:ext cx="10173" cy="5342587"/>
            </a:xfrm>
            <a:prstGeom prst="line">
              <a:avLst/>
            </a:prstGeom>
            <a:ln w="38100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FE90E27E-F0CD-747A-E7C5-92C98D5EA192}"/>
                </a:ext>
              </a:extLst>
            </p:cNvPr>
            <p:cNvSpPr/>
            <p:nvPr/>
          </p:nvSpPr>
          <p:spPr>
            <a:xfrm>
              <a:off x="6139974" y="5255520"/>
              <a:ext cx="239107" cy="239417"/>
            </a:xfrm>
            <a:prstGeom prst="ellipse">
              <a:avLst/>
            </a:prstGeom>
            <a:solidFill>
              <a:srgbClr val="FF914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BFFCC65D-14E2-7E4A-0CF0-DDAB4884FBD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053647" y="4471524"/>
              <a:ext cx="4116238" cy="4100593"/>
            </a:xfrm>
            <a:prstGeom prst="line">
              <a:avLst/>
            </a:prstGeom>
            <a:ln w="38100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2" name="TextBox 61">
                  <a:extLst>
                    <a:ext uri="{FF2B5EF4-FFF2-40B4-BE49-F238E27FC236}">
                      <a16:creationId xmlns:a16="http://schemas.microsoft.com/office/drawing/2014/main" id="{3D756EF6-7568-C737-594E-0A8F1DD210CB}"/>
                    </a:ext>
                  </a:extLst>
                </p:cNvPr>
                <p:cNvSpPr txBox="1"/>
                <p:nvPr/>
              </p:nvSpPr>
              <p:spPr>
                <a:xfrm>
                  <a:off x="5864839" y="9584351"/>
                  <a:ext cx="834331" cy="62876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sz="1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1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𝜖</m:t>
                            </m:r>
                          </m:num>
                          <m:den>
                            <m:rad>
                              <m:radPr>
                                <m:degHide m:val="on"/>
                                <m:ctrlPr>
                                  <a:rPr lang="en-US" sz="18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sz="18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𝛾</m:t>
                                </m:r>
                              </m:e>
                            </m:rad>
                          </m:den>
                        </m:f>
                      </m:oMath>
                    </m:oMathPara>
                  </a14:m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62" name="TextBox 61">
                  <a:extLst>
                    <a:ext uri="{FF2B5EF4-FFF2-40B4-BE49-F238E27FC236}">
                      <a16:creationId xmlns:a16="http://schemas.microsoft.com/office/drawing/2014/main" id="{3D756EF6-7568-C737-594E-0A8F1DD210C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864839" y="9584351"/>
                  <a:ext cx="834331" cy="628762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5" name="TextBox 64">
                  <a:extLst>
                    <a:ext uri="{FF2B5EF4-FFF2-40B4-BE49-F238E27FC236}">
                      <a16:creationId xmlns:a16="http://schemas.microsoft.com/office/drawing/2014/main" id="{06D74EA6-6B74-CF6F-2ABF-A350F6DF3B96}"/>
                    </a:ext>
                  </a:extLst>
                </p:cNvPr>
                <p:cNvSpPr txBox="1"/>
                <p:nvPr/>
              </p:nvSpPr>
              <p:spPr>
                <a:xfrm>
                  <a:off x="313031" y="5060847"/>
                  <a:ext cx="834331" cy="62876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sz="1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1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𝜖</m:t>
                            </m:r>
                          </m:num>
                          <m:den>
                            <m:rad>
                              <m:radPr>
                                <m:degHide m:val="on"/>
                                <m:ctrlPr>
                                  <a:rPr lang="en-US" sz="18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sz="18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𝛾</m:t>
                                </m:r>
                              </m:e>
                            </m:rad>
                          </m:den>
                        </m:f>
                      </m:oMath>
                    </m:oMathPara>
                  </a14:m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65" name="TextBox 64">
                  <a:extLst>
                    <a:ext uri="{FF2B5EF4-FFF2-40B4-BE49-F238E27FC236}">
                      <a16:creationId xmlns:a16="http://schemas.microsoft.com/office/drawing/2014/main" id="{06D74EA6-6B74-CF6F-2ABF-A350F6DF3B9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13031" y="5060847"/>
                  <a:ext cx="834331" cy="628762"/>
                </a:xfrm>
                <a:prstGeom prst="rect">
                  <a:avLst/>
                </a:prstGeom>
                <a:blipFill>
                  <a:blip r:embed="rId3"/>
                  <a:stretch>
                    <a:fillRect b="-20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29C903CE-C237-2F81-ADD0-DC1B0CB23F91}"/>
                  </a:ext>
                </a:extLst>
              </p:cNvPr>
              <p:cNvSpPr txBox="1"/>
              <p:nvPr/>
            </p:nvSpPr>
            <p:spPr>
              <a:xfrm>
                <a:off x="9825080" y="4482149"/>
                <a:ext cx="6481720" cy="119475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32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sz="3200" b="0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C</m:t>
                          </m:r>
                        </m:e>
                        <m:sub>
                          <m:r>
                            <a:rPr lang="en-US" sz="3200" b="0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3200" b="1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≤</m:t>
                      </m:r>
                      <m:nary>
                        <m:naryPr>
                          <m:chr m:val="∑"/>
                          <m:supHide m:val="on"/>
                          <m:ctrlPr>
                            <a:rPr lang="en-US" sz="3200" b="1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sz="3200" b="1" i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𝐢</m:t>
                          </m:r>
                        </m:sub>
                        <m:sup/>
                        <m:e>
                          <m:r>
                            <a:rPr lang="en-US" sz="3200" b="1" i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𝐄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n-US" sz="3200" i="1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m:rPr>
                                  <m:sty m:val="p"/>
                                </m:rPr>
                                <a:rPr lang="en-US" sz="3200" b="0" i="0" smtClean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exp</m:t>
                              </m:r>
                              <m:r>
                                <a:rPr lang="en-US" sz="3200" b="0" i="0" smtClean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sz="3200" b="0" i="0" smtClean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θ</m:t>
                              </m:r>
                              <m:rad>
                                <m:radPr>
                                  <m:degHide m:val="on"/>
                                  <m:ctrlPr>
                                    <a:rPr lang="en-US" sz="3200" b="0" i="1" smtClean="0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3200" b="0" i="0" smtClean="0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γ</m:t>
                                  </m:r>
                                </m:e>
                              </m:rad>
                              <m:r>
                                <a:rPr lang="en-US" sz="3200" b="0" i="0" smtClean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acc>
                                <m:accPr>
                                  <m:chr m:val="̃"/>
                                  <m:ctrlPr>
                                    <a:rPr lang="en-US" sz="3200" b="0" i="1" smtClean="0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sSub>
                                    <m:sSubPr>
                                      <m:ctrlPr>
                                        <a:rPr lang="en-US" sz="3200" b="0" i="1" smtClean="0">
                                          <a:solidFill>
                                            <a:schemeClr val="tx1">
                                              <a:lumMod val="85000"/>
                                              <a:lumOff val="1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sz="3200" b="0" i="0" smtClean="0">
                                          <a:solidFill>
                                            <a:schemeClr val="tx1">
                                              <a:lumMod val="85000"/>
                                              <a:lumOff val="1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q</m:t>
                                      </m:r>
                                    </m:e>
                                    <m:sub>
                                      <m:r>
                                        <m:rPr>
                                          <m:sty m:val="p"/>
                                        </m:rPr>
                                        <a:rPr lang="en-US" sz="3200" b="0" i="0" smtClean="0">
                                          <a:solidFill>
                                            <a:schemeClr val="tx1">
                                              <a:lumMod val="85000"/>
                                              <a:lumOff val="1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i</m:t>
                                      </m:r>
                                    </m:sub>
                                  </m:sSub>
                                </m:e>
                              </m:acc>
                              <m:r>
                                <a:rPr lang="en-US" sz="3200" b="0" i="0" smtClean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d>
                        </m:e>
                      </m:nary>
                      <m:r>
                        <a:rPr lang="en-US" sz="32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≤</m:t>
                      </m:r>
                      <m:sSub>
                        <m:sSubPr>
                          <m:ctrlPr>
                            <a:rPr lang="en-US" sz="3200" b="0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sz="3200" b="0" i="0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C</m:t>
                          </m:r>
                        </m:e>
                        <m:sub>
                          <m:r>
                            <a:rPr lang="en-US" sz="3200" b="0" i="0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29C903CE-C237-2F81-ADD0-DC1B0CB23F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25080" y="4482149"/>
                <a:ext cx="6481720" cy="1194751"/>
              </a:xfrm>
              <a:prstGeom prst="rect">
                <a:avLst/>
              </a:prstGeom>
              <a:blipFill>
                <a:blip r:embed="rId4"/>
                <a:stretch>
                  <a:fillRect t="-147368" b="-2042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1" name="TextBox 37">
            <a:extLst>
              <a:ext uri="{FF2B5EF4-FFF2-40B4-BE49-F238E27FC236}">
                <a16:creationId xmlns:a16="http://schemas.microsoft.com/office/drawing/2014/main" id="{33D8E296-F8A8-D722-1BA0-87B076ED9EF0}"/>
              </a:ext>
            </a:extLst>
          </p:cNvPr>
          <p:cNvSpPr txBox="1"/>
          <p:nvPr/>
        </p:nvSpPr>
        <p:spPr>
          <a:xfrm>
            <a:off x="10763418" y="6331908"/>
            <a:ext cx="4652611" cy="4222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640"/>
              </a:lnSpc>
            </a:pPr>
            <a:r>
              <a:rPr lang="en-US" sz="2400" dirty="0">
                <a:latin typeface="Montserrat SemiBold" pitchFamily="2" charset="77"/>
              </a:rPr>
              <a:t>MGF [</a:t>
            </a:r>
            <a:r>
              <a:rPr lang="en-US" sz="2400" dirty="0">
                <a:solidFill>
                  <a:srgbClr val="FF0000"/>
                </a:solidFill>
                <a:latin typeface="Montserrat SemiBold" pitchFamily="2" charset="77"/>
              </a:rPr>
              <a:t>Centered</a:t>
            </a:r>
            <a:r>
              <a:rPr lang="en-US" sz="2400" dirty="0">
                <a:latin typeface="Montserrat SemiBold" pitchFamily="2" charset="77"/>
              </a:rPr>
              <a:t> Queue] = O(1</a:t>
            </a:r>
            <a:r>
              <a:rPr lang="en-US" sz="2400" b="1" dirty="0">
                <a:latin typeface="Montserrat SemiBold" pitchFamily="2" charset="77"/>
              </a:rPr>
              <a:t>)</a:t>
            </a:r>
          </a:p>
        </p:txBody>
      </p:sp>
      <p:sp>
        <p:nvSpPr>
          <p:cNvPr id="72" name="AutoShape 28">
            <a:extLst>
              <a:ext uri="{FF2B5EF4-FFF2-40B4-BE49-F238E27FC236}">
                <a16:creationId xmlns:a16="http://schemas.microsoft.com/office/drawing/2014/main" id="{A5F269BF-97F4-02A8-66CB-551B93520817}"/>
              </a:ext>
            </a:extLst>
          </p:cNvPr>
          <p:cNvSpPr/>
          <p:nvPr/>
        </p:nvSpPr>
        <p:spPr>
          <a:xfrm rot="5400000" flipV="1">
            <a:off x="12124824" y="5902888"/>
            <a:ext cx="858040" cy="0"/>
          </a:xfrm>
          <a:prstGeom prst="line">
            <a:avLst/>
          </a:prstGeom>
          <a:ln w="38100" cap="flat">
            <a:solidFill>
              <a:srgbClr val="FF914D"/>
            </a:solidFill>
            <a:prstDash val="solid"/>
            <a:headEnd type="none" w="sm" len="sm"/>
            <a:tailEnd type="triangle" w="lg" len="med"/>
          </a:ln>
        </p:spPr>
        <p:txBody>
          <a:bodyPr/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0D1DD618-A6A2-CDD2-BF3D-C9DADF725A2A}"/>
                  </a:ext>
                </a:extLst>
              </p:cNvPr>
              <p:cNvSpPr txBox="1"/>
              <p:nvPr/>
            </p:nvSpPr>
            <p:spPr>
              <a:xfrm>
                <a:off x="12244731" y="3526217"/>
                <a:ext cx="5184393" cy="64376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ts val="434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800" b="0" i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λ</m:t>
                      </m:r>
                      <m:r>
                        <a:rPr lang="en-US" sz="2800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 sz="2800" b="0" i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n</m:t>
                      </m:r>
                      <m:d>
                        <m:dPr>
                          <m:ctrlPr>
                            <a:rPr lang="en-US" sz="28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en-US" sz="2800" b="0" i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m:rPr>
                              <m:sty m:val="p"/>
                            </m:rPr>
                            <a:rPr lang="en-US" sz="2800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ϵ</m:t>
                          </m:r>
                        </m:e>
                      </m:d>
                      <m:r>
                        <a:rPr lang="en-US" sz="2800" b="0" i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,  </m:t>
                      </m:r>
                      <m:f>
                        <m:fPr>
                          <m:ctrlPr>
                            <a:rPr lang="en-US" sz="28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en-US" sz="2800" i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ϵ</m:t>
                          </m:r>
                        </m:num>
                        <m:den>
                          <m:rad>
                            <m:radPr>
                              <m:degHide m:val="on"/>
                              <m:ctrlPr>
                                <a:rPr lang="en-US" sz="28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m:rPr>
                                  <m:sty m:val="p"/>
                                </m:rPr>
                                <a:rPr lang="en-US" sz="2800" i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γ</m:t>
                              </m:r>
                            </m:e>
                          </m:rad>
                        </m:den>
                      </m:f>
                      <m:r>
                        <a:rPr lang="en-US" sz="28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→∞</m:t>
                      </m:r>
                    </m:oMath>
                  </m:oMathPara>
                </a14:m>
                <a:endParaRPr lang="en-US" sz="2800" dirty="0">
                  <a:solidFill>
                    <a:srgbClr val="000000"/>
                  </a:solidFill>
                  <a:latin typeface="Public Sans"/>
                </a:endParaRP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0D1DD618-A6A2-CDD2-BF3D-C9DADF725A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244731" y="3526217"/>
                <a:ext cx="5184393" cy="643766"/>
              </a:xfrm>
              <a:prstGeom prst="rect">
                <a:avLst/>
              </a:prstGeom>
              <a:blipFill>
                <a:blip r:embed="rId7"/>
                <a:stretch>
                  <a:fillRect t="-23077" b="-173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Box 11">
            <a:extLst>
              <a:ext uri="{FF2B5EF4-FFF2-40B4-BE49-F238E27FC236}">
                <a16:creationId xmlns:a16="http://schemas.microsoft.com/office/drawing/2014/main" id="{5A61BF7D-DF3F-3298-BCE1-1F056B8B1376}"/>
              </a:ext>
            </a:extLst>
          </p:cNvPr>
          <p:cNvSpPr txBox="1"/>
          <p:nvPr/>
        </p:nvSpPr>
        <p:spPr>
          <a:xfrm>
            <a:off x="1016396" y="942975"/>
            <a:ext cx="16230600" cy="6269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200"/>
              </a:lnSpc>
              <a:spcBef>
                <a:spcPct val="0"/>
              </a:spcBef>
            </a:pPr>
            <a:r>
              <a:rPr lang="en-US" sz="4000" b="1" spc="15" dirty="0">
                <a:solidFill>
                  <a:srgbClr val="2B2C30"/>
                </a:solidFill>
                <a:latin typeface="Montserrat" pitchFamily="2" charset="77"/>
                <a:cs typeface="Gujarati MT" pitchFamily="2" charset="0"/>
              </a:rPr>
              <a:t>STATE SPACE COLLAPSE</a:t>
            </a:r>
            <a:endParaRPr lang="en-US" sz="3714" b="1" spc="742" dirty="0">
              <a:solidFill>
                <a:schemeClr val="accent6">
                  <a:lumMod val="75000"/>
                </a:schemeClr>
              </a:solidFill>
              <a:latin typeface="Montserrat" pitchFamily="2" charset="77"/>
              <a:cs typeface="Gujarati M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2313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  <p:bldP spid="7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 flipV="1">
            <a:off x="1028695" y="1760761"/>
            <a:ext cx="16230594" cy="38509"/>
          </a:xfrm>
          <a:prstGeom prst="line">
            <a:avLst/>
          </a:prstGeom>
          <a:ln w="9525" cap="flat">
            <a:solidFill>
              <a:srgbClr val="2B2C3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3" name="AutoShape 3">
            <a:extLst>
              <a:ext uri="{FF2B5EF4-FFF2-40B4-BE49-F238E27FC236}">
                <a16:creationId xmlns:a16="http://schemas.microsoft.com/office/drawing/2014/main" id="{2032D622-A537-F709-A382-AEF5D00505E7}"/>
              </a:ext>
            </a:extLst>
          </p:cNvPr>
          <p:cNvSpPr/>
          <p:nvPr/>
        </p:nvSpPr>
        <p:spPr>
          <a:xfrm>
            <a:off x="1219200" y="9423966"/>
            <a:ext cx="8223684" cy="0"/>
          </a:xfrm>
          <a:prstGeom prst="line">
            <a:avLst/>
          </a:prstGeom>
          <a:ln w="38100" cap="flat">
            <a:solidFill>
              <a:srgbClr val="2B2C3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4" name="AutoShape 4">
            <a:extLst>
              <a:ext uri="{FF2B5EF4-FFF2-40B4-BE49-F238E27FC236}">
                <a16:creationId xmlns:a16="http://schemas.microsoft.com/office/drawing/2014/main" id="{63E1FDFD-46C8-27EE-165B-543A51CF37D7}"/>
              </a:ext>
            </a:extLst>
          </p:cNvPr>
          <p:cNvSpPr/>
          <p:nvPr/>
        </p:nvSpPr>
        <p:spPr>
          <a:xfrm>
            <a:off x="1808698" y="3848100"/>
            <a:ext cx="0" cy="5873689"/>
          </a:xfrm>
          <a:prstGeom prst="line">
            <a:avLst/>
          </a:prstGeom>
          <a:ln w="38100" cap="flat">
            <a:solidFill>
              <a:srgbClr val="2B2C3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71" name="Group 70">
            <a:extLst>
              <a:ext uri="{FF2B5EF4-FFF2-40B4-BE49-F238E27FC236}">
                <a16:creationId xmlns:a16="http://schemas.microsoft.com/office/drawing/2014/main" id="{8213A0F7-C693-4389-6B7F-001E0704ECCB}"/>
              </a:ext>
            </a:extLst>
          </p:cNvPr>
          <p:cNvGrpSpPr/>
          <p:nvPr/>
        </p:nvGrpSpPr>
        <p:grpSpPr>
          <a:xfrm>
            <a:off x="3293122" y="2408800"/>
            <a:ext cx="5850871" cy="6019875"/>
            <a:chOff x="3293122" y="2408800"/>
            <a:chExt cx="5850871" cy="6019875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73F356F4-152C-8359-8930-617162656C92}"/>
                </a:ext>
              </a:extLst>
            </p:cNvPr>
            <p:cNvSpPr/>
            <p:nvPr/>
          </p:nvSpPr>
          <p:spPr>
            <a:xfrm flipV="1">
              <a:off x="3293123" y="7378185"/>
              <a:ext cx="5850870" cy="105049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0A02E6A8-57EF-5F47-CD81-65A8CDB56DC7}"/>
                </a:ext>
              </a:extLst>
            </p:cNvPr>
            <p:cNvSpPr/>
            <p:nvPr/>
          </p:nvSpPr>
          <p:spPr>
            <a:xfrm flipH="1">
              <a:off x="3293122" y="2421425"/>
              <a:ext cx="974078" cy="496641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A4D4AEE2-6C60-6F21-5823-168C64CE736D}"/>
                </a:ext>
              </a:extLst>
            </p:cNvPr>
            <p:cNvSpPr/>
            <p:nvPr/>
          </p:nvSpPr>
          <p:spPr>
            <a:xfrm>
              <a:off x="4238703" y="6955422"/>
              <a:ext cx="364130" cy="420451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28990402-CB60-F02B-5B94-130118540C7E}"/>
                </a:ext>
              </a:extLst>
            </p:cNvPr>
            <p:cNvSpPr/>
            <p:nvPr/>
          </p:nvSpPr>
          <p:spPr>
            <a:xfrm>
              <a:off x="7748486" y="3459290"/>
              <a:ext cx="405315" cy="420451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A6ECBC67-392D-A822-A325-3B790F5BDDAE}"/>
                </a:ext>
              </a:extLst>
            </p:cNvPr>
            <p:cNvSpPr/>
            <p:nvPr/>
          </p:nvSpPr>
          <p:spPr>
            <a:xfrm rot="18900000">
              <a:off x="3685088" y="5164286"/>
              <a:ext cx="4958016" cy="52334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Rectangle 108">
              <a:extLst>
                <a:ext uri="{FF2B5EF4-FFF2-40B4-BE49-F238E27FC236}">
                  <a16:creationId xmlns:a16="http://schemas.microsoft.com/office/drawing/2014/main" id="{3D435F63-CAAA-6C0B-CD10-28ECA932BE05}"/>
                </a:ext>
              </a:extLst>
            </p:cNvPr>
            <p:cNvSpPr/>
            <p:nvPr/>
          </p:nvSpPr>
          <p:spPr>
            <a:xfrm>
              <a:off x="4240549" y="2408800"/>
              <a:ext cx="4903443" cy="105049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9C11BE1F-F3FB-31E0-B2FE-B78838FAD1A9}"/>
                </a:ext>
              </a:extLst>
            </p:cNvPr>
            <p:cNvSpPr/>
            <p:nvPr/>
          </p:nvSpPr>
          <p:spPr>
            <a:xfrm>
              <a:off x="8169914" y="2421425"/>
              <a:ext cx="974078" cy="496641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AutoShape 5"/>
            <p:cNvSpPr/>
            <p:nvPr/>
          </p:nvSpPr>
          <p:spPr>
            <a:xfrm flipV="1">
              <a:off x="8396422" y="2670425"/>
              <a:ext cx="542278" cy="558561"/>
            </a:xfrm>
            <a:prstGeom prst="line">
              <a:avLst/>
            </a:prstGeom>
            <a:ln w="38100" cap="flat">
              <a:solidFill>
                <a:srgbClr val="2B2C30"/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AutoShape 5">
              <a:extLst>
                <a:ext uri="{FF2B5EF4-FFF2-40B4-BE49-F238E27FC236}">
                  <a16:creationId xmlns:a16="http://schemas.microsoft.com/office/drawing/2014/main" id="{948B8425-EA42-BC40-48C6-7ADA0595D31F}"/>
                </a:ext>
              </a:extLst>
            </p:cNvPr>
            <p:cNvSpPr/>
            <p:nvPr/>
          </p:nvSpPr>
          <p:spPr>
            <a:xfrm flipV="1">
              <a:off x="8416245" y="4095605"/>
              <a:ext cx="523398" cy="278185"/>
            </a:xfrm>
            <a:prstGeom prst="line">
              <a:avLst/>
            </a:prstGeom>
            <a:ln w="38100" cap="flat">
              <a:solidFill>
                <a:srgbClr val="2B2C30"/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AutoShape 5">
              <a:extLst>
                <a:ext uri="{FF2B5EF4-FFF2-40B4-BE49-F238E27FC236}">
                  <a16:creationId xmlns:a16="http://schemas.microsoft.com/office/drawing/2014/main" id="{5C18B4A0-5010-4768-CCB3-4C14A4F05A96}"/>
                </a:ext>
              </a:extLst>
            </p:cNvPr>
            <p:cNvSpPr/>
            <p:nvPr/>
          </p:nvSpPr>
          <p:spPr>
            <a:xfrm>
              <a:off x="8403988" y="5351005"/>
              <a:ext cx="534712" cy="2933"/>
            </a:xfrm>
            <a:prstGeom prst="line">
              <a:avLst/>
            </a:prstGeom>
            <a:ln w="38100" cap="flat">
              <a:solidFill>
                <a:srgbClr val="2B2C30"/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AutoShape 5">
              <a:extLst>
                <a:ext uri="{FF2B5EF4-FFF2-40B4-BE49-F238E27FC236}">
                  <a16:creationId xmlns:a16="http://schemas.microsoft.com/office/drawing/2014/main" id="{9B8D921D-8726-50B0-7DE7-5F44C5B2D621}"/>
                </a:ext>
              </a:extLst>
            </p:cNvPr>
            <p:cNvSpPr/>
            <p:nvPr/>
          </p:nvSpPr>
          <p:spPr>
            <a:xfrm>
              <a:off x="8396423" y="6196436"/>
              <a:ext cx="542278" cy="278184"/>
            </a:xfrm>
            <a:prstGeom prst="line">
              <a:avLst/>
            </a:prstGeom>
            <a:ln w="38100" cap="flat">
              <a:solidFill>
                <a:srgbClr val="2B2C30"/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AutoShape 5">
              <a:extLst>
                <a:ext uri="{FF2B5EF4-FFF2-40B4-BE49-F238E27FC236}">
                  <a16:creationId xmlns:a16="http://schemas.microsoft.com/office/drawing/2014/main" id="{86837A02-DCF8-D6E4-5D09-0C9D5629F886}"/>
                </a:ext>
              </a:extLst>
            </p:cNvPr>
            <p:cNvSpPr/>
            <p:nvPr/>
          </p:nvSpPr>
          <p:spPr>
            <a:xfrm flipV="1">
              <a:off x="7325653" y="2670424"/>
              <a:ext cx="219496" cy="558563"/>
            </a:xfrm>
            <a:prstGeom prst="line">
              <a:avLst/>
            </a:prstGeom>
            <a:ln w="38100" cap="flat">
              <a:solidFill>
                <a:srgbClr val="2B2C30"/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AutoShape 5">
              <a:extLst>
                <a:ext uri="{FF2B5EF4-FFF2-40B4-BE49-F238E27FC236}">
                  <a16:creationId xmlns:a16="http://schemas.microsoft.com/office/drawing/2014/main" id="{4C42F0D7-A538-0AA6-C7F3-152427536F9B}"/>
                </a:ext>
              </a:extLst>
            </p:cNvPr>
            <p:cNvSpPr/>
            <p:nvPr/>
          </p:nvSpPr>
          <p:spPr>
            <a:xfrm flipV="1">
              <a:off x="6318942" y="2632319"/>
              <a:ext cx="9208" cy="596670"/>
            </a:xfrm>
            <a:prstGeom prst="line">
              <a:avLst/>
            </a:prstGeom>
            <a:ln w="38100" cap="flat">
              <a:solidFill>
                <a:srgbClr val="2B2C30"/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AutoShape 5">
              <a:extLst>
                <a:ext uri="{FF2B5EF4-FFF2-40B4-BE49-F238E27FC236}">
                  <a16:creationId xmlns:a16="http://schemas.microsoft.com/office/drawing/2014/main" id="{D4992110-912F-82B7-BD5E-4AB84724211A}"/>
                </a:ext>
              </a:extLst>
            </p:cNvPr>
            <p:cNvSpPr/>
            <p:nvPr/>
          </p:nvSpPr>
          <p:spPr>
            <a:xfrm flipH="1" flipV="1">
              <a:off x="5031224" y="2673391"/>
              <a:ext cx="234076" cy="547826"/>
            </a:xfrm>
            <a:prstGeom prst="line">
              <a:avLst/>
            </a:prstGeom>
            <a:ln w="38100" cap="flat">
              <a:solidFill>
                <a:srgbClr val="2B2C30"/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0CF61764-B7CC-C81F-6C01-A1B3322E2D16}"/>
                </a:ext>
              </a:extLst>
            </p:cNvPr>
            <p:cNvSpPr/>
            <p:nvPr/>
          </p:nvSpPr>
          <p:spPr>
            <a:xfrm>
              <a:off x="4226143" y="3442399"/>
              <a:ext cx="3927660" cy="3945437"/>
            </a:xfrm>
            <a:prstGeom prst="rect">
              <a:avLst/>
            </a:prstGeom>
            <a:noFill/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AutoShape 5">
              <a:extLst>
                <a:ext uri="{FF2B5EF4-FFF2-40B4-BE49-F238E27FC236}">
                  <a16:creationId xmlns:a16="http://schemas.microsoft.com/office/drawing/2014/main" id="{15BC439A-B539-9C6B-92D8-64E643BBD514}"/>
                </a:ext>
              </a:extLst>
            </p:cNvPr>
            <p:cNvSpPr/>
            <p:nvPr/>
          </p:nvSpPr>
          <p:spPr>
            <a:xfrm flipV="1">
              <a:off x="4242253" y="3423627"/>
              <a:ext cx="3927660" cy="3927660"/>
            </a:xfrm>
            <a:prstGeom prst="line">
              <a:avLst/>
            </a:prstGeom>
            <a:ln w="38100" cap="flat">
              <a:solidFill>
                <a:srgbClr val="2B2C30"/>
              </a:solidFill>
              <a:prstDash val="sysDot"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" name="AutoShape 5">
              <a:extLst>
                <a:ext uri="{FF2B5EF4-FFF2-40B4-BE49-F238E27FC236}">
                  <a16:creationId xmlns:a16="http://schemas.microsoft.com/office/drawing/2014/main" id="{30C7DCD8-A994-44AD-144A-3F0BE678B8B4}"/>
                </a:ext>
              </a:extLst>
            </p:cNvPr>
            <p:cNvSpPr/>
            <p:nvPr/>
          </p:nvSpPr>
          <p:spPr>
            <a:xfrm flipV="1">
              <a:off x="4602836" y="3824331"/>
              <a:ext cx="3534038" cy="3534038"/>
            </a:xfrm>
            <a:prstGeom prst="line">
              <a:avLst/>
            </a:prstGeom>
            <a:ln w="38100" cap="flat">
              <a:solidFill>
                <a:schemeClr val="tx2">
                  <a:lumMod val="75000"/>
                </a:schemeClr>
              </a:solidFill>
              <a:prstDash val="sysDash"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7" name="AutoShape 5">
              <a:extLst>
                <a:ext uri="{FF2B5EF4-FFF2-40B4-BE49-F238E27FC236}">
                  <a16:creationId xmlns:a16="http://schemas.microsoft.com/office/drawing/2014/main" id="{7D8F850F-146E-0373-DF31-9ADA9A0D36CD}"/>
                </a:ext>
              </a:extLst>
            </p:cNvPr>
            <p:cNvSpPr/>
            <p:nvPr/>
          </p:nvSpPr>
          <p:spPr>
            <a:xfrm flipV="1">
              <a:off x="4240549" y="3435315"/>
              <a:ext cx="3550931" cy="3550930"/>
            </a:xfrm>
            <a:prstGeom prst="line">
              <a:avLst/>
            </a:prstGeom>
            <a:ln w="38100" cap="flat">
              <a:solidFill>
                <a:schemeClr val="tx2">
                  <a:lumMod val="75000"/>
                </a:schemeClr>
              </a:solidFill>
              <a:prstDash val="sysDash"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8599D417-B405-9336-CBE1-BCEF038353BC}"/>
                </a:ext>
              </a:extLst>
            </p:cNvPr>
            <p:cNvGrpSpPr/>
            <p:nvPr/>
          </p:nvGrpSpPr>
          <p:grpSpPr>
            <a:xfrm>
              <a:off x="5888105" y="4872497"/>
              <a:ext cx="1915971" cy="2006718"/>
              <a:chOff x="8100208" y="5133580"/>
              <a:chExt cx="1414511" cy="1481507"/>
            </a:xfrm>
          </p:grpSpPr>
          <p:sp>
            <p:nvSpPr>
              <p:cNvPr id="101" name="AutoShape 9">
                <a:extLst>
                  <a:ext uri="{FF2B5EF4-FFF2-40B4-BE49-F238E27FC236}">
                    <a16:creationId xmlns:a16="http://schemas.microsoft.com/office/drawing/2014/main" id="{D5B6E72B-5B26-6133-E91F-B7FF2C7C0C03}"/>
                  </a:ext>
                </a:extLst>
              </p:cNvPr>
              <p:cNvSpPr>
                <a:spLocks/>
              </p:cNvSpPr>
              <p:nvPr/>
            </p:nvSpPr>
            <p:spPr>
              <a:xfrm flipH="1" flipV="1">
                <a:off x="9154719" y="5133580"/>
                <a:ext cx="360000" cy="360000"/>
              </a:xfrm>
              <a:prstGeom prst="line">
                <a:avLst/>
              </a:prstGeom>
              <a:ln w="38100" cap="flat">
                <a:solidFill>
                  <a:schemeClr val="accent3">
                    <a:lumMod val="50000"/>
                  </a:schemeClr>
                </a:solidFill>
                <a:prstDash val="solid"/>
                <a:headEnd type="none" w="sm" len="sm"/>
                <a:tailEnd type="triangle" w="lg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" name="AutoShape 9">
                <a:extLst>
                  <a:ext uri="{FF2B5EF4-FFF2-40B4-BE49-F238E27FC236}">
                    <a16:creationId xmlns:a16="http://schemas.microsoft.com/office/drawing/2014/main" id="{37B3362F-CEA4-27EC-A761-4496FCF5C979}"/>
                  </a:ext>
                </a:extLst>
              </p:cNvPr>
              <p:cNvSpPr>
                <a:spLocks/>
              </p:cNvSpPr>
              <p:nvPr/>
            </p:nvSpPr>
            <p:spPr>
              <a:xfrm flipH="1" flipV="1">
                <a:off x="8948564" y="5355100"/>
                <a:ext cx="360000" cy="360000"/>
              </a:xfrm>
              <a:prstGeom prst="line">
                <a:avLst/>
              </a:prstGeom>
              <a:ln w="38100" cap="flat">
                <a:solidFill>
                  <a:schemeClr val="accent3">
                    <a:lumMod val="50000"/>
                  </a:schemeClr>
                </a:solidFill>
                <a:prstDash val="solid"/>
                <a:headEnd type="none" w="sm" len="sm"/>
                <a:tailEnd type="triangle" w="lg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" name="AutoShape 9">
                <a:extLst>
                  <a:ext uri="{FF2B5EF4-FFF2-40B4-BE49-F238E27FC236}">
                    <a16:creationId xmlns:a16="http://schemas.microsoft.com/office/drawing/2014/main" id="{6BA2741F-4713-4D0D-C5DF-65BCAE3265BE}"/>
                  </a:ext>
                </a:extLst>
              </p:cNvPr>
              <p:cNvSpPr>
                <a:spLocks/>
              </p:cNvSpPr>
              <p:nvPr/>
            </p:nvSpPr>
            <p:spPr>
              <a:xfrm flipH="1" flipV="1">
                <a:off x="8729777" y="5583556"/>
                <a:ext cx="360000" cy="360000"/>
              </a:xfrm>
              <a:prstGeom prst="line">
                <a:avLst/>
              </a:prstGeom>
              <a:ln w="38100" cap="flat">
                <a:solidFill>
                  <a:schemeClr val="accent3">
                    <a:lumMod val="50000"/>
                  </a:schemeClr>
                </a:solidFill>
                <a:prstDash val="solid"/>
                <a:headEnd type="none" w="sm" len="sm"/>
                <a:tailEnd type="triangle" w="lg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" name="AutoShape 9">
                <a:extLst>
                  <a:ext uri="{FF2B5EF4-FFF2-40B4-BE49-F238E27FC236}">
                    <a16:creationId xmlns:a16="http://schemas.microsoft.com/office/drawing/2014/main" id="{FDB98361-7925-18F6-ED7C-A430138893D4}"/>
                  </a:ext>
                </a:extLst>
              </p:cNvPr>
              <p:cNvSpPr>
                <a:spLocks/>
              </p:cNvSpPr>
              <p:nvPr/>
            </p:nvSpPr>
            <p:spPr>
              <a:xfrm flipH="1" flipV="1">
                <a:off x="8523622" y="5805076"/>
                <a:ext cx="360000" cy="360000"/>
              </a:xfrm>
              <a:prstGeom prst="line">
                <a:avLst/>
              </a:prstGeom>
              <a:ln w="38100" cap="flat">
                <a:solidFill>
                  <a:schemeClr val="accent3">
                    <a:lumMod val="50000"/>
                  </a:schemeClr>
                </a:solidFill>
                <a:prstDash val="solid"/>
                <a:headEnd type="none" w="sm" len="sm"/>
                <a:tailEnd type="triangle" w="lg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" name="AutoShape 9">
                <a:extLst>
                  <a:ext uri="{FF2B5EF4-FFF2-40B4-BE49-F238E27FC236}">
                    <a16:creationId xmlns:a16="http://schemas.microsoft.com/office/drawing/2014/main" id="{5D05B0A5-6252-DE38-30AD-C02542BEE299}"/>
                  </a:ext>
                </a:extLst>
              </p:cNvPr>
              <p:cNvSpPr>
                <a:spLocks/>
              </p:cNvSpPr>
              <p:nvPr/>
            </p:nvSpPr>
            <p:spPr>
              <a:xfrm flipH="1" flipV="1">
                <a:off x="8306368" y="6033572"/>
                <a:ext cx="360000" cy="360000"/>
              </a:xfrm>
              <a:prstGeom prst="line">
                <a:avLst/>
              </a:prstGeom>
              <a:ln w="38100" cap="flat">
                <a:solidFill>
                  <a:schemeClr val="accent3">
                    <a:lumMod val="50000"/>
                  </a:schemeClr>
                </a:solidFill>
                <a:prstDash val="solid"/>
                <a:headEnd type="none" w="sm" len="sm"/>
                <a:tailEnd type="triangle" w="lg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" name="AutoShape 9">
                <a:extLst>
                  <a:ext uri="{FF2B5EF4-FFF2-40B4-BE49-F238E27FC236}">
                    <a16:creationId xmlns:a16="http://schemas.microsoft.com/office/drawing/2014/main" id="{66061498-2E1D-1111-691D-E006AE776096}"/>
                  </a:ext>
                </a:extLst>
              </p:cNvPr>
              <p:cNvSpPr>
                <a:spLocks/>
              </p:cNvSpPr>
              <p:nvPr/>
            </p:nvSpPr>
            <p:spPr>
              <a:xfrm flipH="1" flipV="1">
                <a:off x="8100213" y="6255092"/>
                <a:ext cx="360000" cy="360000"/>
              </a:xfrm>
              <a:prstGeom prst="line">
                <a:avLst/>
              </a:prstGeom>
              <a:ln w="38100" cap="flat">
                <a:solidFill>
                  <a:schemeClr val="accent3">
                    <a:lumMod val="50000"/>
                  </a:schemeClr>
                </a:solidFill>
                <a:prstDash val="solid"/>
                <a:headEnd type="none" w="sm" len="sm"/>
                <a:tailEnd type="triangle" w="lg" len="med"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FF1515C4-B0ED-DACD-C9C0-8079727C99D1}"/>
                </a:ext>
              </a:extLst>
            </p:cNvPr>
            <p:cNvGrpSpPr/>
            <p:nvPr/>
          </p:nvGrpSpPr>
          <p:grpSpPr>
            <a:xfrm rot="10800000">
              <a:off x="4685318" y="3738767"/>
              <a:ext cx="1915971" cy="2006718"/>
              <a:chOff x="8100208" y="5133580"/>
              <a:chExt cx="1414511" cy="1481507"/>
            </a:xfrm>
          </p:grpSpPr>
          <p:sp>
            <p:nvSpPr>
              <p:cNvPr id="35" name="AutoShape 9">
                <a:extLst>
                  <a:ext uri="{FF2B5EF4-FFF2-40B4-BE49-F238E27FC236}">
                    <a16:creationId xmlns:a16="http://schemas.microsoft.com/office/drawing/2014/main" id="{75285494-749D-745B-1013-6F8B92C968B1}"/>
                  </a:ext>
                </a:extLst>
              </p:cNvPr>
              <p:cNvSpPr>
                <a:spLocks/>
              </p:cNvSpPr>
              <p:nvPr/>
            </p:nvSpPr>
            <p:spPr>
              <a:xfrm flipH="1" flipV="1">
                <a:off x="9154719" y="5133580"/>
                <a:ext cx="360000" cy="360000"/>
              </a:xfrm>
              <a:prstGeom prst="line">
                <a:avLst/>
              </a:prstGeom>
              <a:ln w="38100" cap="flat">
                <a:solidFill>
                  <a:schemeClr val="accent3">
                    <a:lumMod val="50000"/>
                  </a:schemeClr>
                </a:solidFill>
                <a:prstDash val="solid"/>
                <a:headEnd type="none" w="sm" len="sm"/>
                <a:tailEnd type="triangle" w="lg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" name="AutoShape 9">
                <a:extLst>
                  <a:ext uri="{FF2B5EF4-FFF2-40B4-BE49-F238E27FC236}">
                    <a16:creationId xmlns:a16="http://schemas.microsoft.com/office/drawing/2014/main" id="{291E2818-59FD-F92E-0323-2C345ADC0D54}"/>
                  </a:ext>
                </a:extLst>
              </p:cNvPr>
              <p:cNvSpPr>
                <a:spLocks/>
              </p:cNvSpPr>
              <p:nvPr/>
            </p:nvSpPr>
            <p:spPr>
              <a:xfrm flipH="1" flipV="1">
                <a:off x="8948564" y="5355100"/>
                <a:ext cx="360000" cy="360000"/>
              </a:xfrm>
              <a:prstGeom prst="line">
                <a:avLst/>
              </a:prstGeom>
              <a:ln w="38100" cap="flat">
                <a:solidFill>
                  <a:schemeClr val="accent3">
                    <a:lumMod val="50000"/>
                  </a:schemeClr>
                </a:solidFill>
                <a:prstDash val="solid"/>
                <a:headEnd type="none" w="sm" len="sm"/>
                <a:tailEnd type="triangle" w="lg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" name="AutoShape 9">
                <a:extLst>
                  <a:ext uri="{FF2B5EF4-FFF2-40B4-BE49-F238E27FC236}">
                    <a16:creationId xmlns:a16="http://schemas.microsoft.com/office/drawing/2014/main" id="{BA212308-79DE-AA43-9FE1-EC5B1AFBBDCA}"/>
                  </a:ext>
                </a:extLst>
              </p:cNvPr>
              <p:cNvSpPr>
                <a:spLocks/>
              </p:cNvSpPr>
              <p:nvPr/>
            </p:nvSpPr>
            <p:spPr>
              <a:xfrm flipH="1" flipV="1">
                <a:off x="8729777" y="5583556"/>
                <a:ext cx="360000" cy="360000"/>
              </a:xfrm>
              <a:prstGeom prst="line">
                <a:avLst/>
              </a:prstGeom>
              <a:ln w="38100" cap="flat">
                <a:solidFill>
                  <a:schemeClr val="accent3">
                    <a:lumMod val="50000"/>
                  </a:schemeClr>
                </a:solidFill>
                <a:prstDash val="solid"/>
                <a:headEnd type="none" w="sm" len="sm"/>
                <a:tailEnd type="triangle" w="lg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" name="AutoShape 9">
                <a:extLst>
                  <a:ext uri="{FF2B5EF4-FFF2-40B4-BE49-F238E27FC236}">
                    <a16:creationId xmlns:a16="http://schemas.microsoft.com/office/drawing/2014/main" id="{48CD905D-A7D7-20C6-6CF1-233B64F7304F}"/>
                  </a:ext>
                </a:extLst>
              </p:cNvPr>
              <p:cNvSpPr>
                <a:spLocks/>
              </p:cNvSpPr>
              <p:nvPr/>
            </p:nvSpPr>
            <p:spPr>
              <a:xfrm flipH="1" flipV="1">
                <a:off x="8523622" y="5805076"/>
                <a:ext cx="360000" cy="360000"/>
              </a:xfrm>
              <a:prstGeom prst="line">
                <a:avLst/>
              </a:prstGeom>
              <a:ln w="38100" cap="flat">
                <a:solidFill>
                  <a:schemeClr val="accent3">
                    <a:lumMod val="50000"/>
                  </a:schemeClr>
                </a:solidFill>
                <a:prstDash val="solid"/>
                <a:headEnd type="none" w="sm" len="sm"/>
                <a:tailEnd type="triangle" w="lg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" name="AutoShape 9">
                <a:extLst>
                  <a:ext uri="{FF2B5EF4-FFF2-40B4-BE49-F238E27FC236}">
                    <a16:creationId xmlns:a16="http://schemas.microsoft.com/office/drawing/2014/main" id="{64376515-54A6-066E-0ACC-24C7626809BA}"/>
                  </a:ext>
                </a:extLst>
              </p:cNvPr>
              <p:cNvSpPr>
                <a:spLocks/>
              </p:cNvSpPr>
              <p:nvPr/>
            </p:nvSpPr>
            <p:spPr>
              <a:xfrm flipH="1" flipV="1">
                <a:off x="8306368" y="6033572"/>
                <a:ext cx="360000" cy="360000"/>
              </a:xfrm>
              <a:prstGeom prst="line">
                <a:avLst/>
              </a:prstGeom>
              <a:ln w="38100" cap="flat">
                <a:solidFill>
                  <a:schemeClr val="accent3">
                    <a:lumMod val="50000"/>
                  </a:schemeClr>
                </a:solidFill>
                <a:prstDash val="solid"/>
                <a:headEnd type="none" w="sm" len="sm"/>
                <a:tailEnd type="triangle" w="lg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" name="AutoShape 9">
                <a:extLst>
                  <a:ext uri="{FF2B5EF4-FFF2-40B4-BE49-F238E27FC236}">
                    <a16:creationId xmlns:a16="http://schemas.microsoft.com/office/drawing/2014/main" id="{04D0AD89-12CE-972B-B2AD-317901C6B6F7}"/>
                  </a:ext>
                </a:extLst>
              </p:cNvPr>
              <p:cNvSpPr>
                <a:spLocks/>
              </p:cNvSpPr>
              <p:nvPr/>
            </p:nvSpPr>
            <p:spPr>
              <a:xfrm flipH="1" flipV="1">
                <a:off x="8100213" y="6255092"/>
                <a:ext cx="360000" cy="360000"/>
              </a:xfrm>
              <a:prstGeom prst="line">
                <a:avLst/>
              </a:prstGeom>
              <a:ln w="38100" cap="flat">
                <a:solidFill>
                  <a:schemeClr val="accent3">
                    <a:lumMod val="50000"/>
                  </a:schemeClr>
                </a:solidFill>
                <a:prstDash val="solid"/>
                <a:headEnd type="none" w="sm" len="sm"/>
                <a:tailEnd type="triangle" w="lg" len="med"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8" name="AutoShape 5">
              <a:extLst>
                <a:ext uri="{FF2B5EF4-FFF2-40B4-BE49-F238E27FC236}">
                  <a16:creationId xmlns:a16="http://schemas.microsoft.com/office/drawing/2014/main" id="{7A02FC5C-CAB5-D860-F177-0A3F87C2FC00}"/>
                </a:ext>
              </a:extLst>
            </p:cNvPr>
            <p:cNvSpPr/>
            <p:nvPr/>
          </p:nvSpPr>
          <p:spPr>
            <a:xfrm flipH="1" flipV="1">
              <a:off x="3479296" y="2670425"/>
              <a:ext cx="542278" cy="558561"/>
            </a:xfrm>
            <a:prstGeom prst="line">
              <a:avLst/>
            </a:prstGeom>
            <a:ln w="38100" cap="flat">
              <a:solidFill>
                <a:srgbClr val="2B2C30"/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AutoShape 5">
              <a:extLst>
                <a:ext uri="{FF2B5EF4-FFF2-40B4-BE49-F238E27FC236}">
                  <a16:creationId xmlns:a16="http://schemas.microsoft.com/office/drawing/2014/main" id="{39E89A9D-40E8-7DF1-53C5-E35CE13E08ED}"/>
                </a:ext>
              </a:extLst>
            </p:cNvPr>
            <p:cNvSpPr/>
            <p:nvPr/>
          </p:nvSpPr>
          <p:spPr>
            <a:xfrm flipH="1" flipV="1">
              <a:off x="3499119" y="4095605"/>
              <a:ext cx="523398" cy="278185"/>
            </a:xfrm>
            <a:prstGeom prst="line">
              <a:avLst/>
            </a:prstGeom>
            <a:ln w="38100" cap="flat">
              <a:solidFill>
                <a:srgbClr val="2B2C30"/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AutoShape 5">
              <a:extLst>
                <a:ext uri="{FF2B5EF4-FFF2-40B4-BE49-F238E27FC236}">
                  <a16:creationId xmlns:a16="http://schemas.microsoft.com/office/drawing/2014/main" id="{90C1728B-775A-17C9-4585-A439ADCEC57C}"/>
                </a:ext>
              </a:extLst>
            </p:cNvPr>
            <p:cNvSpPr/>
            <p:nvPr/>
          </p:nvSpPr>
          <p:spPr>
            <a:xfrm flipH="1">
              <a:off x="3486862" y="5351005"/>
              <a:ext cx="534712" cy="2933"/>
            </a:xfrm>
            <a:prstGeom prst="line">
              <a:avLst/>
            </a:prstGeom>
            <a:ln w="38100" cap="flat">
              <a:solidFill>
                <a:srgbClr val="2B2C30"/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AutoShape 5">
              <a:extLst>
                <a:ext uri="{FF2B5EF4-FFF2-40B4-BE49-F238E27FC236}">
                  <a16:creationId xmlns:a16="http://schemas.microsoft.com/office/drawing/2014/main" id="{04A27F41-DD6E-D6D4-6285-9B4B3D65F935}"/>
                </a:ext>
              </a:extLst>
            </p:cNvPr>
            <p:cNvSpPr/>
            <p:nvPr/>
          </p:nvSpPr>
          <p:spPr>
            <a:xfrm flipH="1">
              <a:off x="3479297" y="6196436"/>
              <a:ext cx="542278" cy="278184"/>
            </a:xfrm>
            <a:prstGeom prst="line">
              <a:avLst/>
            </a:prstGeom>
            <a:ln w="38100" cap="flat">
              <a:solidFill>
                <a:srgbClr val="2B2C30"/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AutoShape 5">
              <a:extLst>
                <a:ext uri="{FF2B5EF4-FFF2-40B4-BE49-F238E27FC236}">
                  <a16:creationId xmlns:a16="http://schemas.microsoft.com/office/drawing/2014/main" id="{8DB7890F-DAE0-113B-6207-684FD6AF875D}"/>
                </a:ext>
              </a:extLst>
            </p:cNvPr>
            <p:cNvSpPr/>
            <p:nvPr/>
          </p:nvSpPr>
          <p:spPr>
            <a:xfrm>
              <a:off x="8346126" y="7639810"/>
              <a:ext cx="542278" cy="558561"/>
            </a:xfrm>
            <a:prstGeom prst="line">
              <a:avLst/>
            </a:prstGeom>
            <a:ln w="38100" cap="flat">
              <a:solidFill>
                <a:srgbClr val="2B2C30"/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AutoShape 5">
              <a:extLst>
                <a:ext uri="{FF2B5EF4-FFF2-40B4-BE49-F238E27FC236}">
                  <a16:creationId xmlns:a16="http://schemas.microsoft.com/office/drawing/2014/main" id="{FF564ACB-9AE9-D8DF-2CA3-BC3030F9B747}"/>
                </a:ext>
              </a:extLst>
            </p:cNvPr>
            <p:cNvSpPr/>
            <p:nvPr/>
          </p:nvSpPr>
          <p:spPr>
            <a:xfrm>
              <a:off x="7275357" y="7639809"/>
              <a:ext cx="219496" cy="558563"/>
            </a:xfrm>
            <a:prstGeom prst="line">
              <a:avLst/>
            </a:prstGeom>
            <a:ln w="38100" cap="flat">
              <a:solidFill>
                <a:srgbClr val="2B2C30"/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AutoShape 5">
              <a:extLst>
                <a:ext uri="{FF2B5EF4-FFF2-40B4-BE49-F238E27FC236}">
                  <a16:creationId xmlns:a16="http://schemas.microsoft.com/office/drawing/2014/main" id="{185D50E2-D8C1-B909-C8BC-DA34C8C503E1}"/>
                </a:ext>
              </a:extLst>
            </p:cNvPr>
            <p:cNvSpPr/>
            <p:nvPr/>
          </p:nvSpPr>
          <p:spPr>
            <a:xfrm>
              <a:off x="6268646" y="7601704"/>
              <a:ext cx="9208" cy="596670"/>
            </a:xfrm>
            <a:prstGeom prst="line">
              <a:avLst/>
            </a:prstGeom>
            <a:ln w="38100" cap="flat">
              <a:solidFill>
                <a:srgbClr val="2B2C30"/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AutoShape 5">
              <a:extLst>
                <a:ext uri="{FF2B5EF4-FFF2-40B4-BE49-F238E27FC236}">
                  <a16:creationId xmlns:a16="http://schemas.microsoft.com/office/drawing/2014/main" id="{E749BEB7-1DCA-F2DB-30E6-0534F469B64F}"/>
                </a:ext>
              </a:extLst>
            </p:cNvPr>
            <p:cNvSpPr/>
            <p:nvPr/>
          </p:nvSpPr>
          <p:spPr>
            <a:xfrm flipH="1">
              <a:off x="4980928" y="7642776"/>
              <a:ext cx="234076" cy="547826"/>
            </a:xfrm>
            <a:prstGeom prst="line">
              <a:avLst/>
            </a:prstGeom>
            <a:ln w="38100" cap="flat">
              <a:solidFill>
                <a:srgbClr val="2B2C30"/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AutoShape 5">
              <a:extLst>
                <a:ext uri="{FF2B5EF4-FFF2-40B4-BE49-F238E27FC236}">
                  <a16:creationId xmlns:a16="http://schemas.microsoft.com/office/drawing/2014/main" id="{4D85F840-6C40-8EE0-9FAF-F6C0A278448A}"/>
                </a:ext>
              </a:extLst>
            </p:cNvPr>
            <p:cNvSpPr/>
            <p:nvPr/>
          </p:nvSpPr>
          <p:spPr>
            <a:xfrm flipH="1">
              <a:off x="3429000" y="7639810"/>
              <a:ext cx="542278" cy="558561"/>
            </a:xfrm>
            <a:prstGeom prst="line">
              <a:avLst/>
            </a:prstGeom>
            <a:ln w="38100" cap="flat">
              <a:solidFill>
                <a:srgbClr val="2B2C30"/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9" name="Freeform 3">
            <a:extLst>
              <a:ext uri="{FF2B5EF4-FFF2-40B4-BE49-F238E27FC236}">
                <a16:creationId xmlns:a16="http://schemas.microsoft.com/office/drawing/2014/main" id="{F3D54D35-E5AB-BE05-5AFF-C0CB2822C8AA}"/>
              </a:ext>
            </a:extLst>
          </p:cNvPr>
          <p:cNvSpPr/>
          <p:nvPr/>
        </p:nvSpPr>
        <p:spPr>
          <a:xfrm>
            <a:off x="9594620" y="7601881"/>
            <a:ext cx="7855180" cy="1199219"/>
          </a:xfrm>
          <a:custGeom>
            <a:avLst/>
            <a:gdLst/>
            <a:ahLst/>
            <a:cxnLst/>
            <a:rect l="l" t="t" r="r" b="b"/>
            <a:pathLst>
              <a:path w="847631" h="310242">
                <a:moveTo>
                  <a:pt x="0" y="0"/>
                </a:moveTo>
                <a:lnTo>
                  <a:pt x="847631" y="0"/>
                </a:lnTo>
                <a:lnTo>
                  <a:pt x="847631" y="310242"/>
                </a:lnTo>
                <a:lnTo>
                  <a:pt x="0" y="310242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  <a:alpha val="30000"/>
            </a:schemeClr>
          </a:solidFill>
          <a:ln w="38100" cap="rnd">
            <a:solidFill>
              <a:schemeClr val="accent2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50" name="TextBox 37">
            <a:extLst>
              <a:ext uri="{FF2B5EF4-FFF2-40B4-BE49-F238E27FC236}">
                <a16:creationId xmlns:a16="http://schemas.microsoft.com/office/drawing/2014/main" id="{D6F22904-A3AC-E4AC-D197-D2BF5242370D}"/>
              </a:ext>
            </a:extLst>
          </p:cNvPr>
          <p:cNvSpPr txBox="1"/>
          <p:nvPr/>
        </p:nvSpPr>
        <p:spPr>
          <a:xfrm>
            <a:off x="9594620" y="6980685"/>
            <a:ext cx="6483578" cy="4349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640"/>
              </a:lnSpc>
            </a:pPr>
            <a:r>
              <a:rPr lang="en-US" sz="2800" b="1" dirty="0">
                <a:latin typeface="Montserrat SemiBold" pitchFamily="2" charset="77"/>
              </a:rPr>
              <a:t>THEOREM [</a:t>
            </a:r>
            <a:r>
              <a:rPr lang="en-US" sz="2800" b="1" dirty="0">
                <a:latin typeface="Montserrat ExtraBold" pitchFamily="2" charset="77"/>
              </a:rPr>
              <a:t>J</a:t>
            </a:r>
            <a:r>
              <a:rPr lang="en-US" sz="2800" b="1" dirty="0">
                <a:latin typeface="Montserrat SemiBold" pitchFamily="2" charset="77"/>
              </a:rPr>
              <a:t>ZM 2023] : SSC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081CA795-B41B-565B-32BF-8FC1FD84119D}"/>
                  </a:ext>
                </a:extLst>
              </p:cNvPr>
              <p:cNvSpPr txBox="1"/>
              <p:nvPr/>
            </p:nvSpPr>
            <p:spPr>
              <a:xfrm>
                <a:off x="10223519" y="7925101"/>
                <a:ext cx="3681809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1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𝐄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3200" b="0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3200" b="0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∥</m:t>
                          </m:r>
                          <m:sSub>
                            <m:sSubPr>
                              <m:ctrlPr>
                                <a:rPr lang="en-US" sz="3200" b="1" i="1" smtClean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3200" b="1" i="0" smtClean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𝐪</m:t>
                              </m:r>
                            </m:e>
                            <m:sub>
                              <m:r>
                                <a:rPr lang="en-US" sz="3200" b="1" i="1" smtClean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⊥</m:t>
                              </m:r>
                            </m:sub>
                          </m:sSub>
                          <m:sSup>
                            <m:sSupPr>
                              <m:ctrlPr>
                                <a:rPr lang="en-US" sz="3200" i="1" smtClean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3200" b="0" i="1" smtClean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∥</m:t>
                              </m:r>
                            </m:e>
                            <m:sup>
                              <m:r>
                                <a:rPr lang="en-US" sz="3200" b="0" i="1" smtClean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d>
                      <m:r>
                        <a:rPr lang="en-US" sz="3200" b="0" i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200" b="0" i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𝑂</m:t>
                      </m:r>
                      <m:d>
                        <m:dPr>
                          <m:ctrlPr>
                            <a:rPr lang="en-US" sz="3200" b="0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3200" b="0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e>
                      </m:d>
                      <m:r>
                        <a:rPr lang="en-US" sz="3200" b="0" i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, 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081CA795-B41B-565B-32BF-8FC1FD8411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23519" y="7925101"/>
                <a:ext cx="3681809" cy="584775"/>
              </a:xfrm>
              <a:prstGeom prst="rect">
                <a:avLst/>
              </a:prstGeom>
              <a:blipFill>
                <a:blip r:embed="rId2"/>
                <a:stretch>
                  <a:fillRect r="-1031" b="-234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1043D530-AB3D-1083-8F42-33DF66D35EC4}"/>
                  </a:ext>
                </a:extLst>
              </p:cNvPr>
              <p:cNvSpPr txBox="1"/>
              <p:nvPr/>
            </p:nvSpPr>
            <p:spPr>
              <a:xfrm>
                <a:off x="14075228" y="7971909"/>
                <a:ext cx="2411108" cy="50289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32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ad>
                            <m:radPr>
                              <m:degHide m:val="on"/>
                              <m:ctrlPr>
                                <a:rPr lang="en-US" sz="32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m:rPr>
                                  <m:sty m:val="p"/>
                                </m:rPr>
                                <a:rPr lang="en-US" sz="3200" b="0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γ</m:t>
                              </m:r>
                              <m:r>
                                <a:rPr lang="en-US" sz="3200" b="0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e>
                          </m:rad>
                          <m:r>
                            <a:rPr lang="en-US" sz="3200" b="1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acc>
                            <m:accPr>
                              <m:chr m:val="̃"/>
                              <m:ctrlPr>
                                <a:rPr lang="en-US" sz="32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3200" b="1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𝐪</m:t>
                              </m:r>
                            </m:e>
                          </m:acc>
                          <m:r>
                            <a:rPr lang="en-US" sz="3200" b="1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≈</m:t>
                          </m:r>
                          <m:rad>
                            <m:radPr>
                              <m:degHide m:val="on"/>
                              <m:ctrlPr>
                                <a:rPr lang="en-US" sz="32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m:rPr>
                                  <m:sty m:val="p"/>
                                </m:rPr>
                                <a:rPr lang="en-US" sz="3200" b="0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γ</m:t>
                              </m:r>
                            </m:e>
                          </m:rad>
                          <m:acc>
                            <m:accPr>
                              <m:chr m:val="̃"/>
                              <m:ctrlPr>
                                <a:rPr lang="en-US" sz="3200" b="1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3200" b="1" i="0" smtClean="0">
                                  <a:latin typeface="Cambria Math" panose="02040503050406030204" pitchFamily="18" charset="0"/>
                                </a:rPr>
                                <m:t>𝐪</m:t>
                              </m:r>
                            </m:e>
                          </m:acc>
                        </m:e>
                        <m:sub>
                          <m:r>
                            <a:rPr lang="en-US" sz="3200" b="1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∥</m:t>
                          </m:r>
                        </m:sub>
                      </m:sSub>
                    </m:oMath>
                  </m:oMathPara>
                </a14:m>
                <a:endParaRPr lang="en-US" sz="32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1043D530-AB3D-1083-8F42-33DF66D35E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75228" y="7971909"/>
                <a:ext cx="2411108" cy="502895"/>
              </a:xfrm>
              <a:prstGeom prst="rect">
                <a:avLst/>
              </a:prstGeom>
              <a:blipFill>
                <a:blip r:embed="rId3"/>
                <a:stretch>
                  <a:fillRect t="-7317" r="-2105" b="-341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3" name="Freeform 3">
            <a:extLst>
              <a:ext uri="{FF2B5EF4-FFF2-40B4-BE49-F238E27FC236}">
                <a16:creationId xmlns:a16="http://schemas.microsoft.com/office/drawing/2014/main" id="{B3EE8C00-14F2-C58C-7D1D-7BE3C8549408}"/>
              </a:ext>
            </a:extLst>
          </p:cNvPr>
          <p:cNvSpPr/>
          <p:nvPr/>
        </p:nvSpPr>
        <p:spPr>
          <a:xfrm>
            <a:off x="9594620" y="2995180"/>
            <a:ext cx="7855180" cy="3103930"/>
          </a:xfrm>
          <a:custGeom>
            <a:avLst/>
            <a:gdLst/>
            <a:ahLst/>
            <a:cxnLst/>
            <a:rect l="l" t="t" r="r" b="b"/>
            <a:pathLst>
              <a:path w="847631" h="310242">
                <a:moveTo>
                  <a:pt x="0" y="0"/>
                </a:moveTo>
                <a:lnTo>
                  <a:pt x="847631" y="0"/>
                </a:lnTo>
                <a:lnTo>
                  <a:pt x="847631" y="310242"/>
                </a:lnTo>
                <a:lnTo>
                  <a:pt x="0" y="310242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  <a:alpha val="30000"/>
            </a:schemeClr>
          </a:solidFill>
          <a:ln w="38100" cap="rnd">
            <a:solidFill>
              <a:schemeClr val="accent2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54" name="TextBox 12">
            <a:extLst>
              <a:ext uri="{FF2B5EF4-FFF2-40B4-BE49-F238E27FC236}">
                <a16:creationId xmlns:a16="http://schemas.microsoft.com/office/drawing/2014/main" id="{282F7C5A-2DF0-177A-DC61-FD4B871C700A}"/>
              </a:ext>
            </a:extLst>
          </p:cNvPr>
          <p:cNvSpPr txBox="1"/>
          <p:nvPr/>
        </p:nvSpPr>
        <p:spPr>
          <a:xfrm>
            <a:off x="9483569" y="2770198"/>
            <a:ext cx="1796191" cy="3230763"/>
          </a:xfrm>
          <a:prstGeom prst="rect">
            <a:avLst/>
          </a:prstGeom>
        </p:spPr>
        <p:txBody>
          <a:bodyPr lIns="50800" tIns="50800" rIns="50800" bIns="50800" rtlCol="0" anchor="ctr"/>
          <a:lstStyle/>
          <a:p>
            <a:pPr algn="ctr">
              <a:lnSpc>
                <a:spcPts val="2659"/>
              </a:lnSpc>
              <a:spcBef>
                <a:spcPct val="0"/>
              </a:spcBef>
            </a:pPr>
            <a:endParaRPr/>
          </a:p>
        </p:txBody>
      </p:sp>
      <p:sp>
        <p:nvSpPr>
          <p:cNvPr id="56" name="TextBox 37">
            <a:extLst>
              <a:ext uri="{FF2B5EF4-FFF2-40B4-BE49-F238E27FC236}">
                <a16:creationId xmlns:a16="http://schemas.microsoft.com/office/drawing/2014/main" id="{4DA75941-837A-77E1-B5BD-D7FDD2BFC665}"/>
              </a:ext>
            </a:extLst>
          </p:cNvPr>
          <p:cNvSpPr txBox="1"/>
          <p:nvPr/>
        </p:nvSpPr>
        <p:spPr>
          <a:xfrm>
            <a:off x="9594620" y="2373984"/>
            <a:ext cx="6483578" cy="4349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640"/>
              </a:lnSpc>
            </a:pPr>
            <a:r>
              <a:rPr lang="en-US" sz="2800" b="1" dirty="0">
                <a:latin typeface="Montserrat SemiBold" pitchFamily="2" charset="77"/>
              </a:rPr>
              <a:t>LEMMA [</a:t>
            </a:r>
            <a:r>
              <a:rPr lang="en-US" sz="2800" b="1" dirty="0">
                <a:latin typeface="Montserrat ExtraBold" pitchFamily="2" charset="77"/>
              </a:rPr>
              <a:t>J</a:t>
            </a:r>
            <a:r>
              <a:rPr lang="en-US" sz="2800" b="1" dirty="0">
                <a:latin typeface="Montserrat SemiBold" pitchFamily="2" charset="77"/>
              </a:rPr>
              <a:t>ZM 2023] : MGF Bound</a:t>
            </a:r>
          </a:p>
        </p:txBody>
      </p:sp>
      <p:sp>
        <p:nvSpPr>
          <p:cNvPr id="57" name="TextBox 37">
            <a:extLst>
              <a:ext uri="{FF2B5EF4-FFF2-40B4-BE49-F238E27FC236}">
                <a16:creationId xmlns:a16="http://schemas.microsoft.com/office/drawing/2014/main" id="{29D3F262-14BA-FFA4-1017-36E58657017F}"/>
              </a:ext>
            </a:extLst>
          </p:cNvPr>
          <p:cNvSpPr txBox="1"/>
          <p:nvPr/>
        </p:nvSpPr>
        <p:spPr>
          <a:xfrm>
            <a:off x="10077998" y="3383689"/>
            <a:ext cx="2228762" cy="89665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640"/>
              </a:lnSpc>
            </a:pPr>
            <a:r>
              <a:rPr lang="en-US" sz="2800" b="1" dirty="0">
                <a:latin typeface="Montserrat SemiBold" pitchFamily="2" charset="77"/>
              </a:rPr>
              <a:t>Heavily</a:t>
            </a:r>
          </a:p>
          <a:p>
            <a:pPr>
              <a:lnSpc>
                <a:spcPts val="3640"/>
              </a:lnSpc>
            </a:pPr>
            <a:r>
              <a:rPr lang="en-US" sz="2800" b="1" dirty="0">
                <a:latin typeface="Montserrat SemiBold" pitchFamily="2" charset="77"/>
              </a:rPr>
              <a:t>Overloaded</a:t>
            </a:r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id="{731A68D3-8932-00E6-42B0-969E58355007}"/>
              </a:ext>
            </a:extLst>
          </p:cNvPr>
          <p:cNvGrpSpPr/>
          <p:nvPr/>
        </p:nvGrpSpPr>
        <p:grpSpPr>
          <a:xfrm>
            <a:off x="2257581" y="7167442"/>
            <a:ext cx="495667" cy="97326"/>
            <a:chOff x="2263180" y="5676900"/>
            <a:chExt cx="495667" cy="97326"/>
          </a:xfrm>
        </p:grpSpPr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3C5D70EA-C3F8-85E0-3BC1-AE2759D6F4C5}"/>
                </a:ext>
              </a:extLst>
            </p:cNvPr>
            <p:cNvSpPr/>
            <p:nvPr/>
          </p:nvSpPr>
          <p:spPr>
            <a:xfrm>
              <a:off x="2263180" y="5676900"/>
              <a:ext cx="97200" cy="97326"/>
            </a:xfrm>
            <a:prstGeom prst="ellipse">
              <a:avLst/>
            </a:prstGeom>
            <a:solidFill>
              <a:srgbClr val="FF914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4089A64D-B489-DFD8-439B-1EA267463FD6}"/>
                </a:ext>
              </a:extLst>
            </p:cNvPr>
            <p:cNvSpPr/>
            <p:nvPr/>
          </p:nvSpPr>
          <p:spPr>
            <a:xfrm>
              <a:off x="2462414" y="5676900"/>
              <a:ext cx="97200" cy="97326"/>
            </a:xfrm>
            <a:prstGeom prst="ellipse">
              <a:avLst/>
            </a:prstGeom>
            <a:solidFill>
              <a:srgbClr val="FF914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FF6CA7F3-E7AD-0C4E-A8BC-7029DDE5713C}"/>
                </a:ext>
              </a:extLst>
            </p:cNvPr>
            <p:cNvSpPr/>
            <p:nvPr/>
          </p:nvSpPr>
          <p:spPr>
            <a:xfrm>
              <a:off x="2661647" y="5676900"/>
              <a:ext cx="97200" cy="97326"/>
            </a:xfrm>
            <a:prstGeom prst="ellipse">
              <a:avLst/>
            </a:prstGeom>
            <a:solidFill>
              <a:srgbClr val="FF914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181E65E9-C6DA-20A4-DE6D-C47EE5189693}"/>
              </a:ext>
            </a:extLst>
          </p:cNvPr>
          <p:cNvGrpSpPr/>
          <p:nvPr/>
        </p:nvGrpSpPr>
        <p:grpSpPr>
          <a:xfrm rot="5400000">
            <a:off x="4832053" y="8877658"/>
            <a:ext cx="495667" cy="97326"/>
            <a:chOff x="2415580" y="5829300"/>
            <a:chExt cx="495667" cy="97326"/>
          </a:xfrm>
        </p:grpSpPr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3480FE1B-3832-4508-2E90-2AF4A827119F}"/>
                </a:ext>
              </a:extLst>
            </p:cNvPr>
            <p:cNvSpPr/>
            <p:nvPr/>
          </p:nvSpPr>
          <p:spPr>
            <a:xfrm>
              <a:off x="2415580" y="5829300"/>
              <a:ext cx="97200" cy="97326"/>
            </a:xfrm>
            <a:prstGeom prst="ellipse">
              <a:avLst/>
            </a:prstGeom>
            <a:solidFill>
              <a:srgbClr val="FF914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454651AA-53C7-3928-0A3B-B33BD0E447F6}"/>
                </a:ext>
              </a:extLst>
            </p:cNvPr>
            <p:cNvSpPr/>
            <p:nvPr/>
          </p:nvSpPr>
          <p:spPr>
            <a:xfrm>
              <a:off x="2614814" y="5829300"/>
              <a:ext cx="97200" cy="97326"/>
            </a:xfrm>
            <a:prstGeom prst="ellipse">
              <a:avLst/>
            </a:prstGeom>
            <a:solidFill>
              <a:srgbClr val="FF914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CC7216FA-511F-7AB1-053B-5D748B666E47}"/>
                </a:ext>
              </a:extLst>
            </p:cNvPr>
            <p:cNvSpPr/>
            <p:nvPr/>
          </p:nvSpPr>
          <p:spPr>
            <a:xfrm>
              <a:off x="2814047" y="5829300"/>
              <a:ext cx="97200" cy="97326"/>
            </a:xfrm>
            <a:prstGeom prst="ellipse">
              <a:avLst/>
            </a:prstGeom>
            <a:solidFill>
              <a:srgbClr val="FF914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E93BA7C1-1C42-EEA0-BE7C-E983FA27D23A}"/>
                  </a:ext>
                </a:extLst>
              </p:cNvPr>
              <p:cNvSpPr txBox="1"/>
              <p:nvPr/>
            </p:nvSpPr>
            <p:spPr>
              <a:xfrm>
                <a:off x="9825080" y="4482149"/>
                <a:ext cx="6481720" cy="119475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sz="32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C</m:t>
                          </m:r>
                        </m:e>
                        <m:sub>
                          <m:r>
                            <a:rPr lang="en-US" sz="32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3200" b="1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≤</m:t>
                      </m:r>
                      <m:nary>
                        <m:naryPr>
                          <m:chr m:val="∑"/>
                          <m:supHide m:val="on"/>
                          <m:ctrlPr>
                            <a:rPr lang="en-US" sz="3200" b="1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sz="3200" b="1" i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𝐢</m:t>
                          </m:r>
                        </m:sub>
                        <m:sup/>
                        <m:e>
                          <m:r>
                            <a:rPr lang="en-US" sz="3200" b="1" i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𝐄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n-US" sz="3200" i="1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m:rPr>
                                  <m:sty m:val="p"/>
                                </m:rPr>
                                <a:rPr lang="en-US" sz="3200" b="0" i="0" smtClean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exp</m:t>
                              </m:r>
                              <m:r>
                                <a:rPr lang="en-US" sz="3200" b="0" i="0" smtClean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sz="3200" b="0" i="0" smtClean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θ</m:t>
                              </m:r>
                              <m:rad>
                                <m:radPr>
                                  <m:degHide m:val="on"/>
                                  <m:ctrlPr>
                                    <a:rPr lang="en-US" sz="3200" b="0" i="1" smtClean="0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3200" b="0" i="0" smtClean="0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γ</m:t>
                                  </m:r>
                                </m:e>
                              </m:rad>
                              <m:r>
                                <a:rPr lang="en-US" sz="3200" b="0" i="0" smtClean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acc>
                                <m:accPr>
                                  <m:chr m:val="̃"/>
                                  <m:ctrlPr>
                                    <a:rPr lang="en-US" sz="3200" b="0" i="1" smtClean="0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sSub>
                                    <m:sSubPr>
                                      <m:ctrlPr>
                                        <a:rPr lang="en-US" sz="3200" b="0" i="1" smtClean="0">
                                          <a:solidFill>
                                            <a:schemeClr val="tx1">
                                              <a:lumMod val="85000"/>
                                              <a:lumOff val="1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sz="3200" b="0" i="0" smtClean="0">
                                          <a:solidFill>
                                            <a:schemeClr val="tx1">
                                              <a:lumMod val="85000"/>
                                              <a:lumOff val="1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q</m:t>
                                      </m:r>
                                    </m:e>
                                    <m:sub>
                                      <m:r>
                                        <m:rPr>
                                          <m:sty m:val="p"/>
                                        </m:rPr>
                                        <a:rPr lang="en-US" sz="3200" b="0" i="0" smtClean="0">
                                          <a:solidFill>
                                            <a:schemeClr val="tx1">
                                              <a:lumMod val="85000"/>
                                              <a:lumOff val="1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i</m:t>
                                      </m:r>
                                    </m:sub>
                                  </m:sSub>
                                </m:e>
                              </m:acc>
                              <m:r>
                                <a:rPr lang="en-US" sz="3200" b="0" i="0" smtClean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d>
                        </m:e>
                      </m:nary>
                      <m:r>
                        <a:rPr lang="en-US" sz="32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≤</m:t>
                      </m:r>
                      <m:sSub>
                        <m:sSubPr>
                          <m:ctrlPr>
                            <a:rPr lang="en-US" sz="3200" b="0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sz="3200" b="0" i="0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C</m:t>
                          </m:r>
                        </m:e>
                        <m:sub>
                          <m:r>
                            <a:rPr lang="en-US" sz="3200" b="0" i="0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E93BA7C1-1C42-EEA0-BE7C-E983FA27D2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25080" y="4482149"/>
                <a:ext cx="6481720" cy="1194751"/>
              </a:xfrm>
              <a:prstGeom prst="rect">
                <a:avLst/>
              </a:prstGeom>
              <a:blipFill>
                <a:blip r:embed="rId4"/>
                <a:stretch>
                  <a:fillRect t="-147368" b="-2042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>
            <a:extLst>
              <a:ext uri="{FF2B5EF4-FFF2-40B4-BE49-F238E27FC236}">
                <a16:creationId xmlns:a16="http://schemas.microsoft.com/office/drawing/2014/main" id="{83832490-F61C-29AF-E3A9-E7082D4DCCD8}"/>
              </a:ext>
            </a:extLst>
          </p:cNvPr>
          <p:cNvSpPr txBox="1"/>
          <p:nvPr/>
        </p:nvSpPr>
        <p:spPr>
          <a:xfrm>
            <a:off x="1016396" y="942975"/>
            <a:ext cx="16230600" cy="6269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200"/>
              </a:lnSpc>
              <a:spcBef>
                <a:spcPct val="0"/>
              </a:spcBef>
            </a:pPr>
            <a:r>
              <a:rPr lang="en-US" sz="4000" b="1" spc="15" dirty="0">
                <a:solidFill>
                  <a:srgbClr val="2B2C30"/>
                </a:solidFill>
                <a:latin typeface="Montserrat" pitchFamily="2" charset="77"/>
                <a:cs typeface="Gujarati MT" pitchFamily="2" charset="0"/>
              </a:rPr>
              <a:t>STATE SPACE COLLAPSE</a:t>
            </a:r>
            <a:endParaRPr lang="en-US" sz="3714" b="1" spc="742" dirty="0">
              <a:solidFill>
                <a:schemeClr val="accent6">
                  <a:lumMod val="75000"/>
                </a:schemeClr>
              </a:solidFill>
              <a:latin typeface="Montserrat" pitchFamily="2" charset="77"/>
              <a:cs typeface="Gujarati MT" pitchFamily="2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0553C9BB-7BD6-3D47-5E29-E38913E09C0F}"/>
                  </a:ext>
                </a:extLst>
              </p:cNvPr>
              <p:cNvSpPr txBox="1"/>
              <p:nvPr/>
            </p:nvSpPr>
            <p:spPr>
              <a:xfrm>
                <a:off x="12244731" y="3526217"/>
                <a:ext cx="5184393" cy="64376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ts val="434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800" b="0" i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λ</m:t>
                      </m:r>
                      <m:r>
                        <a:rPr lang="en-US" sz="2800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 sz="2800" b="0" i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n</m:t>
                      </m:r>
                      <m:d>
                        <m:dPr>
                          <m:ctrlPr>
                            <a:rPr lang="en-US" sz="28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en-US" sz="2800" b="0" i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m:rPr>
                              <m:sty m:val="p"/>
                            </m:rPr>
                            <a:rPr lang="en-US" sz="2800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ϵ</m:t>
                          </m:r>
                        </m:e>
                      </m:d>
                      <m:r>
                        <a:rPr lang="en-US" sz="2800" b="0" i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,  </m:t>
                      </m:r>
                      <m:f>
                        <m:fPr>
                          <m:ctrlPr>
                            <a:rPr lang="en-US" sz="28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en-US" sz="2800" i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ϵ</m:t>
                          </m:r>
                        </m:num>
                        <m:den>
                          <m:rad>
                            <m:radPr>
                              <m:degHide m:val="on"/>
                              <m:ctrlPr>
                                <a:rPr lang="en-US" sz="28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m:rPr>
                                  <m:sty m:val="p"/>
                                </m:rPr>
                                <a:rPr lang="en-US" sz="2800" i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γ</m:t>
                              </m:r>
                            </m:e>
                          </m:rad>
                        </m:den>
                      </m:f>
                      <m:r>
                        <a:rPr lang="en-US" sz="28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→∞</m:t>
                      </m:r>
                    </m:oMath>
                  </m:oMathPara>
                </a14:m>
                <a:endParaRPr lang="en-US" sz="2800" dirty="0">
                  <a:solidFill>
                    <a:srgbClr val="000000"/>
                  </a:solidFill>
                  <a:latin typeface="Public Sans"/>
                </a:endParaRP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0553C9BB-7BD6-3D47-5E29-E38913E09C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244731" y="3526217"/>
                <a:ext cx="5184393" cy="643766"/>
              </a:xfrm>
              <a:prstGeom prst="rect">
                <a:avLst/>
              </a:prstGeom>
              <a:blipFill>
                <a:blip r:embed="rId6"/>
                <a:stretch>
                  <a:fillRect t="-23077" b="-173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43645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/>
      <p:bldP spid="5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 flipV="1">
            <a:off x="1028695" y="1760761"/>
            <a:ext cx="16230594" cy="38509"/>
          </a:xfrm>
          <a:prstGeom prst="line">
            <a:avLst/>
          </a:prstGeom>
          <a:ln w="9525" cap="flat">
            <a:solidFill>
              <a:srgbClr val="2B2C3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7012F7F5-EE73-65F6-8566-3967D515097D}"/>
              </a:ext>
            </a:extLst>
          </p:cNvPr>
          <p:cNvSpPr/>
          <p:nvPr/>
        </p:nvSpPr>
        <p:spPr>
          <a:xfrm>
            <a:off x="4536902" y="6067651"/>
            <a:ext cx="10397417" cy="3149976"/>
          </a:xfrm>
          <a:prstGeom prst="rect">
            <a:avLst/>
          </a:prstGeom>
          <a:solidFill>
            <a:schemeClr val="bg1">
              <a:lumMod val="75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3C5F3635-5ACC-2394-1BE7-D97FB1A5E9DC}"/>
                  </a:ext>
                </a:extLst>
              </p:cNvPr>
              <p:cNvSpPr txBox="1"/>
              <p:nvPr/>
            </p:nvSpPr>
            <p:spPr>
              <a:xfrm flipH="1">
                <a:off x="8145217" y="8473459"/>
                <a:ext cx="263181" cy="40245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3C5F3635-5ACC-2394-1BE7-D97FB1A5E9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8145217" y="8473459"/>
                <a:ext cx="263181" cy="402456"/>
              </a:xfrm>
              <a:prstGeom prst="rect">
                <a:avLst/>
              </a:prstGeom>
              <a:blipFill>
                <a:blip r:embed="rId2"/>
                <a:stretch>
                  <a:fillRect l="-4762" r="-47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63D61C25-B6BE-638C-7D42-A579738FF8F9}"/>
              </a:ext>
            </a:extLst>
          </p:cNvPr>
          <p:cNvCxnSpPr>
            <a:cxnSpLocks/>
          </p:cNvCxnSpPr>
          <p:nvPr/>
        </p:nvCxnSpPr>
        <p:spPr>
          <a:xfrm>
            <a:off x="8265611" y="6685458"/>
            <a:ext cx="0" cy="2532169"/>
          </a:xfrm>
          <a:prstGeom prst="line">
            <a:avLst/>
          </a:prstGeom>
          <a:ln w="25400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16F1D7AE-0D56-167C-15B8-062EC57564C2}"/>
              </a:ext>
            </a:extLst>
          </p:cNvPr>
          <p:cNvCxnSpPr>
            <a:cxnSpLocks/>
          </p:cNvCxnSpPr>
          <p:nvPr/>
        </p:nvCxnSpPr>
        <p:spPr>
          <a:xfrm flipH="1">
            <a:off x="8127230" y="7367950"/>
            <a:ext cx="289042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4148DA5F-5E4C-F882-B01A-E3CA7BAECC46}"/>
              </a:ext>
            </a:extLst>
          </p:cNvPr>
          <p:cNvCxnSpPr>
            <a:cxnSpLocks/>
          </p:cNvCxnSpPr>
          <p:nvPr/>
        </p:nvCxnSpPr>
        <p:spPr>
          <a:xfrm flipH="1">
            <a:off x="8127230" y="8238781"/>
            <a:ext cx="289042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67069390-7DEC-72DA-8F5C-A7EBCDB3AC8A}"/>
              </a:ext>
            </a:extLst>
          </p:cNvPr>
          <p:cNvCxnSpPr>
            <a:cxnSpLocks/>
          </p:cNvCxnSpPr>
          <p:nvPr/>
        </p:nvCxnSpPr>
        <p:spPr>
          <a:xfrm flipH="1">
            <a:off x="8127230" y="7367950"/>
            <a:ext cx="0" cy="87083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E1148775-BA60-BF61-A5F0-BEE904E7210D}"/>
                  </a:ext>
                </a:extLst>
              </p:cNvPr>
              <p:cNvSpPr txBox="1"/>
              <p:nvPr/>
            </p:nvSpPr>
            <p:spPr>
              <a:xfrm flipH="1">
                <a:off x="10388674" y="7458674"/>
                <a:ext cx="800284" cy="4630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𝛾</m:t>
                          </m:r>
                        </m:e>
                      </m:rad>
                      <m:r>
                        <a:rPr lang="en-US" sz="24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𝑞</m:t>
                      </m:r>
                    </m:oMath>
                  </m:oMathPara>
                </a14:m>
                <a:endParaRPr lang="en-US" sz="24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E1148775-BA60-BF61-A5F0-BEE904E721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10388674" y="7458674"/>
                <a:ext cx="800284" cy="463075"/>
              </a:xfrm>
              <a:prstGeom prst="rect">
                <a:avLst/>
              </a:prstGeom>
              <a:blipFill>
                <a:blip r:embed="rId3"/>
                <a:stretch>
                  <a:fillRect b="-108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16538BA8-6E07-63CE-2BCB-A5DBFCC7AB1A}"/>
              </a:ext>
            </a:extLst>
          </p:cNvPr>
          <p:cNvCxnSpPr/>
          <p:nvPr/>
        </p:nvCxnSpPr>
        <p:spPr>
          <a:xfrm flipH="1" flipV="1">
            <a:off x="9788119" y="7761045"/>
            <a:ext cx="517519" cy="1"/>
          </a:xfrm>
          <a:prstGeom prst="straightConnector1">
            <a:avLst/>
          </a:prstGeom>
          <a:ln w="25400">
            <a:solidFill>
              <a:srgbClr val="FDA64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05D53D78-273C-F5C6-E3E0-D433F20D954F}"/>
              </a:ext>
            </a:extLst>
          </p:cNvPr>
          <p:cNvCxnSpPr/>
          <p:nvPr/>
        </p:nvCxnSpPr>
        <p:spPr>
          <a:xfrm flipH="1" flipV="1">
            <a:off x="8265611" y="7075191"/>
            <a:ext cx="0" cy="135354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2" name="Picture 51">
            <a:extLst>
              <a:ext uri="{FF2B5EF4-FFF2-40B4-BE49-F238E27FC236}">
                <a16:creationId xmlns:a16="http://schemas.microsoft.com/office/drawing/2014/main" id="{FEF52E86-21D2-5527-1ED6-FB154832438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9540" b="3694"/>
          <a:stretch/>
        </p:blipFill>
        <p:spPr>
          <a:xfrm flipH="1">
            <a:off x="8281616" y="7440505"/>
            <a:ext cx="1966882" cy="707009"/>
          </a:xfrm>
          <a:prstGeom prst="rect">
            <a:avLst/>
          </a:prstGeom>
          <a:scene3d>
            <a:camera prst="orthographicFront">
              <a:rot lat="0" lon="10800000" rev="0"/>
            </a:camera>
            <a:lightRig rig="threePt" dir="t"/>
          </a:scene3d>
        </p:spPr>
      </p:pic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FB1F38E0-2CBE-9DD1-1408-BD6FBC3560EE}"/>
              </a:ext>
            </a:extLst>
          </p:cNvPr>
          <p:cNvCxnSpPr>
            <a:cxnSpLocks/>
          </p:cNvCxnSpPr>
          <p:nvPr/>
        </p:nvCxnSpPr>
        <p:spPr>
          <a:xfrm>
            <a:off x="4914950" y="6940172"/>
            <a:ext cx="0" cy="2277456"/>
          </a:xfrm>
          <a:prstGeom prst="line">
            <a:avLst/>
          </a:prstGeom>
          <a:ln w="25400">
            <a:solidFill>
              <a:srgbClr val="132E3D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90B38DEE-56BA-FF2A-25E9-00FE340B1790}"/>
              </a:ext>
            </a:extLst>
          </p:cNvPr>
          <p:cNvCxnSpPr>
            <a:cxnSpLocks/>
          </p:cNvCxnSpPr>
          <p:nvPr/>
        </p:nvCxnSpPr>
        <p:spPr>
          <a:xfrm flipH="1">
            <a:off x="5525844" y="7343444"/>
            <a:ext cx="201160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48ED3FDC-C62C-AC2D-295E-0AA2E9054253}"/>
              </a:ext>
            </a:extLst>
          </p:cNvPr>
          <p:cNvCxnSpPr>
            <a:cxnSpLocks/>
          </p:cNvCxnSpPr>
          <p:nvPr/>
        </p:nvCxnSpPr>
        <p:spPr>
          <a:xfrm flipH="1">
            <a:off x="5525844" y="8218154"/>
            <a:ext cx="201160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CCB93465-C3FC-43CB-765C-01DEF396261F}"/>
              </a:ext>
            </a:extLst>
          </p:cNvPr>
          <p:cNvCxnSpPr>
            <a:cxnSpLocks/>
          </p:cNvCxnSpPr>
          <p:nvPr/>
        </p:nvCxnSpPr>
        <p:spPr>
          <a:xfrm flipH="1">
            <a:off x="5525844" y="7343444"/>
            <a:ext cx="0" cy="87471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57A15889-46D4-CD7B-6014-944615A140A6}"/>
                  </a:ext>
                </a:extLst>
              </p:cNvPr>
              <p:cNvSpPr txBox="1"/>
              <p:nvPr/>
            </p:nvSpPr>
            <p:spPr>
              <a:xfrm flipH="1">
                <a:off x="6806631" y="7414241"/>
                <a:ext cx="800283" cy="4630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𝛾</m:t>
                          </m:r>
                        </m:e>
                      </m:rad>
                      <m:r>
                        <a:rPr lang="en-US" sz="24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𝑞</m:t>
                      </m:r>
                    </m:oMath>
                  </m:oMathPara>
                </a14:m>
                <a:endParaRPr lang="en-US" sz="24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57A15889-46D4-CD7B-6014-944615A140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6806631" y="7414241"/>
                <a:ext cx="800283" cy="463075"/>
              </a:xfrm>
              <a:prstGeom prst="rect">
                <a:avLst/>
              </a:prstGeom>
              <a:blipFill>
                <a:blip r:embed="rId5"/>
                <a:stretch>
                  <a:fillRect b="-78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2C86C74B-671F-9A78-B1CE-1B416ED2C0E2}"/>
              </a:ext>
            </a:extLst>
          </p:cNvPr>
          <p:cNvCxnSpPr/>
          <p:nvPr/>
        </p:nvCxnSpPr>
        <p:spPr>
          <a:xfrm flipH="1" flipV="1">
            <a:off x="6286807" y="7634553"/>
            <a:ext cx="519825" cy="1"/>
          </a:xfrm>
          <a:prstGeom prst="straightConnector1">
            <a:avLst/>
          </a:prstGeom>
          <a:ln w="25400">
            <a:solidFill>
              <a:srgbClr val="FDA64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E3F9BAF3-322A-A403-4AAB-ED66830AE799}"/>
              </a:ext>
            </a:extLst>
          </p:cNvPr>
          <p:cNvCxnSpPr/>
          <p:nvPr/>
        </p:nvCxnSpPr>
        <p:spPr>
          <a:xfrm flipH="1" flipV="1">
            <a:off x="5664842" y="7049380"/>
            <a:ext cx="0" cy="135958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A9A4F8F2-7A14-19CE-6ECD-9576FF54A2FD}"/>
                  </a:ext>
                </a:extLst>
              </p:cNvPr>
              <p:cNvSpPr txBox="1"/>
              <p:nvPr/>
            </p:nvSpPr>
            <p:spPr>
              <a:xfrm flipH="1">
                <a:off x="5395192" y="8288937"/>
                <a:ext cx="205255" cy="31387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A9A4F8F2-7A14-19CE-6ECD-9576FF54A2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5395192" y="8288937"/>
                <a:ext cx="205255" cy="313875"/>
              </a:xfrm>
              <a:prstGeom prst="rect">
                <a:avLst/>
              </a:prstGeom>
              <a:blipFill>
                <a:blip r:embed="rId6"/>
                <a:stretch>
                  <a:fillRect l="-16667" r="-1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2" name="Picture 61">
            <a:extLst>
              <a:ext uri="{FF2B5EF4-FFF2-40B4-BE49-F238E27FC236}">
                <a16:creationId xmlns:a16="http://schemas.microsoft.com/office/drawing/2014/main" id="{8B44823D-64DF-66D4-EEAD-A08C931F58F9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66280" b="-19494"/>
          <a:stretch/>
        </p:blipFill>
        <p:spPr>
          <a:xfrm flipH="1">
            <a:off x="5623339" y="7361859"/>
            <a:ext cx="1532488" cy="857027"/>
          </a:xfrm>
          <a:prstGeom prst="rect">
            <a:avLst/>
          </a:prstGeom>
          <a:ln w="41275">
            <a:noFill/>
          </a:ln>
          <a:scene3d>
            <a:camera prst="orthographicFront">
              <a:rot lat="0" lon="9600000" rev="0"/>
            </a:camera>
            <a:lightRig rig="threePt" dir="t"/>
          </a:scene3d>
        </p:spPr>
      </p:pic>
      <p:sp>
        <p:nvSpPr>
          <p:cNvPr id="80" name="Rounded Rectangle 79">
            <a:extLst>
              <a:ext uri="{FF2B5EF4-FFF2-40B4-BE49-F238E27FC236}">
                <a16:creationId xmlns:a16="http://schemas.microsoft.com/office/drawing/2014/main" id="{F8D319E5-C3DD-583A-2E9A-18A20AD1ECFF}"/>
              </a:ext>
            </a:extLst>
          </p:cNvPr>
          <p:cNvSpPr/>
          <p:nvPr/>
        </p:nvSpPr>
        <p:spPr>
          <a:xfrm>
            <a:off x="7224153" y="5665402"/>
            <a:ext cx="4502553" cy="684372"/>
          </a:xfrm>
          <a:prstGeom prst="roundRect">
            <a:avLst/>
          </a:prstGeom>
          <a:solidFill>
            <a:srgbClr val="F6BC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1" name="TextBox 80">
                <a:extLst>
                  <a:ext uri="{FF2B5EF4-FFF2-40B4-BE49-F238E27FC236}">
                    <a16:creationId xmlns:a16="http://schemas.microsoft.com/office/drawing/2014/main" id="{DE0B2A19-65FA-086D-78E3-D6641D814846}"/>
                  </a:ext>
                </a:extLst>
              </p:cNvPr>
              <p:cNvSpPr txBox="1"/>
              <p:nvPr/>
            </p:nvSpPr>
            <p:spPr>
              <a:xfrm>
                <a:off x="7675398" y="5722554"/>
                <a:ext cx="3727019" cy="4700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400" b="0" i="1" smtClean="0">
                            <a:solidFill>
                              <a:srgbClr val="132E3D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b="0" i="1" smtClean="0">
                            <a:solidFill>
                              <a:srgbClr val="132E3D"/>
                            </a:solidFill>
                            <a:latin typeface="Cambria Math" panose="02040503050406030204" pitchFamily="18" charset="0"/>
                          </a:rPr>
                          <m:t>𝛾</m:t>
                        </m:r>
                      </m:e>
                    </m:rad>
                    <m:r>
                      <a:rPr lang="en-US" sz="2400" b="0" i="1" smtClean="0">
                        <a:solidFill>
                          <a:srgbClr val="132E3D"/>
                        </a:solidFill>
                        <a:latin typeface="Cambria Math" panose="02040503050406030204" pitchFamily="18" charset="0"/>
                      </a:rPr>
                      <m:t>𝑞</m:t>
                    </m:r>
                    <m:r>
                      <a:rPr lang="en-US" sz="2400" b="0" i="1" smtClean="0">
                        <a:solidFill>
                          <a:srgbClr val="132E3D"/>
                        </a:solidFill>
                        <a:latin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lang="en-US" sz="2400" dirty="0">
                    <a:solidFill>
                      <a:srgbClr val="132E3D"/>
                    </a:solidFill>
                  </a:rPr>
                  <a:t>Truncated Normal</a:t>
                </a:r>
              </a:p>
            </p:txBody>
          </p:sp>
        </mc:Choice>
        <mc:Fallback xmlns="">
          <p:sp>
            <p:nvSpPr>
              <p:cNvPr id="81" name="TextBox 80">
                <a:extLst>
                  <a:ext uri="{FF2B5EF4-FFF2-40B4-BE49-F238E27FC236}">
                    <a16:creationId xmlns:a16="http://schemas.microsoft.com/office/drawing/2014/main" id="{DE0B2A19-65FA-086D-78E3-D6641D8148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5398" y="5722554"/>
                <a:ext cx="3727019" cy="470000"/>
              </a:xfrm>
              <a:prstGeom prst="rect">
                <a:avLst/>
              </a:prstGeom>
              <a:blipFill>
                <a:blip r:embed="rId13"/>
                <a:stretch>
                  <a:fillRect t="-7895" b="-263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6" name="TextBox 85">
            <a:extLst>
              <a:ext uri="{FF2B5EF4-FFF2-40B4-BE49-F238E27FC236}">
                <a16:creationId xmlns:a16="http://schemas.microsoft.com/office/drawing/2014/main" id="{29EB9FA5-8349-08DF-8384-4D132BED6208}"/>
              </a:ext>
            </a:extLst>
          </p:cNvPr>
          <p:cNvSpPr txBox="1"/>
          <p:nvPr/>
        </p:nvSpPr>
        <p:spPr>
          <a:xfrm>
            <a:off x="7360294" y="5122478"/>
            <a:ext cx="41531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132E3D"/>
                </a:solidFill>
                <a:latin typeface="Montserrat SemiBold" pitchFamily="2" charset="77"/>
              </a:rPr>
              <a:t>Critical Heavy Traffic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DEBAC6CF-748B-292F-4987-ED9131FB7C70}"/>
              </a:ext>
            </a:extLst>
          </p:cNvPr>
          <p:cNvGrpSpPr/>
          <p:nvPr/>
        </p:nvGrpSpPr>
        <p:grpSpPr>
          <a:xfrm>
            <a:off x="1380553" y="6342504"/>
            <a:ext cx="2718450" cy="3238534"/>
            <a:chOff x="1380553" y="6342504"/>
            <a:chExt cx="2718450" cy="3238534"/>
          </a:xfrm>
        </p:grpSpPr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8770842B-A6B7-DE96-69AE-D6812CA8312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840040" y="6841667"/>
              <a:ext cx="26336" cy="2375961"/>
            </a:xfrm>
            <a:prstGeom prst="line">
              <a:avLst/>
            </a:prstGeom>
            <a:ln w="25400">
              <a:solidFill>
                <a:srgbClr val="FDA649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4" name="TextBox 63">
                  <a:extLst>
                    <a:ext uri="{FF2B5EF4-FFF2-40B4-BE49-F238E27FC236}">
                      <a16:creationId xmlns:a16="http://schemas.microsoft.com/office/drawing/2014/main" id="{68D1D2A5-2AE6-BF91-35F1-442689AD27A7}"/>
                    </a:ext>
                  </a:extLst>
                </p:cNvPr>
                <p:cNvSpPr txBox="1"/>
                <p:nvPr/>
              </p:nvSpPr>
              <p:spPr>
                <a:xfrm flipH="1">
                  <a:off x="1539154" y="9178582"/>
                  <a:ext cx="612533" cy="40245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−∞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64" name="TextBox 63">
                  <a:extLst>
                    <a:ext uri="{FF2B5EF4-FFF2-40B4-BE49-F238E27FC236}">
                      <a16:creationId xmlns:a16="http://schemas.microsoft.com/office/drawing/2014/main" id="{68D1D2A5-2AE6-BF91-35F1-442689AD27A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flipH="1">
                  <a:off x="1539154" y="9178582"/>
                  <a:ext cx="612533" cy="402456"/>
                </a:xfrm>
                <a:prstGeom prst="rect">
                  <a:avLst/>
                </a:prstGeom>
                <a:blipFill>
                  <a:blip r:embed="rId1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32693AE0-4334-1F6A-A033-31061D27CE54}"/>
                </a:ext>
              </a:extLst>
            </p:cNvPr>
            <p:cNvSpPr txBox="1"/>
            <p:nvPr/>
          </p:nvSpPr>
          <p:spPr>
            <a:xfrm flipH="1">
              <a:off x="1855960" y="7292626"/>
              <a:ext cx="1233733" cy="11566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>
                  <a:solidFill>
                    <a:srgbClr val="FF8001"/>
                  </a:solidFill>
                </a:rPr>
                <a:t>…</a:t>
              </a:r>
            </a:p>
          </p:txBody>
        </p:sp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id="{A9F910C0-2178-168C-0563-6969861ABB5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452965" y="7315589"/>
              <a:ext cx="1611964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4966FBD6-3288-7D69-356F-C4E31009FB1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452965" y="8226647"/>
              <a:ext cx="1611964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id="{A940A7A0-3DF5-67CA-6F63-00598608E3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452965" y="7315589"/>
              <a:ext cx="0" cy="911059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6" name="TextBox 75">
                  <a:extLst>
                    <a:ext uri="{FF2B5EF4-FFF2-40B4-BE49-F238E27FC236}">
                      <a16:creationId xmlns:a16="http://schemas.microsoft.com/office/drawing/2014/main" id="{8AEFA589-A2B3-818C-C5A1-4B314F636252}"/>
                    </a:ext>
                  </a:extLst>
                </p:cNvPr>
                <p:cNvSpPr txBox="1"/>
                <p:nvPr/>
              </p:nvSpPr>
              <p:spPr>
                <a:xfrm flipH="1">
                  <a:off x="3298719" y="7580063"/>
                  <a:ext cx="800284" cy="4630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ad>
                          <m:radPr>
                            <m:degHide m:val="on"/>
                            <m:ctrlPr>
                              <a:rPr lang="en-US" sz="2400" b="0" i="1" smtClean="0">
                                <a:solidFill>
                                  <a:schemeClr val="accent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2400" b="0" i="1" smtClean="0">
                                <a:solidFill>
                                  <a:schemeClr val="accent1"/>
                                </a:solidFill>
                                <a:latin typeface="Cambria Math" panose="02040503050406030204" pitchFamily="18" charset="0"/>
                              </a:rPr>
                              <m:t>𝛾</m:t>
                            </m:r>
                          </m:e>
                        </m:rad>
                        <m:r>
                          <a:rPr lang="en-US" sz="2400" b="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𝑞</m:t>
                        </m:r>
                      </m:oMath>
                    </m:oMathPara>
                  </a14:m>
                  <a:endParaRPr lang="en-US" sz="2400" dirty="0">
                    <a:solidFill>
                      <a:schemeClr val="accent1"/>
                    </a:solidFill>
                  </a:endParaRPr>
                </a:p>
              </p:txBody>
            </p:sp>
          </mc:Choice>
          <mc:Fallback xmlns="">
            <p:sp>
              <p:nvSpPr>
                <p:cNvPr id="76" name="TextBox 75">
                  <a:extLst>
                    <a:ext uri="{FF2B5EF4-FFF2-40B4-BE49-F238E27FC236}">
                      <a16:creationId xmlns:a16="http://schemas.microsoft.com/office/drawing/2014/main" id="{8AEFA589-A2B3-818C-C5A1-4B314F63625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flipH="1">
                  <a:off x="3298719" y="7580063"/>
                  <a:ext cx="800284" cy="463075"/>
                </a:xfrm>
                <a:prstGeom prst="rect">
                  <a:avLst/>
                </a:prstGeom>
                <a:blipFill>
                  <a:blip r:embed="rId15"/>
                  <a:stretch>
                    <a:fillRect b="-7895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77" name="Straight Arrow Connector 76">
              <a:extLst>
                <a:ext uri="{FF2B5EF4-FFF2-40B4-BE49-F238E27FC236}">
                  <a16:creationId xmlns:a16="http://schemas.microsoft.com/office/drawing/2014/main" id="{0B4905E9-C64F-7C19-0E09-9A66B75A5270}"/>
                </a:ext>
              </a:extLst>
            </p:cNvPr>
            <p:cNvCxnSpPr/>
            <p:nvPr/>
          </p:nvCxnSpPr>
          <p:spPr>
            <a:xfrm flipH="1" flipV="1">
              <a:off x="2757294" y="7809529"/>
              <a:ext cx="541426" cy="1"/>
            </a:xfrm>
            <a:prstGeom prst="straightConnector1">
              <a:avLst/>
            </a:prstGeom>
            <a:ln w="25400">
              <a:solidFill>
                <a:srgbClr val="FDA64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9D05C11E-8AFD-1115-ACF3-30EF52EBC8B7}"/>
                </a:ext>
              </a:extLst>
            </p:cNvPr>
            <p:cNvCxnSpPr/>
            <p:nvPr/>
          </p:nvCxnSpPr>
          <p:spPr>
            <a:xfrm flipH="1" flipV="1">
              <a:off x="2597740" y="7009306"/>
              <a:ext cx="0" cy="1416075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9" name="TextBox 78">
                  <a:extLst>
                    <a:ext uri="{FF2B5EF4-FFF2-40B4-BE49-F238E27FC236}">
                      <a16:creationId xmlns:a16="http://schemas.microsoft.com/office/drawing/2014/main" id="{EC3E961A-C000-D7E4-A43C-86214B30D1DF}"/>
                    </a:ext>
                  </a:extLst>
                </p:cNvPr>
                <p:cNvSpPr txBox="1"/>
                <p:nvPr/>
              </p:nvSpPr>
              <p:spPr>
                <a:xfrm flipH="1">
                  <a:off x="2316885" y="8300372"/>
                  <a:ext cx="213783" cy="32691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79" name="TextBox 78">
                  <a:extLst>
                    <a:ext uri="{FF2B5EF4-FFF2-40B4-BE49-F238E27FC236}">
                      <a16:creationId xmlns:a16="http://schemas.microsoft.com/office/drawing/2014/main" id="{EC3E961A-C000-D7E4-A43C-86214B30D1D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flipH="1">
                  <a:off x="2316885" y="8300372"/>
                  <a:ext cx="213783" cy="326916"/>
                </a:xfrm>
                <a:prstGeom prst="rect">
                  <a:avLst/>
                </a:prstGeom>
                <a:blipFill>
                  <a:blip r:embed="rId16"/>
                  <a:stretch>
                    <a:fillRect l="-16667" r="-1666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5" name="TextBox 84">
                  <a:extLst>
                    <a:ext uri="{FF2B5EF4-FFF2-40B4-BE49-F238E27FC236}">
                      <a16:creationId xmlns:a16="http://schemas.microsoft.com/office/drawing/2014/main" id="{515FBEAC-EC1E-68FE-2BFE-D16755D7CABC}"/>
                    </a:ext>
                  </a:extLst>
                </p:cNvPr>
                <p:cNvSpPr txBox="1"/>
                <p:nvPr/>
              </p:nvSpPr>
              <p:spPr>
                <a:xfrm flipH="1">
                  <a:off x="1380553" y="6342504"/>
                  <a:ext cx="897978" cy="40245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𝜖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→0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85" name="TextBox 84">
                  <a:extLst>
                    <a:ext uri="{FF2B5EF4-FFF2-40B4-BE49-F238E27FC236}">
                      <a16:creationId xmlns:a16="http://schemas.microsoft.com/office/drawing/2014/main" id="{515FBEAC-EC1E-68FE-2BFE-D16755D7CAB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flipH="1">
                  <a:off x="1380553" y="6342504"/>
                  <a:ext cx="897978" cy="402456"/>
                </a:xfrm>
                <a:prstGeom prst="rect">
                  <a:avLst/>
                </a:prstGeom>
                <a:blipFill>
                  <a:blip r:embed="rId1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A8A3B7B8-9E3A-A46E-318E-2CB504796176}"/>
              </a:ext>
            </a:extLst>
          </p:cNvPr>
          <p:cNvGrpSpPr/>
          <p:nvPr/>
        </p:nvGrpSpPr>
        <p:grpSpPr>
          <a:xfrm>
            <a:off x="1612670" y="2210210"/>
            <a:ext cx="4882718" cy="4715567"/>
            <a:chOff x="1612670" y="2210210"/>
            <a:chExt cx="4882718" cy="4715567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B3E7D657-9745-2B1F-98A3-452EDDCB0ADC}"/>
                </a:ext>
              </a:extLst>
            </p:cNvPr>
            <p:cNvSpPr/>
            <p:nvPr/>
          </p:nvSpPr>
          <p:spPr>
            <a:xfrm>
              <a:off x="1612670" y="2822874"/>
              <a:ext cx="4882718" cy="2830206"/>
            </a:xfrm>
            <a:prstGeom prst="rect">
              <a:avLst/>
            </a:prstGeom>
            <a:solidFill>
              <a:schemeClr val="bg1">
                <a:lumMod val="75000"/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62CD1F68-103C-E68C-0779-4B4E61C9D55B}"/>
                </a:ext>
              </a:extLst>
            </p:cNvPr>
            <p:cNvGrpSpPr/>
            <p:nvPr/>
          </p:nvGrpSpPr>
          <p:grpSpPr>
            <a:xfrm flipH="1">
              <a:off x="2118294" y="3626395"/>
              <a:ext cx="3518850" cy="1416075"/>
              <a:chOff x="1290301" y="3539735"/>
              <a:chExt cx="2590785" cy="771947"/>
            </a:xfrm>
          </p:grpSpPr>
          <p:pic>
            <p:nvPicPr>
              <p:cNvPr id="67" name="Picture 66">
                <a:extLst>
                  <a:ext uri="{FF2B5EF4-FFF2-40B4-BE49-F238E27FC236}">
                    <a16:creationId xmlns:a16="http://schemas.microsoft.com/office/drawing/2014/main" id="{654DA6D9-7B20-C984-F8F8-BEE1C8A4A79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1290301" y="3647621"/>
                <a:ext cx="2449911" cy="542946"/>
              </a:xfrm>
              <a:prstGeom prst="rect">
                <a:avLst/>
              </a:prstGeom>
              <a:scene3d>
                <a:camera prst="orthographicFront">
                  <a:rot lat="0" lon="10800000" rev="0"/>
                </a:camera>
                <a:lightRig rig="threePt" dir="t"/>
              </a:scene3d>
            </p:spPr>
          </p:pic>
          <p:cxnSp>
            <p:nvCxnSpPr>
              <p:cNvPr id="68" name="Straight Connector 67">
                <a:extLst>
                  <a:ext uri="{FF2B5EF4-FFF2-40B4-BE49-F238E27FC236}">
                    <a16:creationId xmlns:a16="http://schemas.microsoft.com/office/drawing/2014/main" id="{E428C805-AFA2-9F16-DE9F-AE3D6DB6B4F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18877" y="3539735"/>
                <a:ext cx="2562209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Straight Connector 68">
                <a:extLst>
                  <a:ext uri="{FF2B5EF4-FFF2-40B4-BE49-F238E27FC236}">
                    <a16:creationId xmlns:a16="http://schemas.microsoft.com/office/drawing/2014/main" id="{8DFFB3B7-4C4C-5398-F702-17787F1A666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18877" y="4311682"/>
                <a:ext cx="2562209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Straight Connector 69">
                <a:extLst>
                  <a:ext uri="{FF2B5EF4-FFF2-40B4-BE49-F238E27FC236}">
                    <a16:creationId xmlns:a16="http://schemas.microsoft.com/office/drawing/2014/main" id="{1507EF7A-2894-3BB2-4CCB-CC90BA8C2D3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81086" y="3539735"/>
                <a:ext cx="0" cy="771947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71" name="TextBox 70">
                    <a:extLst>
                      <a:ext uri="{FF2B5EF4-FFF2-40B4-BE49-F238E27FC236}">
                        <a16:creationId xmlns:a16="http://schemas.microsoft.com/office/drawing/2014/main" id="{7316B398-C1DA-AD7F-12B2-7590D8AF142A}"/>
                      </a:ext>
                    </a:extLst>
                  </p:cNvPr>
                  <p:cNvSpPr txBox="1"/>
                  <p:nvPr/>
                </p:nvSpPr>
                <p:spPr>
                  <a:xfrm>
                    <a:off x="2242832" y="3658159"/>
                    <a:ext cx="420160" cy="251668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240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𝜖</m:t>
                          </m:r>
                          <m: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𝑞</m:t>
                          </m:r>
                        </m:oMath>
                      </m:oMathPara>
                    </a14:m>
                    <a:endParaRPr lang="en-US" sz="2400" dirty="0">
                      <a:solidFill>
                        <a:schemeClr val="accent1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71" name="TextBox 70">
                    <a:extLst>
                      <a:ext uri="{FF2B5EF4-FFF2-40B4-BE49-F238E27FC236}">
                        <a16:creationId xmlns:a16="http://schemas.microsoft.com/office/drawing/2014/main" id="{7316B398-C1DA-AD7F-12B2-7590D8AF142A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242832" y="3658159"/>
                    <a:ext cx="420160" cy="251668"/>
                  </a:xfrm>
                  <a:prstGeom prst="rect">
                    <a:avLst/>
                  </a:prstGeom>
                  <a:blipFill>
                    <a:blip r:embed="rId10"/>
                    <a:stretch>
                      <a:fillRect b="-10811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72" name="Straight Arrow Connector 71">
                <a:extLst>
                  <a:ext uri="{FF2B5EF4-FFF2-40B4-BE49-F238E27FC236}">
                    <a16:creationId xmlns:a16="http://schemas.microsoft.com/office/drawing/2014/main" id="{7F5B1A47-C4C4-E91C-0049-92F5CD1D9CE4}"/>
                  </a:ext>
                </a:extLst>
              </p:cNvPr>
              <p:cNvCxnSpPr/>
              <p:nvPr/>
            </p:nvCxnSpPr>
            <p:spPr>
              <a:xfrm flipV="1">
                <a:off x="2631124" y="3810541"/>
                <a:ext cx="458754" cy="1"/>
              </a:xfrm>
              <a:prstGeom prst="straightConnector1">
                <a:avLst/>
              </a:prstGeom>
              <a:ln w="25400">
                <a:solidFill>
                  <a:srgbClr val="FDA649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2" name="Rounded Rectangle 81">
              <a:extLst>
                <a:ext uri="{FF2B5EF4-FFF2-40B4-BE49-F238E27FC236}">
                  <a16:creationId xmlns:a16="http://schemas.microsoft.com/office/drawing/2014/main" id="{D4897F12-BE24-63A1-85A2-8037DCCA253E}"/>
                </a:ext>
              </a:extLst>
            </p:cNvPr>
            <p:cNvSpPr/>
            <p:nvPr/>
          </p:nvSpPr>
          <p:spPr>
            <a:xfrm>
              <a:off x="2085308" y="2664644"/>
              <a:ext cx="2943776" cy="684372"/>
            </a:xfrm>
            <a:prstGeom prst="roundRect">
              <a:avLst/>
            </a:prstGeom>
            <a:solidFill>
              <a:srgbClr val="F6BC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3" name="TextBox 82">
                  <a:extLst>
                    <a:ext uri="{FF2B5EF4-FFF2-40B4-BE49-F238E27FC236}">
                      <a16:creationId xmlns:a16="http://schemas.microsoft.com/office/drawing/2014/main" id="{89584FE7-1C9C-2117-6F33-4E315A329E0C}"/>
                    </a:ext>
                  </a:extLst>
                </p:cNvPr>
                <p:cNvSpPr txBox="1"/>
                <p:nvPr/>
              </p:nvSpPr>
              <p:spPr>
                <a:xfrm>
                  <a:off x="2035747" y="2724117"/>
                  <a:ext cx="3198005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400" b="0" i="1" smtClean="0">
                            <a:solidFill>
                              <a:srgbClr val="132E3D"/>
                            </a:solidFill>
                            <a:latin typeface="Cambria Math" panose="02040503050406030204" pitchFamily="18" charset="0"/>
                          </a:rPr>
                          <m:t>𝜖</m:t>
                        </m:r>
                        <m:r>
                          <a:rPr lang="en-US" sz="2400" b="0" i="1" smtClean="0">
                            <a:solidFill>
                              <a:srgbClr val="132E3D"/>
                            </a:solidFill>
                            <a:latin typeface="Cambria Math" panose="02040503050406030204" pitchFamily="18" charset="0"/>
                          </a:rPr>
                          <m:t>𝑞</m:t>
                        </m:r>
                        <m:r>
                          <a:rPr lang="en-US" sz="2400" b="0" i="1" smtClean="0">
                            <a:solidFill>
                              <a:srgbClr val="132E3D"/>
                            </a:solidFill>
                            <a:latin typeface="Cambria Math" panose="02040503050406030204" pitchFamily="18" charset="0"/>
                          </a:rPr>
                          <m:t>→ </m:t>
                        </m:r>
                        <m:r>
                          <m:rPr>
                            <m:sty m:val="p"/>
                          </m:rPr>
                          <a:rPr lang="en-US" sz="2400" b="0" i="0" smtClean="0">
                            <a:solidFill>
                              <a:srgbClr val="132E3D"/>
                            </a:solidFill>
                            <a:latin typeface="Cambria Math" panose="02040503050406030204" pitchFamily="18" charset="0"/>
                          </a:rPr>
                          <m:t>Exp</m:t>
                        </m:r>
                        <m:r>
                          <a:rPr lang="en-US" sz="2400" b="0" i="1" smtClean="0">
                            <a:solidFill>
                              <a:srgbClr val="132E3D"/>
                            </a:solidFill>
                            <a:latin typeface="Cambria Math" panose="02040503050406030204" pitchFamily="18" charset="0"/>
                          </a:rPr>
                          <m:t>⁡</m:t>
                        </m:r>
                      </m:oMath>
                    </m:oMathPara>
                  </a14:m>
                  <a:endParaRPr lang="en-US" sz="2400" dirty="0">
                    <a:solidFill>
                      <a:srgbClr val="132E3D"/>
                    </a:solidFill>
                  </a:endParaRPr>
                </a:p>
              </p:txBody>
            </p:sp>
          </mc:Choice>
          <mc:Fallback xmlns="">
            <p:sp>
              <p:nvSpPr>
                <p:cNvPr id="83" name="TextBox 82">
                  <a:extLst>
                    <a:ext uri="{FF2B5EF4-FFF2-40B4-BE49-F238E27FC236}">
                      <a16:creationId xmlns:a16="http://schemas.microsoft.com/office/drawing/2014/main" id="{89584FE7-1C9C-2117-6F33-4E315A329E0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035747" y="2724117"/>
                  <a:ext cx="3198005" cy="461665"/>
                </a:xfrm>
                <a:prstGeom prst="rect">
                  <a:avLst/>
                </a:prstGeom>
                <a:blipFill>
                  <a:blip r:embed="rId19"/>
                  <a:stretch>
                    <a:fillRect b="-18421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84" name="Triangle 83">
              <a:extLst>
                <a:ext uri="{FF2B5EF4-FFF2-40B4-BE49-F238E27FC236}">
                  <a16:creationId xmlns:a16="http://schemas.microsoft.com/office/drawing/2014/main" id="{D288E840-10BC-7A1B-7F30-516B442AE5F0}"/>
                </a:ext>
              </a:extLst>
            </p:cNvPr>
            <p:cNvSpPr/>
            <p:nvPr/>
          </p:nvSpPr>
          <p:spPr>
            <a:xfrm>
              <a:off x="2254608" y="4941965"/>
              <a:ext cx="3356388" cy="1983812"/>
            </a:xfrm>
            <a:prstGeom prst="triangle">
              <a:avLst>
                <a:gd name="adj" fmla="val 10401"/>
              </a:avLst>
            </a:prstGeo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0">
                  <a:srgbClr val="FDA649"/>
                </a:gs>
                <a:gs pos="91000">
                  <a:schemeClr val="bg1">
                    <a:alpha val="17000"/>
                  </a:schemeClr>
                </a:gs>
              </a:gsLst>
              <a:lin ang="5400000" scaled="0"/>
            </a:gradFill>
            <a:ln>
              <a:noFill/>
            </a:ln>
            <a:scene3d>
              <a:camera prst="orthographicFront">
                <a:rot lat="108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CAF533F9-E833-194C-F63D-C71AA9286650}"/>
                </a:ext>
              </a:extLst>
            </p:cNvPr>
            <p:cNvSpPr txBox="1"/>
            <p:nvPr/>
          </p:nvSpPr>
          <p:spPr>
            <a:xfrm>
              <a:off x="1977455" y="2210210"/>
              <a:ext cx="415314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rgbClr val="132E3D"/>
                  </a:solidFill>
                  <a:latin typeface="Montserrat SemiBold" pitchFamily="2" charset="77"/>
                </a:rPr>
                <a:t>Classic Heavy Traffic</a:t>
              </a:r>
            </a:p>
          </p:txBody>
        </p:sp>
      </p:grpSp>
      <p:cxnSp>
        <p:nvCxnSpPr>
          <p:cNvPr id="88" name="Straight Connector 87">
            <a:extLst>
              <a:ext uri="{FF2B5EF4-FFF2-40B4-BE49-F238E27FC236}">
                <a16:creationId xmlns:a16="http://schemas.microsoft.com/office/drawing/2014/main" id="{0AA0F4ED-502D-E45D-5F2B-2CA080DCD65B}"/>
              </a:ext>
            </a:extLst>
          </p:cNvPr>
          <p:cNvCxnSpPr>
            <a:cxnSpLocks/>
          </p:cNvCxnSpPr>
          <p:nvPr/>
        </p:nvCxnSpPr>
        <p:spPr>
          <a:xfrm flipV="1">
            <a:off x="1239372" y="8875915"/>
            <a:ext cx="16072889" cy="398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3496F57A-EBEE-F37C-9D03-A492ACBC7B1E}"/>
              </a:ext>
            </a:extLst>
          </p:cNvPr>
          <p:cNvCxnSpPr>
            <a:cxnSpLocks/>
          </p:cNvCxnSpPr>
          <p:nvPr/>
        </p:nvCxnSpPr>
        <p:spPr>
          <a:xfrm>
            <a:off x="12630611" y="6425534"/>
            <a:ext cx="0" cy="2792097"/>
          </a:xfrm>
          <a:prstGeom prst="line">
            <a:avLst/>
          </a:prstGeom>
          <a:ln w="25400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2A5B5971-152D-E8CE-8645-2655AF2FEA6E}"/>
                  </a:ext>
                </a:extLst>
              </p:cNvPr>
              <p:cNvSpPr txBox="1"/>
              <p:nvPr/>
            </p:nvSpPr>
            <p:spPr>
              <a:xfrm flipH="1">
                <a:off x="12058653" y="9269969"/>
                <a:ext cx="1276347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𝐶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&gt;0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2A5B5971-152D-E8CE-8645-2655AF2FEA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12058653" y="9269969"/>
                <a:ext cx="1276347" cy="369332"/>
              </a:xfrm>
              <a:prstGeom prst="rect">
                <a:avLst/>
              </a:prstGeom>
              <a:blipFill>
                <a:blip r:embed="rId20"/>
                <a:stretch>
                  <a:fillRect b="-103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E6D3A88F-9410-50A9-3EAF-B4335DFA1707}"/>
              </a:ext>
            </a:extLst>
          </p:cNvPr>
          <p:cNvCxnSpPr>
            <a:cxnSpLocks/>
          </p:cNvCxnSpPr>
          <p:nvPr/>
        </p:nvCxnSpPr>
        <p:spPr>
          <a:xfrm flipH="1">
            <a:off x="11555127" y="7349817"/>
            <a:ext cx="295916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32341035-0502-FA4D-7538-DABB4728771F}"/>
              </a:ext>
            </a:extLst>
          </p:cNvPr>
          <p:cNvCxnSpPr>
            <a:cxnSpLocks/>
          </p:cNvCxnSpPr>
          <p:nvPr/>
        </p:nvCxnSpPr>
        <p:spPr>
          <a:xfrm flipH="1">
            <a:off x="11555127" y="8241360"/>
            <a:ext cx="295916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1B2044EE-A3F6-546C-05D9-4A103CB63A29}"/>
              </a:ext>
            </a:extLst>
          </p:cNvPr>
          <p:cNvCxnSpPr>
            <a:cxnSpLocks/>
          </p:cNvCxnSpPr>
          <p:nvPr/>
        </p:nvCxnSpPr>
        <p:spPr>
          <a:xfrm flipH="1">
            <a:off x="11555127" y="7349817"/>
            <a:ext cx="0" cy="89154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5BC1F26E-3D55-D55F-2E01-35E38FA16700}"/>
                  </a:ext>
                </a:extLst>
              </p:cNvPr>
              <p:cNvSpPr txBox="1"/>
              <p:nvPr/>
            </p:nvSpPr>
            <p:spPr>
              <a:xfrm flipH="1">
                <a:off x="13870358" y="7442698"/>
                <a:ext cx="800283" cy="4630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𝛾</m:t>
                          </m:r>
                        </m:e>
                      </m:rad>
                      <m:r>
                        <a:rPr lang="en-US" sz="24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𝑞</m:t>
                      </m:r>
                    </m:oMath>
                  </m:oMathPara>
                </a14:m>
                <a:endParaRPr lang="en-US" sz="24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5BC1F26E-3D55-D55F-2E01-35E38FA167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13870358" y="7442698"/>
                <a:ext cx="800283" cy="463075"/>
              </a:xfrm>
              <a:prstGeom prst="rect">
                <a:avLst/>
              </a:prstGeom>
              <a:blipFill>
                <a:blip r:embed="rId21"/>
                <a:stretch>
                  <a:fillRect b="-81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83AA97F0-44FC-95EA-94B1-13279DC05F30}"/>
              </a:ext>
            </a:extLst>
          </p:cNvPr>
          <p:cNvCxnSpPr/>
          <p:nvPr/>
        </p:nvCxnSpPr>
        <p:spPr>
          <a:xfrm flipH="1" flipV="1">
            <a:off x="13340531" y="7667250"/>
            <a:ext cx="529828" cy="1"/>
          </a:xfrm>
          <a:prstGeom prst="straightConnector1">
            <a:avLst/>
          </a:prstGeom>
          <a:ln w="25400">
            <a:solidFill>
              <a:srgbClr val="FDA64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EF17239B-B7F6-F315-8B41-4FB91B64E699}"/>
              </a:ext>
            </a:extLst>
          </p:cNvPr>
          <p:cNvCxnSpPr/>
          <p:nvPr/>
        </p:nvCxnSpPr>
        <p:spPr>
          <a:xfrm flipH="1" flipV="1">
            <a:off x="11696800" y="7050094"/>
            <a:ext cx="0" cy="1385742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03204EFE-2FC5-5DBA-C06A-B766216E8392}"/>
                  </a:ext>
                </a:extLst>
              </p:cNvPr>
              <p:cNvSpPr txBox="1"/>
              <p:nvPr/>
            </p:nvSpPr>
            <p:spPr>
              <a:xfrm flipH="1">
                <a:off x="11421962" y="8313505"/>
                <a:ext cx="209204" cy="31991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03204EFE-2FC5-5DBA-C06A-B766216E83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11421962" y="8313505"/>
                <a:ext cx="209204" cy="319914"/>
              </a:xfrm>
              <a:prstGeom prst="rect">
                <a:avLst/>
              </a:prstGeom>
              <a:blipFill>
                <a:blip r:embed="rId22"/>
                <a:stretch>
                  <a:fillRect l="-17647" r="-176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2" name="Picture 41" descr="Shape, icon&#10;&#10;Description automatically generated">
            <a:extLst>
              <a:ext uri="{FF2B5EF4-FFF2-40B4-BE49-F238E27FC236}">
                <a16:creationId xmlns:a16="http://schemas.microsoft.com/office/drawing/2014/main" id="{BB939A3B-FAE0-5CD7-7540-25EF779F1856}"/>
              </a:ext>
            </a:extLst>
          </p:cNvPr>
          <p:cNvPicPr>
            <a:picLocks noChangeAspect="1"/>
          </p:cNvPicPr>
          <p:nvPr/>
        </p:nvPicPr>
        <p:blipFill rotWithShape="1">
          <a:blip r:embed="rId23"/>
          <a:srcRect l="27570" b="5475"/>
          <a:stretch/>
        </p:blipFill>
        <p:spPr>
          <a:xfrm flipH="1">
            <a:off x="11700310" y="7456933"/>
            <a:ext cx="2890418" cy="707009"/>
          </a:xfrm>
          <a:prstGeom prst="rect">
            <a:avLst/>
          </a:prstGeom>
          <a:scene3d>
            <a:camera prst="orthographicFront">
              <a:rot lat="0" lon="10800000" rev="0"/>
            </a:camera>
            <a:lightRig rig="threePt" dir="t"/>
          </a:scene3d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2E234BE7-178B-E1A2-963D-15A09F0CB076}"/>
                  </a:ext>
                </a:extLst>
              </p:cNvPr>
              <p:cNvSpPr txBox="1"/>
              <p:nvPr/>
            </p:nvSpPr>
            <p:spPr>
              <a:xfrm flipH="1">
                <a:off x="4303320" y="9268974"/>
                <a:ext cx="1246911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𝐶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&lt;0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2E234BE7-178B-E1A2-963D-15A09F0CB0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4303320" y="9268974"/>
                <a:ext cx="1246911" cy="369332"/>
              </a:xfrm>
              <a:prstGeom prst="rect">
                <a:avLst/>
              </a:prstGeom>
              <a:blipFill>
                <a:blip r:embed="rId24"/>
                <a:stretch>
                  <a:fillRect b="-103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9" name="TextBox 88">
                <a:extLst>
                  <a:ext uri="{FF2B5EF4-FFF2-40B4-BE49-F238E27FC236}">
                    <a16:creationId xmlns:a16="http://schemas.microsoft.com/office/drawing/2014/main" id="{18887E27-444B-D791-EE17-9E520BC40228}"/>
                  </a:ext>
                </a:extLst>
              </p:cNvPr>
              <p:cNvSpPr txBox="1"/>
              <p:nvPr/>
            </p:nvSpPr>
            <p:spPr>
              <a:xfrm flipH="1">
                <a:off x="7759419" y="9276398"/>
                <a:ext cx="1069877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𝐶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89" name="TextBox 88">
                <a:extLst>
                  <a:ext uri="{FF2B5EF4-FFF2-40B4-BE49-F238E27FC236}">
                    <a16:creationId xmlns:a16="http://schemas.microsoft.com/office/drawing/2014/main" id="{18887E27-444B-D791-EE17-9E520BC402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7759419" y="9276398"/>
                <a:ext cx="1069877" cy="369332"/>
              </a:xfrm>
              <a:prstGeom prst="rect">
                <a:avLst/>
              </a:prstGeom>
              <a:blipFill>
                <a:blip r:embed="rId25"/>
                <a:stretch>
                  <a:fillRect b="-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0" name="TextBox 89">
                <a:extLst>
                  <a:ext uri="{FF2B5EF4-FFF2-40B4-BE49-F238E27FC236}">
                    <a16:creationId xmlns:a16="http://schemas.microsoft.com/office/drawing/2014/main" id="{A2120488-0138-0D65-B9EE-A6D3888979FB}"/>
                  </a:ext>
                </a:extLst>
              </p:cNvPr>
              <p:cNvSpPr txBox="1"/>
              <p:nvPr/>
            </p:nvSpPr>
            <p:spPr>
              <a:xfrm>
                <a:off x="685800" y="8648700"/>
                <a:ext cx="456985" cy="71769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𝝐</m:t>
                          </m:r>
                        </m:num>
                        <m:den>
                          <m:rad>
                            <m:radPr>
                              <m:degHide m:val="on"/>
                              <m:ctrlPr>
                                <a:rPr lang="en-US" sz="2400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2400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𝜸</m:t>
                              </m:r>
                            </m:e>
                          </m:rad>
                        </m:den>
                      </m:f>
                    </m:oMath>
                  </m:oMathPara>
                </a14:m>
                <a:endParaRPr lang="en-US" sz="24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0" name="TextBox 89">
                <a:extLst>
                  <a:ext uri="{FF2B5EF4-FFF2-40B4-BE49-F238E27FC236}">
                    <a16:creationId xmlns:a16="http://schemas.microsoft.com/office/drawing/2014/main" id="{A2120488-0138-0D65-B9EE-A6D3888979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5800" y="8648700"/>
                <a:ext cx="456985" cy="717697"/>
              </a:xfrm>
              <a:prstGeom prst="rect">
                <a:avLst/>
              </a:prstGeom>
              <a:blipFill>
                <a:blip r:embed="rId26"/>
                <a:stretch>
                  <a:fillRect t="-1754" r="-16667" b="-105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" name="Group 3">
            <a:extLst>
              <a:ext uri="{FF2B5EF4-FFF2-40B4-BE49-F238E27FC236}">
                <a16:creationId xmlns:a16="http://schemas.microsoft.com/office/drawing/2014/main" id="{96ECC158-D48E-ADAE-7AFD-97F3B24B600F}"/>
              </a:ext>
            </a:extLst>
          </p:cNvPr>
          <p:cNvGrpSpPr/>
          <p:nvPr/>
        </p:nvGrpSpPr>
        <p:grpSpPr>
          <a:xfrm>
            <a:off x="6781800" y="2324100"/>
            <a:ext cx="2579220" cy="1600200"/>
            <a:chOff x="6934200" y="2324100"/>
            <a:chExt cx="2579220" cy="1600200"/>
          </a:xfrm>
        </p:grpSpPr>
        <p:sp>
          <p:nvSpPr>
            <p:cNvPr id="5" name="Freeform 3">
              <a:extLst>
                <a:ext uri="{FF2B5EF4-FFF2-40B4-BE49-F238E27FC236}">
                  <a16:creationId xmlns:a16="http://schemas.microsoft.com/office/drawing/2014/main" id="{C53E0561-623F-1D91-BAE4-DC6F21E3439C}"/>
                </a:ext>
              </a:extLst>
            </p:cNvPr>
            <p:cNvSpPr/>
            <p:nvPr/>
          </p:nvSpPr>
          <p:spPr>
            <a:xfrm>
              <a:off x="6967135" y="2843063"/>
              <a:ext cx="2546285" cy="1081237"/>
            </a:xfrm>
            <a:custGeom>
              <a:avLst/>
              <a:gdLst/>
              <a:ahLst/>
              <a:cxnLst/>
              <a:rect l="l" t="t" r="r" b="b"/>
              <a:pathLst>
                <a:path w="847631" h="310242">
                  <a:moveTo>
                    <a:pt x="0" y="0"/>
                  </a:moveTo>
                  <a:lnTo>
                    <a:pt x="847631" y="0"/>
                  </a:lnTo>
                  <a:lnTo>
                    <a:pt x="847631" y="310242"/>
                  </a:lnTo>
                  <a:lnTo>
                    <a:pt x="0" y="310242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  <a:alpha val="30000"/>
              </a:schemeClr>
            </a:solidFill>
            <a:ln w="38100" cap="rnd">
              <a:solidFill>
                <a:schemeClr val="accent2"/>
              </a:solidFill>
            </a:ln>
          </p:spPr>
          <p:txBody>
            <a:bodyPr/>
            <a:lstStyle/>
            <a:p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id="{0F808335-4055-10ED-DE80-F3FB0B6019A6}"/>
                    </a:ext>
                  </a:extLst>
                </p:cNvPr>
                <p:cNvSpPr txBox="1"/>
                <p:nvPr/>
              </p:nvSpPr>
              <p:spPr>
                <a:xfrm>
                  <a:off x="7148314" y="2963272"/>
                  <a:ext cx="2237216" cy="90326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400" i="1" smtClean="0">
                                <a:solidFill>
                                  <a:srgbClr val="132E3D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ad>
                              <m:radPr>
                                <m:degHide m:val="on"/>
                                <m:ctrlPr>
                                  <a:rPr lang="en-US" sz="2400" i="1">
                                    <a:solidFill>
                                      <a:srgbClr val="132E3D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sz="2400" i="1">
                                    <a:solidFill>
                                      <a:srgbClr val="132E3D"/>
                                    </a:solidFill>
                                    <a:latin typeface="Cambria Math" panose="02040503050406030204" pitchFamily="18" charset="0"/>
                                  </a:rPr>
                                  <m:t>𝛾</m:t>
                                </m:r>
                              </m:e>
                            </m:rad>
                            <m:r>
                              <a:rPr lang="en-US" sz="2400" b="0" i="1" smtClean="0">
                                <a:solidFill>
                                  <a:srgbClr val="132E3D"/>
                                </a:solidFill>
                                <a:latin typeface="Cambria Math" panose="02040503050406030204" pitchFamily="18" charset="0"/>
                              </a:rPr>
                              <m:t>𝑞</m:t>
                            </m:r>
                          </m:e>
                          <m:sub>
                            <m:r>
                              <a:rPr lang="en-US" sz="2400" b="0" i="1" smtClean="0">
                                <a:solidFill>
                                  <a:srgbClr val="132E3D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r>
                          <a:rPr lang="en-US" sz="2400" b="0" i="1" smtClean="0">
                            <a:solidFill>
                              <a:srgbClr val="132E3D"/>
                            </a:solidFill>
                            <a:latin typeface="Cambria Math" panose="02040503050406030204" pitchFamily="18" charset="0"/>
                          </a:rPr>
                          <m:t>≈</m:t>
                        </m:r>
                        <m:f>
                          <m:fPr>
                            <m:ctrlPr>
                              <a:rPr lang="en-US" sz="2400" i="1" smtClean="0">
                                <a:solidFill>
                                  <a:srgbClr val="132E3D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lang="en-US" sz="2400" i="1">
                                    <a:solidFill>
                                      <a:srgbClr val="132E3D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sz="2400" i="1">
                                    <a:solidFill>
                                      <a:srgbClr val="132E3D"/>
                                    </a:solidFill>
                                    <a:latin typeface="Cambria Math" panose="02040503050406030204" pitchFamily="18" charset="0"/>
                                  </a:rPr>
                                  <m:t>𝛾</m:t>
                                </m:r>
                              </m:e>
                            </m:rad>
                          </m:num>
                          <m:den>
                            <m:r>
                              <a:rPr lang="en-US" sz="2400" b="0" i="1" smtClean="0">
                                <a:solidFill>
                                  <a:srgbClr val="132E3D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den>
                        </m:f>
                        <m:nary>
                          <m:naryPr>
                            <m:chr m:val="∑"/>
                            <m:supHide m:val="on"/>
                            <m:ctrlPr>
                              <a:rPr lang="en-US" sz="2400" i="1" smtClean="0">
                                <a:solidFill>
                                  <a:srgbClr val="132E3D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a:rPr lang="en-US" sz="2400" b="0" i="1" smtClean="0">
                                <a:solidFill>
                                  <a:srgbClr val="132E3D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  <m:sup/>
                          <m:e>
                            <m:sSub>
                              <m:sSubPr>
                                <m:ctrlPr>
                                  <a:rPr lang="en-US" sz="2400" i="1" smtClean="0">
                                    <a:solidFill>
                                      <a:srgbClr val="132E3D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400" b="0" i="1" smtClean="0">
                                    <a:solidFill>
                                      <a:srgbClr val="132E3D"/>
                                    </a:solidFill>
                                    <a:latin typeface="Cambria Math" panose="02040503050406030204" pitchFamily="18" charset="0"/>
                                  </a:rPr>
                                  <m:t>𝑞</m:t>
                                </m:r>
                              </m:e>
                              <m:sub>
                                <m:r>
                                  <a:rPr lang="en-US" sz="2400" b="0" i="1" smtClean="0">
                                    <a:solidFill>
                                      <a:srgbClr val="132E3D"/>
                                    </a:solidFill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</m:e>
                        </m:nary>
                      </m:oMath>
                    </m:oMathPara>
                  </a14:m>
                  <a:endParaRPr lang="en-US" sz="2400" i="1" dirty="0">
                    <a:solidFill>
                      <a:srgbClr val="132E3D"/>
                    </a:solidFill>
                  </a:endParaRPr>
                </a:p>
              </p:txBody>
            </p:sp>
          </mc:Choice>
          <mc:Fallback xmlns=""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id="{0F808335-4055-10ED-DE80-F3FB0B6019A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148314" y="2963272"/>
                  <a:ext cx="2237216" cy="903261"/>
                </a:xfrm>
                <a:prstGeom prst="rect">
                  <a:avLst/>
                </a:prstGeom>
                <a:blipFill>
                  <a:blip r:embed="rId2"/>
                  <a:stretch>
                    <a:fillRect t="-145833" r="-18644" b="-202778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9" name="TextBox 37">
              <a:extLst>
                <a:ext uri="{FF2B5EF4-FFF2-40B4-BE49-F238E27FC236}">
                  <a16:creationId xmlns:a16="http://schemas.microsoft.com/office/drawing/2014/main" id="{F43D9AAF-2BEB-A781-E3EC-C50F89171852}"/>
                </a:ext>
              </a:extLst>
            </p:cNvPr>
            <p:cNvSpPr txBox="1"/>
            <p:nvPr/>
          </p:nvSpPr>
          <p:spPr>
            <a:xfrm>
              <a:off x="6934200" y="2324100"/>
              <a:ext cx="919158" cy="43499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3640"/>
                </a:lnSpc>
              </a:pPr>
              <a:r>
                <a:rPr lang="en-US" sz="2400" b="1" dirty="0">
                  <a:latin typeface="Montserrat SemiBold" pitchFamily="2" charset="77"/>
                </a:rPr>
                <a:t>SSC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03336C7B-4CA0-3DCB-741C-E11C00B4A48B}"/>
              </a:ext>
            </a:extLst>
          </p:cNvPr>
          <p:cNvGrpSpPr/>
          <p:nvPr/>
        </p:nvGrpSpPr>
        <p:grpSpPr>
          <a:xfrm>
            <a:off x="9626700" y="2258925"/>
            <a:ext cx="7940442" cy="7120885"/>
            <a:chOff x="6346309" y="1398544"/>
            <a:chExt cx="5389275" cy="4833032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54B95010-7B03-6B44-535E-5F67AB5EED97}"/>
                </a:ext>
              </a:extLst>
            </p:cNvPr>
            <p:cNvSpPr/>
            <p:nvPr/>
          </p:nvSpPr>
          <p:spPr>
            <a:xfrm>
              <a:off x="7653349" y="1733840"/>
              <a:ext cx="4032285" cy="1394996"/>
            </a:xfrm>
            <a:prstGeom prst="rect">
              <a:avLst/>
            </a:prstGeom>
            <a:solidFill>
              <a:schemeClr val="bg1">
                <a:lumMod val="75000"/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0B1E8B3D-39BD-01E5-67A7-50992BBB9120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/>
            <a:stretch>
              <a:fillRect/>
            </a:stretch>
          </p:blipFill>
          <p:spPr>
            <a:xfrm>
              <a:off x="9319462" y="2068054"/>
              <a:ext cx="1967321" cy="588929"/>
            </a:xfrm>
            <a:prstGeom prst="rect">
              <a:avLst/>
            </a:prstGeom>
          </p:spPr>
        </p:pic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CC4459C6-8BE4-47E7-6C8B-3037AF50DA92}"/>
                </a:ext>
              </a:extLst>
            </p:cNvPr>
            <p:cNvCxnSpPr>
              <a:cxnSpLocks/>
            </p:cNvCxnSpPr>
            <p:nvPr/>
          </p:nvCxnSpPr>
          <p:spPr>
            <a:xfrm>
              <a:off x="9066964" y="1939698"/>
              <a:ext cx="256220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607A4606-478E-F679-14E0-25B5A4A8FE13}"/>
                </a:ext>
              </a:extLst>
            </p:cNvPr>
            <p:cNvCxnSpPr>
              <a:cxnSpLocks/>
            </p:cNvCxnSpPr>
            <p:nvPr/>
          </p:nvCxnSpPr>
          <p:spPr>
            <a:xfrm>
              <a:off x="9066964" y="2711645"/>
              <a:ext cx="256220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F73B92A1-C90D-AF00-1132-AB256F85472F}"/>
                    </a:ext>
                  </a:extLst>
                </p:cNvPr>
                <p:cNvSpPr txBox="1"/>
                <p:nvPr/>
              </p:nvSpPr>
              <p:spPr>
                <a:xfrm>
                  <a:off x="8268867" y="2046038"/>
                  <a:ext cx="1148383" cy="53989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ad>
                          <m:radPr>
                            <m:degHide m:val="on"/>
                            <m:ctrlP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𝛾</m:t>
                            </m:r>
                          </m:e>
                        </m:rad>
                        <m:d>
                          <m:dPr>
                            <m:ctrlP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𝑞</m:t>
                            </m:r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𝜖</m:t>
                                </m:r>
                              </m:num>
                              <m:den>
                                <m: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𝛾</m:t>
                                </m:r>
                              </m:den>
                            </m:f>
                          </m:e>
                        </m:d>
                      </m:oMath>
                    </m:oMathPara>
                  </a14:m>
                  <a:endParaRPr lang="en-US" sz="240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F73B92A1-C90D-AF00-1132-AB256F85472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268867" y="2046038"/>
                  <a:ext cx="1148383" cy="539898"/>
                </a:xfrm>
                <a:prstGeom prst="rect">
                  <a:avLst/>
                </a:prstGeom>
                <a:blipFill>
                  <a:blip r:embed="rId28"/>
                  <a:stretch>
                    <a:fillRect b="-625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2D2FE007-B3FC-C7C1-9144-DA8A2C48040D}"/>
                </a:ext>
              </a:extLst>
            </p:cNvPr>
            <p:cNvCxnSpPr>
              <a:cxnSpLocks/>
            </p:cNvCxnSpPr>
            <p:nvPr/>
          </p:nvCxnSpPr>
          <p:spPr>
            <a:xfrm>
              <a:off x="9319462" y="2337137"/>
              <a:ext cx="312428" cy="0"/>
            </a:xfrm>
            <a:prstGeom prst="straightConnector1">
              <a:avLst/>
            </a:prstGeom>
            <a:ln w="25400">
              <a:solidFill>
                <a:srgbClr val="FDA64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52DD32B4-CCB7-3EA0-E088-349D572EF34C}"/>
                </a:ext>
              </a:extLst>
            </p:cNvPr>
            <p:cNvSpPr txBox="1"/>
            <p:nvPr/>
          </p:nvSpPr>
          <p:spPr>
            <a:xfrm>
              <a:off x="7774020" y="1398544"/>
              <a:ext cx="2858493" cy="3133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latin typeface="Montserrat SemiBold" pitchFamily="2" charset="77"/>
                </a:rPr>
                <a:t>Heavily Overloaded</a:t>
              </a:r>
            </a:p>
          </p:txBody>
        </p:sp>
        <p:sp>
          <p:nvSpPr>
            <p:cNvPr id="18" name="Rounded Rectangle 17">
              <a:extLst>
                <a:ext uri="{FF2B5EF4-FFF2-40B4-BE49-F238E27FC236}">
                  <a16:creationId xmlns:a16="http://schemas.microsoft.com/office/drawing/2014/main" id="{149DBDB0-0C87-50A9-CAD9-5007D6222B25}"/>
                </a:ext>
              </a:extLst>
            </p:cNvPr>
            <p:cNvSpPr/>
            <p:nvPr/>
          </p:nvSpPr>
          <p:spPr>
            <a:xfrm>
              <a:off x="6346309" y="2510488"/>
              <a:ext cx="2160337" cy="535518"/>
            </a:xfrm>
            <a:prstGeom prst="roundRect">
              <a:avLst/>
            </a:prstGeom>
            <a:solidFill>
              <a:srgbClr val="F6BC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" name="TextBox 18">
                  <a:extLst>
                    <a:ext uri="{FF2B5EF4-FFF2-40B4-BE49-F238E27FC236}">
                      <a16:creationId xmlns:a16="http://schemas.microsoft.com/office/drawing/2014/main" id="{BBCAC795-99E8-BC35-855C-86A0BFF05752}"/>
                    </a:ext>
                  </a:extLst>
                </p:cNvPr>
                <p:cNvSpPr txBox="1"/>
                <p:nvPr/>
              </p:nvSpPr>
              <p:spPr>
                <a:xfrm>
                  <a:off x="6464017" y="2532447"/>
                  <a:ext cx="1990912" cy="45978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14:m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𝛾</m:t>
                          </m:r>
                        </m:e>
                      </m:rad>
                      <m:d>
                        <m:d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𝑞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𝜖</m:t>
                              </m:r>
                            </m:num>
                            <m:den>
                              <m: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𝛾</m:t>
                              </m:r>
                            </m:den>
                          </m:f>
                        </m:e>
                      </m:d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→</m:t>
                      </m:r>
                    </m:oMath>
                  </a14:m>
                  <a:r>
                    <a:rPr lang="en-US" sz="2400" dirty="0">
                      <a:solidFill>
                        <a:schemeClr val="tx1"/>
                      </a:solidFill>
                    </a:rPr>
                    <a:t> Normal</a:t>
                  </a:r>
                </a:p>
              </p:txBody>
            </p:sp>
          </mc:Choice>
          <mc:Fallback xmlns="">
            <p:sp>
              <p:nvSpPr>
                <p:cNvPr id="19" name="TextBox 18">
                  <a:extLst>
                    <a:ext uri="{FF2B5EF4-FFF2-40B4-BE49-F238E27FC236}">
                      <a16:creationId xmlns:a16="http://schemas.microsoft.com/office/drawing/2014/main" id="{BBCAC795-99E8-BC35-855C-86A0BFF0575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464017" y="2532447"/>
                  <a:ext cx="1990912" cy="459780"/>
                </a:xfrm>
                <a:prstGeom prst="rect">
                  <a:avLst/>
                </a:prstGeom>
                <a:blipFill>
                  <a:blip r:embed="rId29"/>
                  <a:stretch>
                    <a:fillRect r="-2586" b="-370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" name="TextBox 19">
                  <a:extLst>
                    <a:ext uri="{FF2B5EF4-FFF2-40B4-BE49-F238E27FC236}">
                      <a16:creationId xmlns:a16="http://schemas.microsoft.com/office/drawing/2014/main" id="{65CFA40E-D075-B07F-15C0-385EB7E291DD}"/>
                    </a:ext>
                  </a:extLst>
                </p:cNvPr>
                <p:cNvSpPr txBox="1"/>
                <p:nvPr/>
              </p:nvSpPr>
              <p:spPr>
                <a:xfrm flipH="1">
                  <a:off x="10857111" y="4969008"/>
                  <a:ext cx="878473" cy="18800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∞</m:t>
                        </m:r>
                      </m:oMath>
                    </m:oMathPara>
                  </a14:m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id="{AF6CE154-79AF-91F0-4496-55E47A63241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flipH="1">
                  <a:off x="10857111" y="4969008"/>
                  <a:ext cx="878473" cy="188003"/>
                </a:xfrm>
                <a:prstGeom prst="rect">
                  <a:avLst/>
                </a:prstGeom>
                <a:blipFill>
                  <a:blip r:embed="rId3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3AA69C8E-735A-9CD5-A318-AAFFA67606F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145866" y="4409362"/>
              <a:ext cx="15580" cy="1519350"/>
            </a:xfrm>
            <a:prstGeom prst="line">
              <a:avLst/>
            </a:prstGeom>
            <a:ln w="2540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" name="TextBox 21">
                  <a:extLst>
                    <a:ext uri="{FF2B5EF4-FFF2-40B4-BE49-F238E27FC236}">
                      <a16:creationId xmlns:a16="http://schemas.microsoft.com/office/drawing/2014/main" id="{B6976570-5E33-4FAD-1239-66BBD4180F6A}"/>
                    </a:ext>
                  </a:extLst>
                </p:cNvPr>
                <p:cNvSpPr txBox="1"/>
                <p:nvPr/>
              </p:nvSpPr>
              <p:spPr>
                <a:xfrm flipH="1">
                  <a:off x="10211044" y="4974370"/>
                  <a:ext cx="440631" cy="2514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ad>
                          <m:radPr>
                            <m:degHide m:val="on"/>
                            <m:ctrlPr>
                              <a:rPr lang="en-US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𝛾</m:t>
                            </m:r>
                          </m:e>
                        </m:rad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𝑞</m:t>
                        </m:r>
                      </m:oMath>
                    </m:oMathPara>
                  </a14:m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1CD5C37B-12AD-18F7-DAF2-FCCF2CC3BC0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flipH="1">
                  <a:off x="10211044" y="4974370"/>
                  <a:ext cx="440631" cy="251410"/>
                </a:xfrm>
                <a:prstGeom prst="rect">
                  <a:avLst/>
                </a:prstGeom>
                <a:blipFill>
                  <a:blip r:embed="rId31"/>
                  <a:stretch>
                    <a:fillRect b="-666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F1BB8F8D-402E-95DB-1F5B-5DAB1A29F39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658479" y="5107532"/>
              <a:ext cx="372648" cy="1"/>
            </a:xfrm>
            <a:prstGeom prst="straightConnector1">
              <a:avLst/>
            </a:prstGeom>
            <a:ln w="25400">
              <a:solidFill>
                <a:srgbClr val="FDA64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4" name="TextBox 23">
                  <a:extLst>
                    <a:ext uri="{FF2B5EF4-FFF2-40B4-BE49-F238E27FC236}">
                      <a16:creationId xmlns:a16="http://schemas.microsoft.com/office/drawing/2014/main" id="{FA7A4A9F-B411-35CC-3BA0-362726EEA64E}"/>
                    </a:ext>
                  </a:extLst>
                </p:cNvPr>
                <p:cNvSpPr txBox="1"/>
                <p:nvPr/>
              </p:nvSpPr>
              <p:spPr>
                <a:xfrm flipH="1">
                  <a:off x="10632513" y="5980906"/>
                  <a:ext cx="878473" cy="25067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+∞</m:t>
                        </m:r>
                      </m:oMath>
                    </m:oMathPara>
                  </a14:m>
                  <a:endParaRPr lang="en-US" sz="240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17" name="TextBox 16">
                  <a:extLst>
                    <a:ext uri="{FF2B5EF4-FFF2-40B4-BE49-F238E27FC236}">
                      <a16:creationId xmlns:a16="http://schemas.microsoft.com/office/drawing/2014/main" id="{4206585E-B141-A529-C706-1E00508D8DB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flipH="1">
                  <a:off x="10632513" y="5980906"/>
                  <a:ext cx="878473" cy="250670"/>
                </a:xfrm>
                <a:prstGeom prst="rect">
                  <a:avLst/>
                </a:prstGeom>
                <a:blipFill>
                  <a:blip r:embed="rId32"/>
                  <a:stretch>
                    <a:fillRect b="-100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9EE10DFD-5411-9A6E-0E13-B2CA3566B67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194230" y="4832996"/>
              <a:ext cx="110946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48C07CC-351A-52CF-086F-BB937CAD4DC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194230" y="5460051"/>
              <a:ext cx="110946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527B8259-7B8C-9EE0-B5AA-FBECEF88659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211044" y="4832996"/>
              <a:ext cx="0" cy="622963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riangle 27">
              <a:extLst>
                <a:ext uri="{FF2B5EF4-FFF2-40B4-BE49-F238E27FC236}">
                  <a16:creationId xmlns:a16="http://schemas.microsoft.com/office/drawing/2014/main" id="{B249707B-E7FA-0B29-286A-B1AAB9DA7127}"/>
                </a:ext>
              </a:extLst>
            </p:cNvPr>
            <p:cNvSpPr/>
            <p:nvPr/>
          </p:nvSpPr>
          <p:spPr>
            <a:xfrm>
              <a:off x="9390100" y="2756745"/>
              <a:ext cx="1913599" cy="1387525"/>
            </a:xfrm>
            <a:prstGeom prst="triangle">
              <a:avLst>
                <a:gd name="adj" fmla="val 94770"/>
              </a:avLst>
            </a:prstGeo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0">
                  <a:srgbClr val="FDA649"/>
                </a:gs>
                <a:gs pos="91000">
                  <a:schemeClr val="bg1">
                    <a:alpha val="17000"/>
                  </a:schemeClr>
                </a:gs>
              </a:gsLst>
              <a:lin ang="5400000" scaled="0"/>
            </a:gradFill>
            <a:ln>
              <a:noFill/>
            </a:ln>
            <a:scene3d>
              <a:camera prst="orthographicFront">
                <a:rot lat="108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317CB242-77BB-9774-BEDB-5CD5CA2D954D}"/>
              </a:ext>
            </a:extLst>
          </p:cNvPr>
          <p:cNvSpPr txBox="1"/>
          <p:nvPr/>
        </p:nvSpPr>
        <p:spPr>
          <a:xfrm>
            <a:off x="11726706" y="9726104"/>
            <a:ext cx="22931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Montserrat SemiBold" pitchFamily="2" charset="77"/>
              </a:rPr>
              <a:t>Overloaded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9805E0D-407A-037F-311E-765CCAFDF1EB}"/>
              </a:ext>
            </a:extLst>
          </p:cNvPr>
          <p:cNvSpPr txBox="1"/>
          <p:nvPr/>
        </p:nvSpPr>
        <p:spPr>
          <a:xfrm>
            <a:off x="7584448" y="9704256"/>
            <a:ext cx="22931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Montserrat SemiBold" pitchFamily="2" charset="77"/>
              </a:rPr>
              <a:t>Full load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366A2C06-8EB7-F032-AE21-C1E61F720E26}"/>
              </a:ext>
            </a:extLst>
          </p:cNvPr>
          <p:cNvSpPr txBox="1"/>
          <p:nvPr/>
        </p:nvSpPr>
        <p:spPr>
          <a:xfrm>
            <a:off x="3973388" y="9704256"/>
            <a:ext cx="22931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Montserrat SemiBold" pitchFamily="2" charset="77"/>
              </a:rPr>
              <a:t>Underloaded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F3CE015-330D-31E3-687A-77772495A012}"/>
              </a:ext>
            </a:extLst>
          </p:cNvPr>
          <p:cNvSpPr txBox="1"/>
          <p:nvPr/>
        </p:nvSpPr>
        <p:spPr>
          <a:xfrm>
            <a:off x="1016396" y="942975"/>
            <a:ext cx="16230600" cy="6269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200"/>
              </a:lnSpc>
              <a:spcBef>
                <a:spcPct val="0"/>
              </a:spcBef>
            </a:pPr>
            <a:r>
              <a:rPr lang="en-US" sz="4000" b="1" spc="15" dirty="0">
                <a:solidFill>
                  <a:srgbClr val="2B2C30"/>
                </a:solidFill>
                <a:latin typeface="Montserrat" pitchFamily="2" charset="77"/>
                <a:cs typeface="Gujarati MT" pitchFamily="2" charset="0"/>
              </a:rPr>
              <a:t>LIMITING DISTRIBUTION: JSQ-A</a:t>
            </a:r>
            <a:endParaRPr lang="en-US" sz="3714" b="1" spc="742" dirty="0">
              <a:solidFill>
                <a:schemeClr val="accent6">
                  <a:lumMod val="75000"/>
                </a:schemeClr>
              </a:solidFill>
              <a:latin typeface="Montserrat" pitchFamily="2" charset="77"/>
              <a:cs typeface="Gujarati M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105932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!!Matching Queue">
            <a:extLst>
              <a:ext uri="{FF2B5EF4-FFF2-40B4-BE49-F238E27FC236}">
                <a16:creationId xmlns:a16="http://schemas.microsoft.com/office/drawing/2014/main" id="{41F07AFE-1A10-D9C3-5A72-FC0386123415}"/>
              </a:ext>
            </a:extLst>
          </p:cNvPr>
          <p:cNvGrpSpPr/>
          <p:nvPr/>
        </p:nvGrpSpPr>
        <p:grpSpPr>
          <a:xfrm>
            <a:off x="425438" y="1772236"/>
            <a:ext cx="2766064" cy="615460"/>
            <a:chOff x="768116" y="1363333"/>
            <a:chExt cx="2189615" cy="395351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1CBF446D-34C4-1E27-B7C5-A1D16EA793AC}"/>
                </a:ext>
              </a:extLst>
            </p:cNvPr>
            <p:cNvGrpSpPr/>
            <p:nvPr/>
          </p:nvGrpSpPr>
          <p:grpSpPr>
            <a:xfrm>
              <a:off x="768116" y="1363333"/>
              <a:ext cx="782110" cy="395351"/>
              <a:chOff x="2231136" y="3202816"/>
              <a:chExt cx="2242010" cy="832332"/>
            </a:xfrm>
            <a:solidFill>
              <a:schemeClr val="tx2"/>
            </a:solidFill>
          </p:grpSpPr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1E444B0D-F1F3-819A-1F65-C3586FF52713}"/>
                  </a:ext>
                </a:extLst>
              </p:cNvPr>
              <p:cNvCxnSpPr/>
              <p:nvPr/>
            </p:nvCxnSpPr>
            <p:spPr>
              <a:xfrm>
                <a:off x="2231136" y="3212756"/>
                <a:ext cx="2242010" cy="0"/>
              </a:xfrm>
              <a:prstGeom prst="line">
                <a:avLst/>
              </a:prstGeom>
              <a:grpFill/>
              <a:ln w="381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>
                <a:extLst>
                  <a:ext uri="{FF2B5EF4-FFF2-40B4-BE49-F238E27FC236}">
                    <a16:creationId xmlns:a16="http://schemas.microsoft.com/office/drawing/2014/main" id="{20DC1B06-60E0-2F59-4A27-D18B08DB11BC}"/>
                  </a:ext>
                </a:extLst>
              </p:cNvPr>
              <p:cNvCxnSpPr/>
              <p:nvPr/>
            </p:nvCxnSpPr>
            <p:spPr>
              <a:xfrm>
                <a:off x="2231136" y="4007708"/>
                <a:ext cx="2242010" cy="0"/>
              </a:xfrm>
              <a:prstGeom prst="line">
                <a:avLst/>
              </a:prstGeom>
              <a:grpFill/>
              <a:ln w="381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>
                <a:extLst>
                  <a:ext uri="{FF2B5EF4-FFF2-40B4-BE49-F238E27FC236}">
                    <a16:creationId xmlns:a16="http://schemas.microsoft.com/office/drawing/2014/main" id="{CB25CCAA-DA51-6CD8-58CD-2D29EBA6BCE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441180" y="3202816"/>
                <a:ext cx="0" cy="832332"/>
              </a:xfrm>
              <a:prstGeom prst="line">
                <a:avLst/>
              </a:prstGeom>
              <a:grpFill/>
              <a:ln w="381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DA2FA940-B358-09E8-B9B9-71FF3D9FCB81}"/>
                </a:ext>
              </a:extLst>
            </p:cNvPr>
            <p:cNvGrpSpPr/>
            <p:nvPr/>
          </p:nvGrpSpPr>
          <p:grpSpPr>
            <a:xfrm>
              <a:off x="2175621" y="1364233"/>
              <a:ext cx="782110" cy="390629"/>
              <a:chOff x="5929925" y="3163527"/>
              <a:chExt cx="2242010" cy="822391"/>
            </a:xfrm>
          </p:grpSpPr>
          <p:cxnSp>
            <p:nvCxnSpPr>
              <p:cNvPr id="8" name="Straight Connector 7">
                <a:extLst>
                  <a:ext uri="{FF2B5EF4-FFF2-40B4-BE49-F238E27FC236}">
                    <a16:creationId xmlns:a16="http://schemas.microsoft.com/office/drawing/2014/main" id="{58FAE8E7-67DD-C7D5-6CF4-3355EB51D35E}"/>
                  </a:ext>
                </a:extLst>
              </p:cNvPr>
              <p:cNvCxnSpPr/>
              <p:nvPr/>
            </p:nvCxnSpPr>
            <p:spPr>
              <a:xfrm>
                <a:off x="5929925" y="3171567"/>
                <a:ext cx="2242010" cy="0"/>
              </a:xfrm>
              <a:prstGeom prst="line">
                <a:avLst/>
              </a:prstGeom>
              <a:ln w="381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8">
                <a:extLst>
                  <a:ext uri="{FF2B5EF4-FFF2-40B4-BE49-F238E27FC236}">
                    <a16:creationId xmlns:a16="http://schemas.microsoft.com/office/drawing/2014/main" id="{5E0E3FA6-C8B7-419D-FFA9-C92EDF1D0605}"/>
                  </a:ext>
                </a:extLst>
              </p:cNvPr>
              <p:cNvCxnSpPr/>
              <p:nvPr/>
            </p:nvCxnSpPr>
            <p:spPr>
              <a:xfrm>
                <a:off x="5929925" y="3966519"/>
                <a:ext cx="2242010" cy="0"/>
              </a:xfrm>
              <a:prstGeom prst="line">
                <a:avLst/>
              </a:prstGeom>
              <a:ln w="381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0B586577-FBCC-4E6B-456C-C3523444C84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956824" y="3163527"/>
                <a:ext cx="0" cy="822391"/>
              </a:xfrm>
              <a:prstGeom prst="line">
                <a:avLst/>
              </a:prstGeom>
              <a:ln w="381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id="{2DF9272C-2322-99AD-BC5A-6DDB501EDCCC}"/>
                </a:ext>
              </a:extLst>
            </p:cNvPr>
            <p:cNvCxnSpPr>
              <a:cxnSpLocks/>
            </p:cNvCxnSpPr>
            <p:nvPr/>
          </p:nvCxnSpPr>
          <p:spPr>
            <a:xfrm>
              <a:off x="1589558" y="1569422"/>
              <a:ext cx="552181" cy="0"/>
            </a:xfrm>
            <a:prstGeom prst="straightConnector1">
              <a:avLst/>
            </a:prstGeom>
            <a:ln w="28575">
              <a:solidFill>
                <a:schemeClr val="tx1">
                  <a:lumMod val="50000"/>
                </a:schemeClr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6" name="Group 105">
            <a:extLst>
              <a:ext uri="{FF2B5EF4-FFF2-40B4-BE49-F238E27FC236}">
                <a16:creationId xmlns:a16="http://schemas.microsoft.com/office/drawing/2014/main" id="{78E84A3F-D2DF-239A-B3D8-F4EE254B657D}"/>
              </a:ext>
            </a:extLst>
          </p:cNvPr>
          <p:cNvGrpSpPr/>
          <p:nvPr/>
        </p:nvGrpSpPr>
        <p:grpSpPr>
          <a:xfrm>
            <a:off x="104860" y="3770495"/>
            <a:ext cx="3243040" cy="2707002"/>
            <a:chOff x="449090" y="1852469"/>
            <a:chExt cx="2101458" cy="1689007"/>
          </a:xfrm>
        </p:grpSpPr>
        <p:grpSp>
          <p:nvGrpSpPr>
            <p:cNvPr id="80" name="Group 79">
              <a:extLst>
                <a:ext uri="{FF2B5EF4-FFF2-40B4-BE49-F238E27FC236}">
                  <a16:creationId xmlns:a16="http://schemas.microsoft.com/office/drawing/2014/main" id="{9D021020-2EF1-4D89-0CF8-E92995B7849D}"/>
                </a:ext>
              </a:extLst>
            </p:cNvPr>
            <p:cNvGrpSpPr/>
            <p:nvPr/>
          </p:nvGrpSpPr>
          <p:grpSpPr>
            <a:xfrm>
              <a:off x="1350464" y="1873843"/>
              <a:ext cx="777599" cy="369776"/>
              <a:chOff x="1316777" y="2118419"/>
              <a:chExt cx="777599" cy="369776"/>
            </a:xfrm>
          </p:grpSpPr>
          <p:cxnSp>
            <p:nvCxnSpPr>
              <p:cNvPr id="77" name="Straight Connector 76">
                <a:extLst>
                  <a:ext uri="{FF2B5EF4-FFF2-40B4-BE49-F238E27FC236}">
                    <a16:creationId xmlns:a16="http://schemas.microsoft.com/office/drawing/2014/main" id="{F06A7892-6CE5-6287-D161-160603DE5C16}"/>
                  </a:ext>
                </a:extLst>
              </p:cNvPr>
              <p:cNvCxnSpPr/>
              <p:nvPr/>
            </p:nvCxnSpPr>
            <p:spPr>
              <a:xfrm>
                <a:off x="1316777" y="2122835"/>
                <a:ext cx="777599" cy="0"/>
              </a:xfrm>
              <a:prstGeom prst="line">
                <a:avLst/>
              </a:prstGeom>
              <a:solidFill>
                <a:schemeClr val="tx2"/>
              </a:solidFill>
              <a:ln w="381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7">
                <a:extLst>
                  <a:ext uri="{FF2B5EF4-FFF2-40B4-BE49-F238E27FC236}">
                    <a16:creationId xmlns:a16="http://schemas.microsoft.com/office/drawing/2014/main" id="{A1781DE1-B654-169B-891C-9A125007BF07}"/>
                  </a:ext>
                </a:extLst>
              </p:cNvPr>
              <p:cNvCxnSpPr/>
              <p:nvPr/>
            </p:nvCxnSpPr>
            <p:spPr>
              <a:xfrm>
                <a:off x="1316777" y="2476004"/>
                <a:ext cx="777599" cy="0"/>
              </a:xfrm>
              <a:prstGeom prst="line">
                <a:avLst/>
              </a:prstGeom>
              <a:solidFill>
                <a:schemeClr val="tx2"/>
              </a:solidFill>
              <a:ln w="381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8">
                <a:extLst>
                  <a:ext uri="{FF2B5EF4-FFF2-40B4-BE49-F238E27FC236}">
                    <a16:creationId xmlns:a16="http://schemas.microsoft.com/office/drawing/2014/main" id="{33FA605A-C798-592A-E6CA-CBA050D0BAE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83289" y="2118419"/>
                <a:ext cx="0" cy="369776"/>
              </a:xfrm>
              <a:prstGeom prst="line">
                <a:avLst/>
              </a:prstGeom>
              <a:solidFill>
                <a:schemeClr val="tx2"/>
              </a:solidFill>
              <a:ln w="381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1" name="Group 80">
              <a:extLst>
                <a:ext uri="{FF2B5EF4-FFF2-40B4-BE49-F238E27FC236}">
                  <a16:creationId xmlns:a16="http://schemas.microsoft.com/office/drawing/2014/main" id="{C629E833-1C32-3E14-736E-F67D1A259BED}"/>
                </a:ext>
              </a:extLst>
            </p:cNvPr>
            <p:cNvGrpSpPr/>
            <p:nvPr/>
          </p:nvGrpSpPr>
          <p:grpSpPr>
            <a:xfrm>
              <a:off x="1348436" y="2370306"/>
              <a:ext cx="777599" cy="369776"/>
              <a:chOff x="1316777" y="2118419"/>
              <a:chExt cx="777599" cy="369776"/>
            </a:xfrm>
          </p:grpSpPr>
          <p:cxnSp>
            <p:nvCxnSpPr>
              <p:cNvPr id="82" name="Straight Connector 81">
                <a:extLst>
                  <a:ext uri="{FF2B5EF4-FFF2-40B4-BE49-F238E27FC236}">
                    <a16:creationId xmlns:a16="http://schemas.microsoft.com/office/drawing/2014/main" id="{8FE64FF6-145F-6243-5FD9-732F61DF0F2B}"/>
                  </a:ext>
                </a:extLst>
              </p:cNvPr>
              <p:cNvCxnSpPr/>
              <p:nvPr/>
            </p:nvCxnSpPr>
            <p:spPr>
              <a:xfrm>
                <a:off x="1316777" y="2122835"/>
                <a:ext cx="777599" cy="0"/>
              </a:xfrm>
              <a:prstGeom prst="line">
                <a:avLst/>
              </a:prstGeom>
              <a:solidFill>
                <a:schemeClr val="tx2"/>
              </a:solidFill>
              <a:ln w="381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Straight Connector 82">
                <a:extLst>
                  <a:ext uri="{FF2B5EF4-FFF2-40B4-BE49-F238E27FC236}">
                    <a16:creationId xmlns:a16="http://schemas.microsoft.com/office/drawing/2014/main" id="{6BB6B059-DFDE-EB15-2A9C-BBF85A71280A}"/>
                  </a:ext>
                </a:extLst>
              </p:cNvPr>
              <p:cNvCxnSpPr/>
              <p:nvPr/>
            </p:nvCxnSpPr>
            <p:spPr>
              <a:xfrm>
                <a:off x="1316777" y="2476004"/>
                <a:ext cx="777599" cy="0"/>
              </a:xfrm>
              <a:prstGeom prst="line">
                <a:avLst/>
              </a:prstGeom>
              <a:solidFill>
                <a:schemeClr val="tx2"/>
              </a:solidFill>
              <a:ln w="381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Straight Connector 83">
                <a:extLst>
                  <a:ext uri="{FF2B5EF4-FFF2-40B4-BE49-F238E27FC236}">
                    <a16:creationId xmlns:a16="http://schemas.microsoft.com/office/drawing/2014/main" id="{CF228711-9447-3D30-1938-32A6C3619B2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83289" y="2118419"/>
                <a:ext cx="0" cy="369776"/>
              </a:xfrm>
              <a:prstGeom prst="line">
                <a:avLst/>
              </a:prstGeom>
              <a:solidFill>
                <a:schemeClr val="tx2"/>
              </a:solidFill>
              <a:ln w="381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5" name="Group 84">
              <a:extLst>
                <a:ext uri="{FF2B5EF4-FFF2-40B4-BE49-F238E27FC236}">
                  <a16:creationId xmlns:a16="http://schemas.microsoft.com/office/drawing/2014/main" id="{7337245F-3B13-4E2E-45A1-722674F89CBF}"/>
                </a:ext>
              </a:extLst>
            </p:cNvPr>
            <p:cNvGrpSpPr/>
            <p:nvPr/>
          </p:nvGrpSpPr>
          <p:grpSpPr>
            <a:xfrm>
              <a:off x="1348436" y="3171700"/>
              <a:ext cx="777599" cy="369776"/>
              <a:chOff x="1316777" y="2118419"/>
              <a:chExt cx="777599" cy="369776"/>
            </a:xfrm>
          </p:grpSpPr>
          <p:cxnSp>
            <p:nvCxnSpPr>
              <p:cNvPr id="86" name="Straight Connector 85">
                <a:extLst>
                  <a:ext uri="{FF2B5EF4-FFF2-40B4-BE49-F238E27FC236}">
                    <a16:creationId xmlns:a16="http://schemas.microsoft.com/office/drawing/2014/main" id="{EAF99276-63F8-9373-854E-57780B44BF30}"/>
                  </a:ext>
                </a:extLst>
              </p:cNvPr>
              <p:cNvCxnSpPr/>
              <p:nvPr/>
            </p:nvCxnSpPr>
            <p:spPr>
              <a:xfrm>
                <a:off x="1316777" y="2122835"/>
                <a:ext cx="777599" cy="0"/>
              </a:xfrm>
              <a:prstGeom prst="line">
                <a:avLst/>
              </a:prstGeom>
              <a:solidFill>
                <a:schemeClr val="tx2"/>
              </a:solidFill>
              <a:ln w="381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Straight Connector 86">
                <a:extLst>
                  <a:ext uri="{FF2B5EF4-FFF2-40B4-BE49-F238E27FC236}">
                    <a16:creationId xmlns:a16="http://schemas.microsoft.com/office/drawing/2014/main" id="{8D77164A-E3EC-C7AB-2713-23E0345C95A8}"/>
                  </a:ext>
                </a:extLst>
              </p:cNvPr>
              <p:cNvCxnSpPr/>
              <p:nvPr/>
            </p:nvCxnSpPr>
            <p:spPr>
              <a:xfrm>
                <a:off x="1316777" y="2476004"/>
                <a:ext cx="777599" cy="0"/>
              </a:xfrm>
              <a:prstGeom prst="line">
                <a:avLst/>
              </a:prstGeom>
              <a:solidFill>
                <a:schemeClr val="tx2"/>
              </a:solidFill>
              <a:ln w="381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Straight Connector 87">
                <a:extLst>
                  <a:ext uri="{FF2B5EF4-FFF2-40B4-BE49-F238E27FC236}">
                    <a16:creationId xmlns:a16="http://schemas.microsoft.com/office/drawing/2014/main" id="{12188835-22F9-A4C7-BE39-71BD4DADF2A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83289" y="2118419"/>
                <a:ext cx="0" cy="369776"/>
              </a:xfrm>
              <a:prstGeom prst="line">
                <a:avLst/>
              </a:prstGeom>
              <a:solidFill>
                <a:schemeClr val="tx2"/>
              </a:solidFill>
              <a:ln w="381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2DD0434D-49DA-C012-B63D-53C4AF58797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61750" y="1852469"/>
              <a:ext cx="388798" cy="38879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>
                  <a:srgbClr val="000000"/>
                </a:buClr>
              </a:pPr>
              <a:endParaRPr lang="en-US" sz="2800" kern="0">
                <a:solidFill>
                  <a:srgbClr val="374990"/>
                </a:solidFill>
                <a:latin typeface="Arial"/>
                <a:sym typeface="Arial"/>
              </a:endParaRPr>
            </a:p>
          </p:txBody>
        </p:sp>
        <p:sp>
          <p:nvSpPr>
            <p:cNvPr id="90" name="Oval 89">
              <a:extLst>
                <a:ext uri="{FF2B5EF4-FFF2-40B4-BE49-F238E27FC236}">
                  <a16:creationId xmlns:a16="http://schemas.microsoft.com/office/drawing/2014/main" id="{7136BD06-0F18-B3B8-441F-BD1744928CB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61748" y="2360337"/>
              <a:ext cx="388798" cy="38879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>
                  <a:srgbClr val="000000"/>
                </a:buClr>
              </a:pPr>
              <a:endParaRPr lang="en-US" sz="2800" kern="0">
                <a:solidFill>
                  <a:srgbClr val="374990"/>
                </a:solidFill>
                <a:latin typeface="Arial"/>
                <a:sym typeface="Arial"/>
              </a:endParaRPr>
            </a:p>
          </p:txBody>
        </p:sp>
        <p:sp>
          <p:nvSpPr>
            <p:cNvPr id="91" name="Oval 90">
              <a:extLst>
                <a:ext uri="{FF2B5EF4-FFF2-40B4-BE49-F238E27FC236}">
                  <a16:creationId xmlns:a16="http://schemas.microsoft.com/office/drawing/2014/main" id="{14B3F9A6-F703-9F06-169A-C1BDD39C3E0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61750" y="3149733"/>
              <a:ext cx="388798" cy="38879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>
                  <a:srgbClr val="000000"/>
                </a:buClr>
              </a:pPr>
              <a:endParaRPr lang="en-US" sz="2800" kern="0">
                <a:solidFill>
                  <a:srgbClr val="374990"/>
                </a:solidFill>
                <a:latin typeface="Arial"/>
                <a:sym typeface="Arial"/>
              </a:endParaRPr>
            </a:p>
          </p:txBody>
        </p:sp>
        <p:sp>
          <p:nvSpPr>
            <p:cNvPr id="92" name="Oval 91">
              <a:extLst>
                <a:ext uri="{FF2B5EF4-FFF2-40B4-BE49-F238E27FC236}">
                  <a16:creationId xmlns:a16="http://schemas.microsoft.com/office/drawing/2014/main" id="{1806207A-BAD6-E011-B4AB-DB0E402A035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94231" y="2794825"/>
              <a:ext cx="82492" cy="82492"/>
            </a:xfrm>
            <a:prstGeom prst="ellipse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>
                  <a:srgbClr val="000000"/>
                </a:buClr>
              </a:pPr>
              <a:endParaRPr lang="en-US" sz="2800" kern="0">
                <a:solidFill>
                  <a:srgbClr val="374990"/>
                </a:solidFill>
                <a:latin typeface="Arial"/>
                <a:sym typeface="Arial"/>
              </a:endParaRPr>
            </a:p>
          </p:txBody>
        </p:sp>
        <p:sp>
          <p:nvSpPr>
            <p:cNvPr id="93" name="Oval 92">
              <a:extLst>
                <a:ext uri="{FF2B5EF4-FFF2-40B4-BE49-F238E27FC236}">
                  <a16:creationId xmlns:a16="http://schemas.microsoft.com/office/drawing/2014/main" id="{C935AFAA-651E-35F9-EC93-B2213DCB982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94231" y="2910918"/>
              <a:ext cx="82492" cy="82492"/>
            </a:xfrm>
            <a:prstGeom prst="ellipse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>
                  <a:srgbClr val="000000"/>
                </a:buClr>
              </a:pPr>
              <a:endParaRPr lang="en-US" sz="2800" kern="0">
                <a:solidFill>
                  <a:srgbClr val="374990"/>
                </a:solidFill>
                <a:latin typeface="Arial"/>
                <a:sym typeface="Arial"/>
              </a:endParaRPr>
            </a:p>
          </p:txBody>
        </p:sp>
        <p:sp>
          <p:nvSpPr>
            <p:cNvPr id="94" name="Oval 93">
              <a:extLst>
                <a:ext uri="{FF2B5EF4-FFF2-40B4-BE49-F238E27FC236}">
                  <a16:creationId xmlns:a16="http://schemas.microsoft.com/office/drawing/2014/main" id="{BD1FA78E-6EF6-2F45-504C-B777D343773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94231" y="3027010"/>
              <a:ext cx="82492" cy="82492"/>
            </a:xfrm>
            <a:prstGeom prst="ellipse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>
                  <a:srgbClr val="000000"/>
                </a:buClr>
              </a:pPr>
              <a:endParaRPr lang="en-US" sz="2800" kern="0">
                <a:solidFill>
                  <a:srgbClr val="374990"/>
                </a:solidFill>
                <a:latin typeface="Arial"/>
                <a:sym typeface="Arial"/>
              </a:endParaRPr>
            </a:p>
          </p:txBody>
        </p:sp>
        <p:cxnSp>
          <p:nvCxnSpPr>
            <p:cNvPr id="96" name="Straight Arrow Connector 95">
              <a:extLst>
                <a:ext uri="{FF2B5EF4-FFF2-40B4-BE49-F238E27FC236}">
                  <a16:creationId xmlns:a16="http://schemas.microsoft.com/office/drawing/2014/main" id="{C7D3BA30-79F2-D039-5695-58B5BF1D6A65}"/>
                </a:ext>
              </a:extLst>
            </p:cNvPr>
            <p:cNvCxnSpPr/>
            <p:nvPr/>
          </p:nvCxnSpPr>
          <p:spPr>
            <a:xfrm>
              <a:off x="449090" y="2750220"/>
              <a:ext cx="371192" cy="9053"/>
            </a:xfrm>
            <a:prstGeom prst="straightConnector1">
              <a:avLst/>
            </a:prstGeom>
            <a:ln w="28575">
              <a:solidFill>
                <a:schemeClr val="tx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Arrow Connector 96">
              <a:extLst>
                <a:ext uri="{FF2B5EF4-FFF2-40B4-BE49-F238E27FC236}">
                  <a16:creationId xmlns:a16="http://schemas.microsoft.com/office/drawing/2014/main" id="{1F59F34F-97CF-F580-1D0C-8F50CB38EFE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67381" y="2046868"/>
              <a:ext cx="581054" cy="723329"/>
            </a:xfrm>
            <a:prstGeom prst="straightConnector1">
              <a:avLst/>
            </a:prstGeom>
            <a:ln w="28575">
              <a:solidFill>
                <a:schemeClr val="tx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Arrow Connector 98">
              <a:extLst>
                <a:ext uri="{FF2B5EF4-FFF2-40B4-BE49-F238E27FC236}">
                  <a16:creationId xmlns:a16="http://schemas.microsoft.com/office/drawing/2014/main" id="{C3BD821A-020D-ED22-CE9E-4D7E0FC13D3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11441" y="2554736"/>
              <a:ext cx="560659" cy="200010"/>
            </a:xfrm>
            <a:prstGeom prst="straightConnector1">
              <a:avLst/>
            </a:prstGeom>
            <a:ln w="28575">
              <a:solidFill>
                <a:schemeClr val="tx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Arrow Connector 101">
              <a:extLst>
                <a:ext uri="{FF2B5EF4-FFF2-40B4-BE49-F238E27FC236}">
                  <a16:creationId xmlns:a16="http://schemas.microsoft.com/office/drawing/2014/main" id="{1F10FCA9-046D-1BED-6B9F-06D03C3F73BC}"/>
                </a:ext>
              </a:extLst>
            </p:cNvPr>
            <p:cNvCxnSpPr>
              <a:cxnSpLocks/>
            </p:cNvCxnSpPr>
            <p:nvPr/>
          </p:nvCxnSpPr>
          <p:spPr>
            <a:xfrm>
              <a:off x="798910" y="2770196"/>
              <a:ext cx="547499" cy="611379"/>
            </a:xfrm>
            <a:prstGeom prst="straightConnector1">
              <a:avLst/>
            </a:prstGeom>
            <a:ln w="28575">
              <a:solidFill>
                <a:schemeClr val="tx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A0C3BB80-47CE-141C-D2EE-97E17E9690A9}"/>
              </a:ext>
            </a:extLst>
          </p:cNvPr>
          <p:cNvGrpSpPr/>
          <p:nvPr/>
        </p:nvGrpSpPr>
        <p:grpSpPr>
          <a:xfrm>
            <a:off x="165530" y="7873794"/>
            <a:ext cx="3456028" cy="1685964"/>
            <a:chOff x="1054459" y="1662601"/>
            <a:chExt cx="4100526" cy="1805626"/>
          </a:xfrm>
        </p:grpSpPr>
        <p:grpSp>
          <p:nvGrpSpPr>
            <p:cNvPr id="111" name="Group 110">
              <a:extLst>
                <a:ext uri="{FF2B5EF4-FFF2-40B4-BE49-F238E27FC236}">
                  <a16:creationId xmlns:a16="http://schemas.microsoft.com/office/drawing/2014/main" id="{DB7AEA5E-A3D7-0067-56FE-1E72DA7949A0}"/>
                </a:ext>
              </a:extLst>
            </p:cNvPr>
            <p:cNvGrpSpPr/>
            <p:nvPr/>
          </p:nvGrpSpPr>
          <p:grpSpPr>
            <a:xfrm>
              <a:off x="1215099" y="1817587"/>
              <a:ext cx="981634" cy="289277"/>
              <a:chOff x="3400425" y="2328863"/>
              <a:chExt cx="1793882" cy="528637"/>
            </a:xfrm>
          </p:grpSpPr>
          <p:sp>
            <p:nvSpPr>
              <p:cNvPr id="179" name="Oval 178">
                <a:extLst>
                  <a:ext uri="{FF2B5EF4-FFF2-40B4-BE49-F238E27FC236}">
                    <a16:creationId xmlns:a16="http://schemas.microsoft.com/office/drawing/2014/main" id="{796CC067-766D-4223-BC05-A6D33022F99C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solidFill>
                <a:schemeClr val="accent3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828800">
                  <a:buClr>
                    <a:srgbClr val="000000"/>
                  </a:buClr>
                </a:pPr>
                <a:endParaRPr lang="en-US" sz="2800" kern="0">
                  <a:solidFill>
                    <a:srgbClr val="374990"/>
                  </a:solidFill>
                  <a:latin typeface="Arial"/>
                  <a:sym typeface="Arial"/>
                </a:endParaRPr>
              </a:p>
            </p:txBody>
          </p:sp>
          <p:cxnSp>
            <p:nvCxnSpPr>
              <p:cNvPr id="180" name="Straight Connector 179">
                <a:extLst>
                  <a:ext uri="{FF2B5EF4-FFF2-40B4-BE49-F238E27FC236}">
                    <a16:creationId xmlns:a16="http://schemas.microsoft.com/office/drawing/2014/main" id="{490F04ED-3545-D842-B6FC-9F0E4AE437FB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1" name="Straight Connector 180">
                <a:extLst>
                  <a:ext uri="{FF2B5EF4-FFF2-40B4-BE49-F238E27FC236}">
                    <a16:creationId xmlns:a16="http://schemas.microsoft.com/office/drawing/2014/main" id="{FBC4CF26-4217-E4C7-DC93-62762490DB42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2" name="Straight Connector 181">
                <a:extLst>
                  <a:ext uri="{FF2B5EF4-FFF2-40B4-BE49-F238E27FC236}">
                    <a16:creationId xmlns:a16="http://schemas.microsoft.com/office/drawing/2014/main" id="{810896D6-9E61-E624-FA00-8A90DBCA6DAC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2" name="Group 111">
              <a:extLst>
                <a:ext uri="{FF2B5EF4-FFF2-40B4-BE49-F238E27FC236}">
                  <a16:creationId xmlns:a16="http://schemas.microsoft.com/office/drawing/2014/main" id="{8D3E0C11-C874-794B-86E0-DD7D9F83FE48}"/>
                </a:ext>
              </a:extLst>
            </p:cNvPr>
            <p:cNvGrpSpPr/>
            <p:nvPr/>
          </p:nvGrpSpPr>
          <p:grpSpPr>
            <a:xfrm>
              <a:off x="1215099" y="2427667"/>
              <a:ext cx="981634" cy="289277"/>
              <a:chOff x="3400425" y="2328863"/>
              <a:chExt cx="1793882" cy="528637"/>
            </a:xfrm>
          </p:grpSpPr>
          <p:sp>
            <p:nvSpPr>
              <p:cNvPr id="175" name="Oval 174">
                <a:extLst>
                  <a:ext uri="{FF2B5EF4-FFF2-40B4-BE49-F238E27FC236}">
                    <a16:creationId xmlns:a16="http://schemas.microsoft.com/office/drawing/2014/main" id="{2442B3C4-11B5-D451-0C87-A0F771416DF8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solidFill>
                <a:schemeClr val="accent3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828800">
                  <a:buClr>
                    <a:srgbClr val="000000"/>
                  </a:buClr>
                </a:pPr>
                <a:endParaRPr lang="en-US" sz="2800" kern="0">
                  <a:solidFill>
                    <a:srgbClr val="374990"/>
                  </a:solidFill>
                  <a:latin typeface="Arial"/>
                  <a:sym typeface="Arial"/>
                </a:endParaRPr>
              </a:p>
            </p:txBody>
          </p:sp>
          <p:cxnSp>
            <p:nvCxnSpPr>
              <p:cNvPr id="176" name="Straight Connector 175">
                <a:extLst>
                  <a:ext uri="{FF2B5EF4-FFF2-40B4-BE49-F238E27FC236}">
                    <a16:creationId xmlns:a16="http://schemas.microsoft.com/office/drawing/2014/main" id="{CB644F66-92AF-B316-EF27-F1143006CEFE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Straight Connector 176">
                <a:extLst>
                  <a:ext uri="{FF2B5EF4-FFF2-40B4-BE49-F238E27FC236}">
                    <a16:creationId xmlns:a16="http://schemas.microsoft.com/office/drawing/2014/main" id="{FF4DAA00-216C-C68F-A3DD-D232EAEFD2C6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8" name="Straight Connector 177">
                <a:extLst>
                  <a:ext uri="{FF2B5EF4-FFF2-40B4-BE49-F238E27FC236}">
                    <a16:creationId xmlns:a16="http://schemas.microsoft.com/office/drawing/2014/main" id="{4B451826-2C11-F1AF-6189-2AEA6BB153EF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3" name="Group 112">
              <a:extLst>
                <a:ext uri="{FF2B5EF4-FFF2-40B4-BE49-F238E27FC236}">
                  <a16:creationId xmlns:a16="http://schemas.microsoft.com/office/drawing/2014/main" id="{ED38CB03-24A2-58AA-6F6B-81BC09463A8F}"/>
                </a:ext>
              </a:extLst>
            </p:cNvPr>
            <p:cNvGrpSpPr/>
            <p:nvPr/>
          </p:nvGrpSpPr>
          <p:grpSpPr>
            <a:xfrm>
              <a:off x="1215099" y="3037746"/>
              <a:ext cx="981634" cy="289277"/>
              <a:chOff x="3400425" y="2328863"/>
              <a:chExt cx="1793882" cy="528637"/>
            </a:xfrm>
          </p:grpSpPr>
          <p:sp>
            <p:nvSpPr>
              <p:cNvPr id="171" name="Oval 170">
                <a:extLst>
                  <a:ext uri="{FF2B5EF4-FFF2-40B4-BE49-F238E27FC236}">
                    <a16:creationId xmlns:a16="http://schemas.microsoft.com/office/drawing/2014/main" id="{5D21F858-27A3-9995-767F-2C50945600E3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solidFill>
                <a:schemeClr val="accent3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828800">
                  <a:buClr>
                    <a:srgbClr val="000000"/>
                  </a:buClr>
                </a:pPr>
                <a:endParaRPr lang="en-US" sz="2800" kern="0">
                  <a:solidFill>
                    <a:srgbClr val="374990"/>
                  </a:solidFill>
                  <a:latin typeface="Arial"/>
                  <a:sym typeface="Arial"/>
                </a:endParaRPr>
              </a:p>
            </p:txBody>
          </p:sp>
          <p:cxnSp>
            <p:nvCxnSpPr>
              <p:cNvPr id="172" name="Straight Connector 171">
                <a:extLst>
                  <a:ext uri="{FF2B5EF4-FFF2-40B4-BE49-F238E27FC236}">
                    <a16:creationId xmlns:a16="http://schemas.microsoft.com/office/drawing/2014/main" id="{1E4FFEA9-5544-80AE-75F8-8D9DFBB618E3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Straight Connector 172">
                <a:extLst>
                  <a:ext uri="{FF2B5EF4-FFF2-40B4-BE49-F238E27FC236}">
                    <a16:creationId xmlns:a16="http://schemas.microsoft.com/office/drawing/2014/main" id="{63A41208-8010-FE2D-766A-EF00EB544C24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4" name="Straight Connector 173">
                <a:extLst>
                  <a:ext uri="{FF2B5EF4-FFF2-40B4-BE49-F238E27FC236}">
                    <a16:creationId xmlns:a16="http://schemas.microsoft.com/office/drawing/2014/main" id="{6642D5CF-881B-924D-98EF-B533E3EC6235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4" name="Rounded Rectangle 113">
              <a:extLst>
                <a:ext uri="{FF2B5EF4-FFF2-40B4-BE49-F238E27FC236}">
                  <a16:creationId xmlns:a16="http://schemas.microsoft.com/office/drawing/2014/main" id="{F55F05A2-5D1E-08B2-6E36-9A4C97B71B89}"/>
                </a:ext>
              </a:extLst>
            </p:cNvPr>
            <p:cNvSpPr/>
            <p:nvPr/>
          </p:nvSpPr>
          <p:spPr>
            <a:xfrm>
              <a:off x="1779586" y="1854722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>
                  <a:srgbClr val="000000"/>
                </a:buClr>
              </a:pPr>
              <a:endParaRPr lang="en-US" sz="2800" kern="0">
                <a:solidFill>
                  <a:srgbClr val="FDA649"/>
                </a:solidFill>
                <a:latin typeface="Arial"/>
                <a:sym typeface="Arial"/>
              </a:endParaRPr>
            </a:p>
          </p:txBody>
        </p:sp>
        <p:sp>
          <p:nvSpPr>
            <p:cNvPr id="115" name="Rounded Rectangle 114">
              <a:extLst>
                <a:ext uri="{FF2B5EF4-FFF2-40B4-BE49-F238E27FC236}">
                  <a16:creationId xmlns:a16="http://schemas.microsoft.com/office/drawing/2014/main" id="{D4C9F1E5-8F68-34AA-F021-6A7D350B14A6}"/>
                </a:ext>
              </a:extLst>
            </p:cNvPr>
            <p:cNvSpPr/>
            <p:nvPr/>
          </p:nvSpPr>
          <p:spPr>
            <a:xfrm>
              <a:off x="1680879" y="1854722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>
                  <a:srgbClr val="000000"/>
                </a:buClr>
              </a:pPr>
              <a:endParaRPr lang="en-US" sz="2800" kern="0">
                <a:solidFill>
                  <a:srgbClr val="FDA649"/>
                </a:solidFill>
                <a:latin typeface="Arial"/>
                <a:sym typeface="Arial"/>
              </a:endParaRPr>
            </a:p>
          </p:txBody>
        </p:sp>
        <p:sp>
          <p:nvSpPr>
            <p:cNvPr id="116" name="Rounded Rectangle 115">
              <a:extLst>
                <a:ext uri="{FF2B5EF4-FFF2-40B4-BE49-F238E27FC236}">
                  <a16:creationId xmlns:a16="http://schemas.microsoft.com/office/drawing/2014/main" id="{D78E6C63-DCD8-F709-E9E5-AAC51DDDA96B}"/>
                </a:ext>
              </a:extLst>
            </p:cNvPr>
            <p:cNvSpPr/>
            <p:nvPr/>
          </p:nvSpPr>
          <p:spPr>
            <a:xfrm>
              <a:off x="1588099" y="1854722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>
                  <a:srgbClr val="000000"/>
                </a:buClr>
              </a:pPr>
              <a:endParaRPr lang="en-US" sz="2800" kern="0">
                <a:solidFill>
                  <a:srgbClr val="FDA649"/>
                </a:solidFill>
                <a:latin typeface="Arial"/>
                <a:sym typeface="Arial"/>
              </a:endParaRPr>
            </a:p>
          </p:txBody>
        </p:sp>
        <p:grpSp>
          <p:nvGrpSpPr>
            <p:cNvPr id="117" name="Group 116">
              <a:extLst>
                <a:ext uri="{FF2B5EF4-FFF2-40B4-BE49-F238E27FC236}">
                  <a16:creationId xmlns:a16="http://schemas.microsoft.com/office/drawing/2014/main" id="{3700E134-0F14-9EAF-18F9-48EA342DDC04}"/>
                </a:ext>
              </a:extLst>
            </p:cNvPr>
            <p:cNvGrpSpPr/>
            <p:nvPr/>
          </p:nvGrpSpPr>
          <p:grpSpPr>
            <a:xfrm>
              <a:off x="2599311" y="1817587"/>
              <a:ext cx="981634" cy="289277"/>
              <a:chOff x="3400425" y="2328863"/>
              <a:chExt cx="1793882" cy="528637"/>
            </a:xfrm>
          </p:grpSpPr>
          <p:sp>
            <p:nvSpPr>
              <p:cNvPr id="167" name="Oval 166">
                <a:extLst>
                  <a:ext uri="{FF2B5EF4-FFF2-40B4-BE49-F238E27FC236}">
                    <a16:creationId xmlns:a16="http://schemas.microsoft.com/office/drawing/2014/main" id="{DDAD97B7-4C21-7290-4EEC-AD65885B0E17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solidFill>
                <a:schemeClr val="accent3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828800">
                  <a:buClr>
                    <a:srgbClr val="000000"/>
                  </a:buClr>
                </a:pPr>
                <a:endParaRPr lang="en-US" sz="2800" kern="0">
                  <a:solidFill>
                    <a:srgbClr val="374990"/>
                  </a:solidFill>
                  <a:latin typeface="Arial"/>
                  <a:sym typeface="Arial"/>
                </a:endParaRPr>
              </a:p>
            </p:txBody>
          </p:sp>
          <p:cxnSp>
            <p:nvCxnSpPr>
              <p:cNvPr id="168" name="Straight Connector 167">
                <a:extLst>
                  <a:ext uri="{FF2B5EF4-FFF2-40B4-BE49-F238E27FC236}">
                    <a16:creationId xmlns:a16="http://schemas.microsoft.com/office/drawing/2014/main" id="{5477D1A1-85EE-3E22-6C09-89A76F524A19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" name="Straight Connector 168">
                <a:extLst>
                  <a:ext uri="{FF2B5EF4-FFF2-40B4-BE49-F238E27FC236}">
                    <a16:creationId xmlns:a16="http://schemas.microsoft.com/office/drawing/2014/main" id="{E3140D3A-9B60-DF5F-6874-C68D9A0BFB97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0" name="Straight Connector 169">
                <a:extLst>
                  <a:ext uri="{FF2B5EF4-FFF2-40B4-BE49-F238E27FC236}">
                    <a16:creationId xmlns:a16="http://schemas.microsoft.com/office/drawing/2014/main" id="{21FB27F6-9D93-6612-B14B-A8466238CA8B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8" name="Group 117">
              <a:extLst>
                <a:ext uri="{FF2B5EF4-FFF2-40B4-BE49-F238E27FC236}">
                  <a16:creationId xmlns:a16="http://schemas.microsoft.com/office/drawing/2014/main" id="{6BB25494-81DB-A404-75BE-37DE531213B2}"/>
                </a:ext>
              </a:extLst>
            </p:cNvPr>
            <p:cNvGrpSpPr/>
            <p:nvPr/>
          </p:nvGrpSpPr>
          <p:grpSpPr>
            <a:xfrm>
              <a:off x="2599311" y="2427667"/>
              <a:ext cx="981634" cy="289277"/>
              <a:chOff x="3400425" y="2328863"/>
              <a:chExt cx="1793882" cy="528637"/>
            </a:xfrm>
          </p:grpSpPr>
          <p:sp>
            <p:nvSpPr>
              <p:cNvPr id="163" name="Oval 162">
                <a:extLst>
                  <a:ext uri="{FF2B5EF4-FFF2-40B4-BE49-F238E27FC236}">
                    <a16:creationId xmlns:a16="http://schemas.microsoft.com/office/drawing/2014/main" id="{2E68CCF3-730E-BD39-1268-F4ECDF2BA60A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solidFill>
                <a:schemeClr val="accent3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828800">
                  <a:buClr>
                    <a:srgbClr val="000000"/>
                  </a:buClr>
                </a:pPr>
                <a:endParaRPr lang="en-US" sz="2800" kern="0">
                  <a:solidFill>
                    <a:srgbClr val="374990"/>
                  </a:solidFill>
                  <a:latin typeface="Arial"/>
                  <a:sym typeface="Arial"/>
                </a:endParaRPr>
              </a:p>
            </p:txBody>
          </p:sp>
          <p:cxnSp>
            <p:nvCxnSpPr>
              <p:cNvPr id="164" name="Straight Connector 163">
                <a:extLst>
                  <a:ext uri="{FF2B5EF4-FFF2-40B4-BE49-F238E27FC236}">
                    <a16:creationId xmlns:a16="http://schemas.microsoft.com/office/drawing/2014/main" id="{EBEB85E6-6591-8755-A8A8-7864011C94BB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5" name="Straight Connector 164">
                <a:extLst>
                  <a:ext uri="{FF2B5EF4-FFF2-40B4-BE49-F238E27FC236}">
                    <a16:creationId xmlns:a16="http://schemas.microsoft.com/office/drawing/2014/main" id="{AD10844D-1BF7-12F8-C483-7F90CA9CF003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6" name="Straight Connector 165">
                <a:extLst>
                  <a:ext uri="{FF2B5EF4-FFF2-40B4-BE49-F238E27FC236}">
                    <a16:creationId xmlns:a16="http://schemas.microsoft.com/office/drawing/2014/main" id="{704D436E-3F2C-1ABC-FEA7-15FB33375377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9" name="Group 118">
              <a:extLst>
                <a:ext uri="{FF2B5EF4-FFF2-40B4-BE49-F238E27FC236}">
                  <a16:creationId xmlns:a16="http://schemas.microsoft.com/office/drawing/2014/main" id="{0543F687-ABE6-CD4F-00EC-45652F6232C2}"/>
                </a:ext>
              </a:extLst>
            </p:cNvPr>
            <p:cNvGrpSpPr/>
            <p:nvPr/>
          </p:nvGrpSpPr>
          <p:grpSpPr>
            <a:xfrm>
              <a:off x="2599311" y="3037746"/>
              <a:ext cx="981634" cy="289277"/>
              <a:chOff x="3400425" y="2328863"/>
              <a:chExt cx="1793882" cy="528637"/>
            </a:xfrm>
          </p:grpSpPr>
          <p:sp>
            <p:nvSpPr>
              <p:cNvPr id="159" name="Oval 158">
                <a:extLst>
                  <a:ext uri="{FF2B5EF4-FFF2-40B4-BE49-F238E27FC236}">
                    <a16:creationId xmlns:a16="http://schemas.microsoft.com/office/drawing/2014/main" id="{7E9D7A50-0CE3-3562-C254-9DC30AE7DD71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solidFill>
                <a:schemeClr val="accent3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828800">
                  <a:buClr>
                    <a:srgbClr val="000000"/>
                  </a:buClr>
                </a:pPr>
                <a:endParaRPr lang="en-US" sz="2800" kern="0">
                  <a:solidFill>
                    <a:srgbClr val="374990"/>
                  </a:solidFill>
                  <a:latin typeface="Arial"/>
                  <a:sym typeface="Arial"/>
                </a:endParaRPr>
              </a:p>
            </p:txBody>
          </p:sp>
          <p:cxnSp>
            <p:nvCxnSpPr>
              <p:cNvPr id="160" name="Straight Connector 159">
                <a:extLst>
                  <a:ext uri="{FF2B5EF4-FFF2-40B4-BE49-F238E27FC236}">
                    <a16:creationId xmlns:a16="http://schemas.microsoft.com/office/drawing/2014/main" id="{C7A513E6-8F4A-2FA2-D68C-58A18E4864D8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Straight Connector 160">
                <a:extLst>
                  <a:ext uri="{FF2B5EF4-FFF2-40B4-BE49-F238E27FC236}">
                    <a16:creationId xmlns:a16="http://schemas.microsoft.com/office/drawing/2014/main" id="{352EBFDC-21A0-A4F8-C5A0-EE14CBC5102D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2" name="Straight Connector 161">
                <a:extLst>
                  <a:ext uri="{FF2B5EF4-FFF2-40B4-BE49-F238E27FC236}">
                    <a16:creationId xmlns:a16="http://schemas.microsoft.com/office/drawing/2014/main" id="{60557D9E-F30A-B3E7-276F-857993365560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0" name="Rounded Rectangle 119">
              <a:extLst>
                <a:ext uri="{FF2B5EF4-FFF2-40B4-BE49-F238E27FC236}">
                  <a16:creationId xmlns:a16="http://schemas.microsoft.com/office/drawing/2014/main" id="{5CA5C0F5-B514-6144-114F-A167E0484BF8}"/>
                </a:ext>
              </a:extLst>
            </p:cNvPr>
            <p:cNvSpPr/>
            <p:nvPr/>
          </p:nvSpPr>
          <p:spPr>
            <a:xfrm>
              <a:off x="3163798" y="1854722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>
                  <a:srgbClr val="000000"/>
                </a:buClr>
              </a:pPr>
              <a:endParaRPr lang="en-US" sz="2800" kern="0">
                <a:solidFill>
                  <a:srgbClr val="FDA649"/>
                </a:solidFill>
                <a:latin typeface="Arial"/>
                <a:sym typeface="Arial"/>
              </a:endParaRPr>
            </a:p>
          </p:txBody>
        </p:sp>
        <p:sp>
          <p:nvSpPr>
            <p:cNvPr id="121" name="Rounded Rectangle 120">
              <a:extLst>
                <a:ext uri="{FF2B5EF4-FFF2-40B4-BE49-F238E27FC236}">
                  <a16:creationId xmlns:a16="http://schemas.microsoft.com/office/drawing/2014/main" id="{4EBDC565-E807-A005-7F03-7426B1C06CF0}"/>
                </a:ext>
              </a:extLst>
            </p:cNvPr>
            <p:cNvSpPr/>
            <p:nvPr/>
          </p:nvSpPr>
          <p:spPr>
            <a:xfrm>
              <a:off x="3065091" y="1854722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>
                  <a:srgbClr val="000000"/>
                </a:buClr>
              </a:pPr>
              <a:endParaRPr lang="en-US" sz="2800" kern="0">
                <a:solidFill>
                  <a:srgbClr val="FDA649"/>
                </a:solidFill>
                <a:latin typeface="Arial"/>
                <a:sym typeface="Arial"/>
              </a:endParaRPr>
            </a:p>
          </p:txBody>
        </p:sp>
        <p:grpSp>
          <p:nvGrpSpPr>
            <p:cNvPr id="122" name="Group 121">
              <a:extLst>
                <a:ext uri="{FF2B5EF4-FFF2-40B4-BE49-F238E27FC236}">
                  <a16:creationId xmlns:a16="http://schemas.microsoft.com/office/drawing/2014/main" id="{76452EF4-CA44-6386-0CD3-527B726FEAFF}"/>
                </a:ext>
              </a:extLst>
            </p:cNvPr>
            <p:cNvGrpSpPr/>
            <p:nvPr/>
          </p:nvGrpSpPr>
          <p:grpSpPr>
            <a:xfrm>
              <a:off x="3983523" y="1817587"/>
              <a:ext cx="981634" cy="289277"/>
              <a:chOff x="3400425" y="2328863"/>
              <a:chExt cx="1793882" cy="528637"/>
            </a:xfrm>
          </p:grpSpPr>
          <p:sp>
            <p:nvSpPr>
              <p:cNvPr id="155" name="Oval 154">
                <a:extLst>
                  <a:ext uri="{FF2B5EF4-FFF2-40B4-BE49-F238E27FC236}">
                    <a16:creationId xmlns:a16="http://schemas.microsoft.com/office/drawing/2014/main" id="{1462C179-E155-1CB8-7AF1-48F2F038B473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solidFill>
                <a:schemeClr val="accent3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828800">
                  <a:buClr>
                    <a:srgbClr val="000000"/>
                  </a:buClr>
                </a:pPr>
                <a:endParaRPr lang="en-US" sz="2800" kern="0">
                  <a:solidFill>
                    <a:srgbClr val="374990"/>
                  </a:solidFill>
                  <a:latin typeface="Arial"/>
                  <a:sym typeface="Arial"/>
                </a:endParaRPr>
              </a:p>
            </p:txBody>
          </p:sp>
          <p:cxnSp>
            <p:nvCxnSpPr>
              <p:cNvPr id="156" name="Straight Connector 155">
                <a:extLst>
                  <a:ext uri="{FF2B5EF4-FFF2-40B4-BE49-F238E27FC236}">
                    <a16:creationId xmlns:a16="http://schemas.microsoft.com/office/drawing/2014/main" id="{BA1BB1D5-8DFE-1819-0742-F3764180518F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Straight Connector 156">
                <a:extLst>
                  <a:ext uri="{FF2B5EF4-FFF2-40B4-BE49-F238E27FC236}">
                    <a16:creationId xmlns:a16="http://schemas.microsoft.com/office/drawing/2014/main" id="{35ACF9E6-2DDE-742D-36D4-FE6D6E159F1C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Straight Connector 157">
                <a:extLst>
                  <a:ext uri="{FF2B5EF4-FFF2-40B4-BE49-F238E27FC236}">
                    <a16:creationId xmlns:a16="http://schemas.microsoft.com/office/drawing/2014/main" id="{4C4A8CD7-F8BD-8163-D662-76E6421E9CB5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3" name="Group 122">
              <a:extLst>
                <a:ext uri="{FF2B5EF4-FFF2-40B4-BE49-F238E27FC236}">
                  <a16:creationId xmlns:a16="http://schemas.microsoft.com/office/drawing/2014/main" id="{A882C1DE-6100-6C0C-7464-511D0E56E686}"/>
                </a:ext>
              </a:extLst>
            </p:cNvPr>
            <p:cNvGrpSpPr/>
            <p:nvPr/>
          </p:nvGrpSpPr>
          <p:grpSpPr>
            <a:xfrm>
              <a:off x="3983523" y="2427667"/>
              <a:ext cx="981634" cy="289277"/>
              <a:chOff x="3400425" y="2328863"/>
              <a:chExt cx="1793882" cy="528637"/>
            </a:xfrm>
          </p:grpSpPr>
          <p:sp>
            <p:nvSpPr>
              <p:cNvPr id="151" name="Oval 150">
                <a:extLst>
                  <a:ext uri="{FF2B5EF4-FFF2-40B4-BE49-F238E27FC236}">
                    <a16:creationId xmlns:a16="http://schemas.microsoft.com/office/drawing/2014/main" id="{C571FE16-FBF4-7E1C-7855-CE35A778BEE6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solidFill>
                <a:schemeClr val="accent3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828800">
                  <a:buClr>
                    <a:srgbClr val="000000"/>
                  </a:buClr>
                </a:pPr>
                <a:endParaRPr lang="en-US" sz="2800" kern="0">
                  <a:solidFill>
                    <a:srgbClr val="374990"/>
                  </a:solidFill>
                  <a:latin typeface="Arial"/>
                  <a:sym typeface="Arial"/>
                </a:endParaRPr>
              </a:p>
            </p:txBody>
          </p:sp>
          <p:cxnSp>
            <p:nvCxnSpPr>
              <p:cNvPr id="152" name="Straight Connector 151">
                <a:extLst>
                  <a:ext uri="{FF2B5EF4-FFF2-40B4-BE49-F238E27FC236}">
                    <a16:creationId xmlns:a16="http://schemas.microsoft.com/office/drawing/2014/main" id="{22C10313-2D37-C89C-2C99-B175C7E006E3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Straight Connector 152">
                <a:extLst>
                  <a:ext uri="{FF2B5EF4-FFF2-40B4-BE49-F238E27FC236}">
                    <a16:creationId xmlns:a16="http://schemas.microsoft.com/office/drawing/2014/main" id="{BC3814CE-C105-5144-14FA-A2430ABE6AA7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Straight Connector 153">
                <a:extLst>
                  <a:ext uri="{FF2B5EF4-FFF2-40B4-BE49-F238E27FC236}">
                    <a16:creationId xmlns:a16="http://schemas.microsoft.com/office/drawing/2014/main" id="{DC05841B-8F05-A7C8-BEB7-359EA42890C9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4" name="Group 123">
              <a:extLst>
                <a:ext uri="{FF2B5EF4-FFF2-40B4-BE49-F238E27FC236}">
                  <a16:creationId xmlns:a16="http://schemas.microsoft.com/office/drawing/2014/main" id="{556DFB73-8AB8-F32F-C99F-D054CF938904}"/>
                </a:ext>
              </a:extLst>
            </p:cNvPr>
            <p:cNvGrpSpPr/>
            <p:nvPr/>
          </p:nvGrpSpPr>
          <p:grpSpPr>
            <a:xfrm>
              <a:off x="3983523" y="3037746"/>
              <a:ext cx="981634" cy="289277"/>
              <a:chOff x="3400425" y="2328863"/>
              <a:chExt cx="1793882" cy="528637"/>
            </a:xfrm>
          </p:grpSpPr>
          <p:sp>
            <p:nvSpPr>
              <p:cNvPr id="147" name="Oval 146">
                <a:extLst>
                  <a:ext uri="{FF2B5EF4-FFF2-40B4-BE49-F238E27FC236}">
                    <a16:creationId xmlns:a16="http://schemas.microsoft.com/office/drawing/2014/main" id="{716C13F8-1272-9F98-D04F-E546BF92B1F2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solidFill>
                <a:schemeClr val="accent3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828800">
                  <a:buClr>
                    <a:srgbClr val="000000"/>
                  </a:buClr>
                </a:pPr>
                <a:endParaRPr lang="en-US" sz="2800" kern="0">
                  <a:solidFill>
                    <a:srgbClr val="374990"/>
                  </a:solidFill>
                  <a:latin typeface="Arial"/>
                  <a:sym typeface="Arial"/>
                </a:endParaRPr>
              </a:p>
            </p:txBody>
          </p:sp>
          <p:cxnSp>
            <p:nvCxnSpPr>
              <p:cNvPr id="148" name="Straight Connector 147">
                <a:extLst>
                  <a:ext uri="{FF2B5EF4-FFF2-40B4-BE49-F238E27FC236}">
                    <a16:creationId xmlns:a16="http://schemas.microsoft.com/office/drawing/2014/main" id="{E5C5F65F-66FB-37DE-E7F0-44BE92A4B43D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Straight Connector 148">
                <a:extLst>
                  <a:ext uri="{FF2B5EF4-FFF2-40B4-BE49-F238E27FC236}">
                    <a16:creationId xmlns:a16="http://schemas.microsoft.com/office/drawing/2014/main" id="{FE4BAC70-9384-80B2-C209-1DD5C823F746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Straight Connector 149">
                <a:extLst>
                  <a:ext uri="{FF2B5EF4-FFF2-40B4-BE49-F238E27FC236}">
                    <a16:creationId xmlns:a16="http://schemas.microsoft.com/office/drawing/2014/main" id="{525EDC95-515D-CBEA-73BE-639359F3BE79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5" name="Rounded Rectangle 124">
              <a:extLst>
                <a:ext uri="{FF2B5EF4-FFF2-40B4-BE49-F238E27FC236}">
                  <a16:creationId xmlns:a16="http://schemas.microsoft.com/office/drawing/2014/main" id="{410836D8-3539-1AEB-4327-FF2FD9A50E0C}"/>
                </a:ext>
              </a:extLst>
            </p:cNvPr>
            <p:cNvSpPr/>
            <p:nvPr/>
          </p:nvSpPr>
          <p:spPr>
            <a:xfrm>
              <a:off x="4548010" y="1854722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>
                  <a:srgbClr val="000000"/>
                </a:buClr>
              </a:pPr>
              <a:endParaRPr lang="en-US" sz="2800" kern="0">
                <a:solidFill>
                  <a:srgbClr val="FDA649"/>
                </a:solidFill>
                <a:latin typeface="Arial"/>
                <a:sym typeface="Arial"/>
              </a:endParaRPr>
            </a:p>
          </p:txBody>
        </p:sp>
        <p:sp>
          <p:nvSpPr>
            <p:cNvPr id="126" name="Rounded Rectangle 125">
              <a:extLst>
                <a:ext uri="{FF2B5EF4-FFF2-40B4-BE49-F238E27FC236}">
                  <a16:creationId xmlns:a16="http://schemas.microsoft.com/office/drawing/2014/main" id="{429ED044-1E32-4F54-BED4-CC2A58D99B1F}"/>
                </a:ext>
              </a:extLst>
            </p:cNvPr>
            <p:cNvSpPr/>
            <p:nvPr/>
          </p:nvSpPr>
          <p:spPr>
            <a:xfrm>
              <a:off x="1779586" y="2464801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>
                  <a:srgbClr val="000000"/>
                </a:buClr>
              </a:pPr>
              <a:endParaRPr lang="en-US" sz="2800" kern="0">
                <a:solidFill>
                  <a:srgbClr val="FDA649"/>
                </a:solidFill>
                <a:latin typeface="Arial"/>
                <a:sym typeface="Arial"/>
              </a:endParaRPr>
            </a:p>
          </p:txBody>
        </p:sp>
        <p:sp>
          <p:nvSpPr>
            <p:cNvPr id="127" name="Rounded Rectangle 126">
              <a:extLst>
                <a:ext uri="{FF2B5EF4-FFF2-40B4-BE49-F238E27FC236}">
                  <a16:creationId xmlns:a16="http://schemas.microsoft.com/office/drawing/2014/main" id="{2985A0C8-B30C-CA9D-B752-C7C77A9B4583}"/>
                </a:ext>
              </a:extLst>
            </p:cNvPr>
            <p:cNvSpPr/>
            <p:nvPr/>
          </p:nvSpPr>
          <p:spPr>
            <a:xfrm>
              <a:off x="3162561" y="2463638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>
                  <a:srgbClr val="000000"/>
                </a:buClr>
              </a:pPr>
              <a:endParaRPr lang="en-US" sz="2800" kern="0">
                <a:solidFill>
                  <a:srgbClr val="FDA649"/>
                </a:solidFill>
                <a:latin typeface="Arial"/>
                <a:sym typeface="Arial"/>
              </a:endParaRPr>
            </a:p>
          </p:txBody>
        </p:sp>
        <p:sp>
          <p:nvSpPr>
            <p:cNvPr id="128" name="Rounded Rectangle 127">
              <a:extLst>
                <a:ext uri="{FF2B5EF4-FFF2-40B4-BE49-F238E27FC236}">
                  <a16:creationId xmlns:a16="http://schemas.microsoft.com/office/drawing/2014/main" id="{E51BEF50-D430-0099-CA94-15AE05990C4B}"/>
                </a:ext>
              </a:extLst>
            </p:cNvPr>
            <p:cNvSpPr/>
            <p:nvPr/>
          </p:nvSpPr>
          <p:spPr>
            <a:xfrm>
              <a:off x="3063853" y="2463638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>
                  <a:srgbClr val="000000"/>
                </a:buClr>
              </a:pPr>
              <a:endParaRPr lang="en-US" sz="2800" kern="0">
                <a:solidFill>
                  <a:srgbClr val="FDA649"/>
                </a:solidFill>
                <a:latin typeface="Arial"/>
                <a:sym typeface="Arial"/>
              </a:endParaRPr>
            </a:p>
          </p:txBody>
        </p:sp>
        <p:sp>
          <p:nvSpPr>
            <p:cNvPr id="129" name="Rounded Rectangle 128">
              <a:extLst>
                <a:ext uri="{FF2B5EF4-FFF2-40B4-BE49-F238E27FC236}">
                  <a16:creationId xmlns:a16="http://schemas.microsoft.com/office/drawing/2014/main" id="{A00050BA-8B50-89BD-038D-A9ADB12AC259}"/>
                </a:ext>
              </a:extLst>
            </p:cNvPr>
            <p:cNvSpPr/>
            <p:nvPr/>
          </p:nvSpPr>
          <p:spPr>
            <a:xfrm>
              <a:off x="2971074" y="2463638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>
                  <a:srgbClr val="000000"/>
                </a:buClr>
              </a:pPr>
              <a:endParaRPr lang="en-US" sz="2800" kern="0">
                <a:solidFill>
                  <a:srgbClr val="FDA649"/>
                </a:solidFill>
                <a:latin typeface="Arial"/>
                <a:sym typeface="Arial"/>
              </a:endParaRPr>
            </a:p>
          </p:txBody>
        </p:sp>
        <p:sp>
          <p:nvSpPr>
            <p:cNvPr id="130" name="Rounded Rectangle 129">
              <a:extLst>
                <a:ext uri="{FF2B5EF4-FFF2-40B4-BE49-F238E27FC236}">
                  <a16:creationId xmlns:a16="http://schemas.microsoft.com/office/drawing/2014/main" id="{0F68C8A0-24C1-AAAE-D6F0-6D09B3FDEF50}"/>
                </a:ext>
              </a:extLst>
            </p:cNvPr>
            <p:cNvSpPr/>
            <p:nvPr/>
          </p:nvSpPr>
          <p:spPr>
            <a:xfrm>
              <a:off x="4550222" y="2465264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>
                  <a:srgbClr val="000000"/>
                </a:buClr>
              </a:pPr>
              <a:endParaRPr lang="en-US" sz="2800" kern="0">
                <a:solidFill>
                  <a:srgbClr val="FDA649"/>
                </a:solidFill>
                <a:latin typeface="Arial"/>
                <a:sym typeface="Arial"/>
              </a:endParaRPr>
            </a:p>
          </p:txBody>
        </p:sp>
        <p:sp>
          <p:nvSpPr>
            <p:cNvPr id="131" name="Rounded Rectangle 130">
              <a:extLst>
                <a:ext uri="{FF2B5EF4-FFF2-40B4-BE49-F238E27FC236}">
                  <a16:creationId xmlns:a16="http://schemas.microsoft.com/office/drawing/2014/main" id="{8D5F05D9-1839-464B-61CD-5BA1F847F5D4}"/>
                </a:ext>
              </a:extLst>
            </p:cNvPr>
            <p:cNvSpPr/>
            <p:nvPr/>
          </p:nvSpPr>
          <p:spPr>
            <a:xfrm>
              <a:off x="4449303" y="2464801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>
                  <a:srgbClr val="000000"/>
                </a:buClr>
              </a:pPr>
              <a:endParaRPr lang="en-US" sz="2800" kern="0">
                <a:solidFill>
                  <a:srgbClr val="FDA649"/>
                </a:solidFill>
                <a:latin typeface="Arial"/>
                <a:sym typeface="Arial"/>
              </a:endParaRPr>
            </a:p>
          </p:txBody>
        </p:sp>
        <p:sp>
          <p:nvSpPr>
            <p:cNvPr id="132" name="Rounded Rectangle 131">
              <a:extLst>
                <a:ext uri="{FF2B5EF4-FFF2-40B4-BE49-F238E27FC236}">
                  <a16:creationId xmlns:a16="http://schemas.microsoft.com/office/drawing/2014/main" id="{DFF87679-58B2-40EA-3D59-402E2F0CB41C}"/>
                </a:ext>
              </a:extLst>
            </p:cNvPr>
            <p:cNvSpPr/>
            <p:nvPr/>
          </p:nvSpPr>
          <p:spPr>
            <a:xfrm>
              <a:off x="4356524" y="2464801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>
                  <a:srgbClr val="000000"/>
                </a:buClr>
              </a:pPr>
              <a:endParaRPr lang="en-US" sz="2800" kern="0">
                <a:solidFill>
                  <a:srgbClr val="FDA649"/>
                </a:solidFill>
                <a:latin typeface="Arial"/>
                <a:sym typeface="Arial"/>
              </a:endParaRPr>
            </a:p>
          </p:txBody>
        </p:sp>
        <p:sp>
          <p:nvSpPr>
            <p:cNvPr id="133" name="Rounded Rectangle 132">
              <a:extLst>
                <a:ext uri="{FF2B5EF4-FFF2-40B4-BE49-F238E27FC236}">
                  <a16:creationId xmlns:a16="http://schemas.microsoft.com/office/drawing/2014/main" id="{DFA1F27D-E9C1-0A86-BAF6-DCF982967B08}"/>
                </a:ext>
              </a:extLst>
            </p:cNvPr>
            <p:cNvSpPr/>
            <p:nvPr/>
          </p:nvSpPr>
          <p:spPr>
            <a:xfrm>
              <a:off x="1779586" y="3073718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>
                  <a:srgbClr val="000000"/>
                </a:buClr>
              </a:pPr>
              <a:endParaRPr lang="en-US" sz="2800" kern="0">
                <a:solidFill>
                  <a:srgbClr val="FDA649"/>
                </a:solidFill>
                <a:latin typeface="Arial"/>
                <a:sym typeface="Arial"/>
              </a:endParaRPr>
            </a:p>
          </p:txBody>
        </p:sp>
        <p:sp>
          <p:nvSpPr>
            <p:cNvPr id="134" name="Rounded Rectangle 133">
              <a:extLst>
                <a:ext uri="{FF2B5EF4-FFF2-40B4-BE49-F238E27FC236}">
                  <a16:creationId xmlns:a16="http://schemas.microsoft.com/office/drawing/2014/main" id="{3B6ADCDC-B3BD-675C-3549-2B35159832F0}"/>
                </a:ext>
              </a:extLst>
            </p:cNvPr>
            <p:cNvSpPr/>
            <p:nvPr/>
          </p:nvSpPr>
          <p:spPr>
            <a:xfrm>
              <a:off x="1680879" y="3073718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>
                  <a:srgbClr val="000000"/>
                </a:buClr>
              </a:pPr>
              <a:endParaRPr lang="en-US" sz="2800" kern="0">
                <a:solidFill>
                  <a:srgbClr val="FDA649"/>
                </a:solidFill>
                <a:latin typeface="Arial"/>
                <a:sym typeface="Arial"/>
              </a:endParaRPr>
            </a:p>
          </p:txBody>
        </p:sp>
        <p:sp>
          <p:nvSpPr>
            <p:cNvPr id="135" name="Rounded Rectangle 134">
              <a:extLst>
                <a:ext uri="{FF2B5EF4-FFF2-40B4-BE49-F238E27FC236}">
                  <a16:creationId xmlns:a16="http://schemas.microsoft.com/office/drawing/2014/main" id="{7982110D-09A8-2372-D0E4-4C9A64DBFA0B}"/>
                </a:ext>
              </a:extLst>
            </p:cNvPr>
            <p:cNvSpPr/>
            <p:nvPr/>
          </p:nvSpPr>
          <p:spPr>
            <a:xfrm>
              <a:off x="4546244" y="3072092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>
                  <a:srgbClr val="000000"/>
                </a:buClr>
              </a:pPr>
              <a:endParaRPr lang="en-US" sz="2800" kern="0">
                <a:solidFill>
                  <a:srgbClr val="FDA649"/>
                </a:solidFill>
                <a:latin typeface="Arial"/>
                <a:sym typeface="Arial"/>
              </a:endParaRPr>
            </a:p>
          </p:txBody>
        </p:sp>
        <p:sp>
          <p:nvSpPr>
            <p:cNvPr id="136" name="Rounded Rectangle 135">
              <a:extLst>
                <a:ext uri="{FF2B5EF4-FFF2-40B4-BE49-F238E27FC236}">
                  <a16:creationId xmlns:a16="http://schemas.microsoft.com/office/drawing/2014/main" id="{D8D630AB-42F3-92BD-C721-7C23FFB0A8FD}"/>
                </a:ext>
              </a:extLst>
            </p:cNvPr>
            <p:cNvSpPr/>
            <p:nvPr/>
          </p:nvSpPr>
          <p:spPr>
            <a:xfrm>
              <a:off x="4447536" y="3072092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>
                  <a:srgbClr val="000000"/>
                </a:buClr>
              </a:pPr>
              <a:endParaRPr lang="en-US" sz="2800" kern="0">
                <a:solidFill>
                  <a:srgbClr val="FDA649"/>
                </a:solidFill>
                <a:latin typeface="Arial"/>
                <a:sym typeface="Arial"/>
              </a:endParaRPr>
            </a:p>
          </p:txBody>
        </p:sp>
        <p:sp>
          <p:nvSpPr>
            <p:cNvPr id="137" name="Rounded Rectangle 136">
              <a:extLst>
                <a:ext uri="{FF2B5EF4-FFF2-40B4-BE49-F238E27FC236}">
                  <a16:creationId xmlns:a16="http://schemas.microsoft.com/office/drawing/2014/main" id="{9D5597B0-EB31-9AE5-8F66-F71A50B60265}"/>
                </a:ext>
              </a:extLst>
            </p:cNvPr>
            <p:cNvSpPr/>
            <p:nvPr/>
          </p:nvSpPr>
          <p:spPr>
            <a:xfrm>
              <a:off x="4354757" y="3072092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>
                  <a:srgbClr val="000000"/>
                </a:buClr>
              </a:pPr>
              <a:endParaRPr lang="en-US" sz="2800" kern="0">
                <a:solidFill>
                  <a:srgbClr val="FDA649"/>
                </a:solidFill>
                <a:latin typeface="Arial"/>
                <a:sym typeface="Arial"/>
              </a:endParaRPr>
            </a:p>
          </p:txBody>
        </p:sp>
        <p:sp>
          <p:nvSpPr>
            <p:cNvPr id="138" name="Rounded Rectangle 137">
              <a:extLst>
                <a:ext uri="{FF2B5EF4-FFF2-40B4-BE49-F238E27FC236}">
                  <a16:creationId xmlns:a16="http://schemas.microsoft.com/office/drawing/2014/main" id="{EAE6B486-B93B-2050-DD39-321EA2A57CF2}"/>
                </a:ext>
              </a:extLst>
            </p:cNvPr>
            <p:cNvSpPr/>
            <p:nvPr/>
          </p:nvSpPr>
          <p:spPr>
            <a:xfrm>
              <a:off x="2870174" y="2463005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>
                <a:buClr>
                  <a:srgbClr val="000000"/>
                </a:buClr>
              </a:pPr>
              <a:endParaRPr lang="en-US" sz="2800" kern="0">
                <a:solidFill>
                  <a:srgbClr val="FDA649"/>
                </a:solidFill>
                <a:latin typeface="Arial"/>
                <a:sym typeface="Arial"/>
              </a:endParaRPr>
            </a:p>
          </p:txBody>
        </p:sp>
        <p:grpSp>
          <p:nvGrpSpPr>
            <p:cNvPr id="139" name="Group 138">
              <a:extLst>
                <a:ext uri="{FF2B5EF4-FFF2-40B4-BE49-F238E27FC236}">
                  <a16:creationId xmlns:a16="http://schemas.microsoft.com/office/drawing/2014/main" id="{DACAC900-A80C-1CE6-FE26-3C3B1E5D6177}"/>
                </a:ext>
              </a:extLst>
            </p:cNvPr>
            <p:cNvGrpSpPr/>
            <p:nvPr/>
          </p:nvGrpSpPr>
          <p:grpSpPr>
            <a:xfrm>
              <a:off x="1054459" y="1662601"/>
              <a:ext cx="160640" cy="1798779"/>
              <a:chOff x="4986338" y="3259367"/>
              <a:chExt cx="249449" cy="2793217"/>
            </a:xfrm>
          </p:grpSpPr>
          <p:cxnSp>
            <p:nvCxnSpPr>
              <p:cNvPr id="144" name="Straight Connector 143">
                <a:extLst>
                  <a:ext uri="{FF2B5EF4-FFF2-40B4-BE49-F238E27FC236}">
                    <a16:creationId xmlns:a16="http://schemas.microsoft.com/office/drawing/2014/main" id="{E42A90E1-5DDC-F22D-DB2A-05CB1ECC9212}"/>
                  </a:ext>
                </a:extLst>
              </p:cNvPr>
              <p:cNvCxnSpPr/>
              <p:nvPr/>
            </p:nvCxnSpPr>
            <p:spPr>
              <a:xfrm flipH="1">
                <a:off x="4986338" y="3269999"/>
                <a:ext cx="249449" cy="0"/>
              </a:xfrm>
              <a:prstGeom prst="line">
                <a:avLst/>
              </a:prstGeom>
              <a:ln w="2540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Straight Connector 144">
                <a:extLst>
                  <a:ext uri="{FF2B5EF4-FFF2-40B4-BE49-F238E27FC236}">
                    <a16:creationId xmlns:a16="http://schemas.microsoft.com/office/drawing/2014/main" id="{97BBA400-14C1-42AD-4E2B-1DAA828EC882}"/>
                  </a:ext>
                </a:extLst>
              </p:cNvPr>
              <p:cNvCxnSpPr/>
              <p:nvPr/>
            </p:nvCxnSpPr>
            <p:spPr>
              <a:xfrm>
                <a:off x="4986338" y="3259367"/>
                <a:ext cx="0" cy="2793217"/>
              </a:xfrm>
              <a:prstGeom prst="line">
                <a:avLst/>
              </a:prstGeom>
              <a:ln w="2540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Straight Connector 145">
                <a:extLst>
                  <a:ext uri="{FF2B5EF4-FFF2-40B4-BE49-F238E27FC236}">
                    <a16:creationId xmlns:a16="http://schemas.microsoft.com/office/drawing/2014/main" id="{B83815E7-96C4-86AF-51E6-3C8F1A25CB67}"/>
                  </a:ext>
                </a:extLst>
              </p:cNvPr>
              <p:cNvCxnSpPr/>
              <p:nvPr/>
            </p:nvCxnSpPr>
            <p:spPr>
              <a:xfrm flipH="1">
                <a:off x="4986338" y="6041952"/>
                <a:ext cx="249449" cy="0"/>
              </a:xfrm>
              <a:prstGeom prst="line">
                <a:avLst/>
              </a:prstGeom>
              <a:ln w="2540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0" name="Group 139">
              <a:extLst>
                <a:ext uri="{FF2B5EF4-FFF2-40B4-BE49-F238E27FC236}">
                  <a16:creationId xmlns:a16="http://schemas.microsoft.com/office/drawing/2014/main" id="{AF96BCEC-D1B4-3AB1-B585-A7B55979C91A}"/>
                </a:ext>
              </a:extLst>
            </p:cNvPr>
            <p:cNvGrpSpPr/>
            <p:nvPr/>
          </p:nvGrpSpPr>
          <p:grpSpPr>
            <a:xfrm rot="10800000">
              <a:off x="4994345" y="1669448"/>
              <a:ext cx="160640" cy="1798779"/>
              <a:chOff x="4986338" y="3259367"/>
              <a:chExt cx="249449" cy="2793217"/>
            </a:xfrm>
          </p:grpSpPr>
          <p:cxnSp>
            <p:nvCxnSpPr>
              <p:cNvPr id="141" name="Straight Connector 140">
                <a:extLst>
                  <a:ext uri="{FF2B5EF4-FFF2-40B4-BE49-F238E27FC236}">
                    <a16:creationId xmlns:a16="http://schemas.microsoft.com/office/drawing/2014/main" id="{6A037957-282C-6F85-4AA2-93C9176995F3}"/>
                  </a:ext>
                </a:extLst>
              </p:cNvPr>
              <p:cNvCxnSpPr/>
              <p:nvPr/>
            </p:nvCxnSpPr>
            <p:spPr>
              <a:xfrm flipH="1">
                <a:off x="4986338" y="3269999"/>
                <a:ext cx="249449" cy="0"/>
              </a:xfrm>
              <a:prstGeom prst="line">
                <a:avLst/>
              </a:prstGeom>
              <a:ln w="2540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Straight Connector 141">
                <a:extLst>
                  <a:ext uri="{FF2B5EF4-FFF2-40B4-BE49-F238E27FC236}">
                    <a16:creationId xmlns:a16="http://schemas.microsoft.com/office/drawing/2014/main" id="{493835EF-EED9-F90F-C6EC-F4CBDEA701C2}"/>
                  </a:ext>
                </a:extLst>
              </p:cNvPr>
              <p:cNvCxnSpPr/>
              <p:nvPr/>
            </p:nvCxnSpPr>
            <p:spPr>
              <a:xfrm>
                <a:off x="4986338" y="3259367"/>
                <a:ext cx="0" cy="2793217"/>
              </a:xfrm>
              <a:prstGeom prst="line">
                <a:avLst/>
              </a:prstGeom>
              <a:ln w="2540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Straight Connector 142">
                <a:extLst>
                  <a:ext uri="{FF2B5EF4-FFF2-40B4-BE49-F238E27FC236}">
                    <a16:creationId xmlns:a16="http://schemas.microsoft.com/office/drawing/2014/main" id="{84349641-536A-E907-B3E1-9317071FD75A}"/>
                  </a:ext>
                </a:extLst>
              </p:cNvPr>
              <p:cNvCxnSpPr/>
              <p:nvPr/>
            </p:nvCxnSpPr>
            <p:spPr>
              <a:xfrm flipH="1">
                <a:off x="4986338" y="6041952"/>
                <a:ext cx="249449" cy="0"/>
              </a:xfrm>
              <a:prstGeom prst="line">
                <a:avLst/>
              </a:prstGeom>
              <a:ln w="2540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9" name="Freeform 188">
            <a:extLst>
              <a:ext uri="{FF2B5EF4-FFF2-40B4-BE49-F238E27FC236}">
                <a16:creationId xmlns:a16="http://schemas.microsoft.com/office/drawing/2014/main" id="{61BDE516-90F4-16B2-4F21-309B97CE28D0}"/>
              </a:ext>
            </a:extLst>
          </p:cNvPr>
          <p:cNvSpPr/>
          <p:nvPr/>
        </p:nvSpPr>
        <p:spPr>
          <a:xfrm rot="5079038">
            <a:off x="-1239787" y="4730420"/>
            <a:ext cx="10130682" cy="708520"/>
          </a:xfrm>
          <a:custGeom>
            <a:avLst/>
            <a:gdLst>
              <a:gd name="connsiteX0" fmla="*/ 0 w 10130682"/>
              <a:gd name="connsiteY0" fmla="*/ 0 h 708520"/>
              <a:gd name="connsiteX1" fmla="*/ 494616 w 10130682"/>
              <a:gd name="connsiteY1" fmla="*/ 34592 h 708520"/>
              <a:gd name="connsiteX2" fmla="*/ 786618 w 10130682"/>
              <a:gd name="connsiteY2" fmla="*/ 55014 h 708520"/>
              <a:gd name="connsiteX3" fmla="*/ 1585154 w 10130682"/>
              <a:gd name="connsiteY3" fmla="*/ 110863 h 708520"/>
              <a:gd name="connsiteX4" fmla="*/ 2079769 w 10130682"/>
              <a:gd name="connsiteY4" fmla="*/ 145455 h 708520"/>
              <a:gd name="connsiteX5" fmla="*/ 2574385 w 10130682"/>
              <a:gd name="connsiteY5" fmla="*/ 180047 h 708520"/>
              <a:gd name="connsiteX6" fmla="*/ 3372921 w 10130682"/>
              <a:gd name="connsiteY6" fmla="*/ 235895 h 708520"/>
              <a:gd name="connsiteX7" fmla="*/ 3766230 w 10130682"/>
              <a:gd name="connsiteY7" fmla="*/ 263403 h 708520"/>
              <a:gd name="connsiteX8" fmla="*/ 4564766 w 10130682"/>
              <a:gd name="connsiteY8" fmla="*/ 319251 h 708520"/>
              <a:gd name="connsiteX9" fmla="*/ 5363302 w 10130682"/>
              <a:gd name="connsiteY9" fmla="*/ 375099 h 708520"/>
              <a:gd name="connsiteX10" fmla="*/ 5959225 w 10130682"/>
              <a:gd name="connsiteY10" fmla="*/ 416776 h 708520"/>
              <a:gd name="connsiteX11" fmla="*/ 6757761 w 10130682"/>
              <a:gd name="connsiteY11" fmla="*/ 472625 h 708520"/>
              <a:gd name="connsiteX12" fmla="*/ 7252376 w 10130682"/>
              <a:gd name="connsiteY12" fmla="*/ 507217 h 708520"/>
              <a:gd name="connsiteX13" fmla="*/ 7746992 w 10130682"/>
              <a:gd name="connsiteY13" fmla="*/ 541809 h 708520"/>
              <a:gd name="connsiteX14" fmla="*/ 8444221 w 10130682"/>
              <a:gd name="connsiteY14" fmla="*/ 590572 h 708520"/>
              <a:gd name="connsiteX15" fmla="*/ 8938837 w 10130682"/>
              <a:gd name="connsiteY15" fmla="*/ 625165 h 708520"/>
              <a:gd name="connsiteX16" fmla="*/ 10130682 w 10130682"/>
              <a:gd name="connsiteY16" fmla="*/ 708520 h 708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130682" h="708520" extrusionOk="0">
                <a:moveTo>
                  <a:pt x="0" y="0"/>
                </a:moveTo>
                <a:cubicBezTo>
                  <a:pt x="149628" y="-25062"/>
                  <a:pt x="359897" y="39071"/>
                  <a:pt x="494616" y="34592"/>
                </a:cubicBezTo>
                <a:cubicBezTo>
                  <a:pt x="629335" y="30113"/>
                  <a:pt x="711505" y="84583"/>
                  <a:pt x="786618" y="55014"/>
                </a:cubicBezTo>
                <a:cubicBezTo>
                  <a:pt x="861731" y="25445"/>
                  <a:pt x="1199816" y="148650"/>
                  <a:pt x="1585154" y="110863"/>
                </a:cubicBezTo>
                <a:cubicBezTo>
                  <a:pt x="1970492" y="73076"/>
                  <a:pt x="1945978" y="175726"/>
                  <a:pt x="2079769" y="145455"/>
                </a:cubicBezTo>
                <a:cubicBezTo>
                  <a:pt x="2213560" y="115184"/>
                  <a:pt x="2397769" y="184782"/>
                  <a:pt x="2574385" y="180047"/>
                </a:cubicBezTo>
                <a:cubicBezTo>
                  <a:pt x="2751001" y="175313"/>
                  <a:pt x="3141627" y="299674"/>
                  <a:pt x="3372921" y="235895"/>
                </a:cubicBezTo>
                <a:cubicBezTo>
                  <a:pt x="3604216" y="172116"/>
                  <a:pt x="3572894" y="292427"/>
                  <a:pt x="3766230" y="263403"/>
                </a:cubicBezTo>
                <a:cubicBezTo>
                  <a:pt x="3959566" y="234379"/>
                  <a:pt x="4325608" y="310120"/>
                  <a:pt x="4564766" y="319251"/>
                </a:cubicBezTo>
                <a:cubicBezTo>
                  <a:pt x="4803924" y="328382"/>
                  <a:pt x="4984305" y="350367"/>
                  <a:pt x="5363302" y="375099"/>
                </a:cubicBezTo>
                <a:cubicBezTo>
                  <a:pt x="5742299" y="399830"/>
                  <a:pt x="5833826" y="410742"/>
                  <a:pt x="5959225" y="416776"/>
                </a:cubicBezTo>
                <a:cubicBezTo>
                  <a:pt x="6084624" y="422810"/>
                  <a:pt x="6592194" y="484151"/>
                  <a:pt x="6757761" y="472625"/>
                </a:cubicBezTo>
                <a:cubicBezTo>
                  <a:pt x="6923328" y="461099"/>
                  <a:pt x="7040543" y="541542"/>
                  <a:pt x="7252376" y="507217"/>
                </a:cubicBezTo>
                <a:cubicBezTo>
                  <a:pt x="7464209" y="472892"/>
                  <a:pt x="7621216" y="563541"/>
                  <a:pt x="7746992" y="541809"/>
                </a:cubicBezTo>
                <a:cubicBezTo>
                  <a:pt x="7872768" y="520077"/>
                  <a:pt x="8267113" y="641992"/>
                  <a:pt x="8444221" y="590572"/>
                </a:cubicBezTo>
                <a:cubicBezTo>
                  <a:pt x="8621329" y="539153"/>
                  <a:pt x="8742090" y="628097"/>
                  <a:pt x="8938837" y="625165"/>
                </a:cubicBezTo>
                <a:cubicBezTo>
                  <a:pt x="9135584" y="622233"/>
                  <a:pt x="9707552" y="769801"/>
                  <a:pt x="10130682" y="708520"/>
                </a:cubicBezTo>
              </a:path>
            </a:pathLst>
          </a:custGeom>
          <a:noFill/>
          <a:ln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8117457"/>
                      <a:gd name="connsiteY0" fmla="*/ 0 h 17253"/>
                      <a:gd name="connsiteX1" fmla="*/ 8117457 w 8117457"/>
                      <a:gd name="connsiteY1" fmla="*/ 17253 h 172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117457" h="17253">
                        <a:moveTo>
                          <a:pt x="0" y="0"/>
                        </a:moveTo>
                        <a:lnTo>
                          <a:pt x="8117457" y="17253"/>
                        </a:lnTo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800">
              <a:buClr>
                <a:srgbClr val="000000"/>
              </a:buClr>
            </a:pPr>
            <a:endParaRPr lang="en-US" sz="2800" kern="0">
              <a:solidFill>
                <a:srgbClr val="374990"/>
              </a:solidFill>
              <a:latin typeface="Arial"/>
              <a:sym typeface="Aria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1" name="TextBox 190">
                <a:extLst>
                  <a:ext uri="{FF2B5EF4-FFF2-40B4-BE49-F238E27FC236}">
                    <a16:creationId xmlns:a16="http://schemas.microsoft.com/office/drawing/2014/main" id="{C8D1417A-2DC0-8BE2-9DC5-9C016DC39B38}"/>
                  </a:ext>
                </a:extLst>
              </p:cNvPr>
              <p:cNvSpPr txBox="1"/>
              <p:nvPr/>
            </p:nvSpPr>
            <p:spPr>
              <a:xfrm>
                <a:off x="3885899" y="1378292"/>
                <a:ext cx="3520042" cy="181588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defTabSz="1828800">
                  <a:buClr>
                    <a:srgbClr val="000000"/>
                  </a:buClr>
                </a:pPr>
                <a:r>
                  <a:rPr lang="en-US" sz="2800" kern="0" dirty="0">
                    <a:solidFill>
                      <a:srgbClr val="000000"/>
                    </a:solidFill>
                    <a:latin typeface="Karla" pitchFamily="2" charset="77"/>
                    <a:cs typeface="Arial"/>
                    <a:sym typeface="Arial"/>
                  </a:rPr>
                  <a:t>Dynamic Pricing</a:t>
                </a:r>
              </a:p>
              <a:p>
                <a:pPr defTabSz="1828800">
                  <a:buClr>
                    <a:srgbClr val="000000"/>
                  </a:buClr>
                </a:pPr>
                <a14:m>
                  <m:oMath xmlns:m="http://schemas.openxmlformats.org/officeDocument/2006/math">
                    <m:r>
                      <a:rPr lang="en-US" sz="2800" i="1" ker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sym typeface="Arial"/>
                      </a:rPr>
                      <m:t>𝜖</m:t>
                    </m:r>
                    <m:r>
                      <a:rPr lang="en-US" sz="2800" i="1" ker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sym typeface="Arial"/>
                      </a:rPr>
                      <m:t>→0</m:t>
                    </m:r>
                  </m:oMath>
                </a14:m>
                <a:r>
                  <a:rPr lang="en-US" sz="2800" kern="0" dirty="0">
                    <a:solidFill>
                      <a:srgbClr val="000000"/>
                    </a:solidFill>
                    <a:latin typeface="Karla" pitchFamily="2" charset="77"/>
                    <a:cs typeface="Arial"/>
                    <a:sym typeface="Arial"/>
                  </a:rPr>
                  <a:t>  (magnitude)</a:t>
                </a:r>
              </a:p>
              <a:p>
                <a:pPr defTabSz="1828800">
                  <a:buClr>
                    <a:srgbClr val="000000"/>
                  </a:buClr>
                </a:pPr>
                <a14:m>
                  <m:oMath xmlns:m="http://schemas.openxmlformats.org/officeDocument/2006/math">
                    <m:r>
                      <a:rPr lang="en-US" sz="2800" i="1" ker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sym typeface="Arial"/>
                      </a:rPr>
                      <m:t>𝜏</m:t>
                    </m:r>
                    <m:r>
                      <a:rPr lang="en-US" sz="2800" i="1" ker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sym typeface="Arial"/>
                      </a:rPr>
                      <m:t>→∞</m:t>
                    </m:r>
                  </m:oMath>
                </a14:m>
                <a:r>
                  <a:rPr lang="en-US" sz="2800" kern="0" dirty="0">
                    <a:solidFill>
                      <a:srgbClr val="000000"/>
                    </a:solidFill>
                    <a:latin typeface="Karla" pitchFamily="2" charset="77"/>
                    <a:cs typeface="Arial"/>
                    <a:sym typeface="Arial"/>
                  </a:rPr>
                  <a:t> (threshold)</a:t>
                </a:r>
              </a:p>
              <a:p>
                <a:pPr defTabSz="1828800">
                  <a:buClr>
                    <a:srgbClr val="000000"/>
                  </a:buClr>
                </a:pPr>
                <a:endParaRPr lang="en-US" sz="2800" kern="0" dirty="0">
                  <a:solidFill>
                    <a:srgbClr val="000000"/>
                  </a:solidFill>
                  <a:latin typeface="Karla" pitchFamily="2" charset="77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191" name="TextBox 190">
                <a:extLst>
                  <a:ext uri="{FF2B5EF4-FFF2-40B4-BE49-F238E27FC236}">
                    <a16:creationId xmlns:a16="http://schemas.microsoft.com/office/drawing/2014/main" id="{C8D1417A-2DC0-8BE2-9DC5-9C016DC39B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85899" y="1378292"/>
                <a:ext cx="3520042" cy="1815882"/>
              </a:xfrm>
              <a:prstGeom prst="rect">
                <a:avLst/>
              </a:prstGeom>
              <a:blipFill>
                <a:blip r:embed="rId3"/>
                <a:stretch>
                  <a:fillRect l="-3226" t="-347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2" name="Freeform 191">
            <a:extLst>
              <a:ext uri="{FF2B5EF4-FFF2-40B4-BE49-F238E27FC236}">
                <a16:creationId xmlns:a16="http://schemas.microsoft.com/office/drawing/2014/main" id="{CDB57B4A-A86C-B15F-D043-8FB200F2BC20}"/>
              </a:ext>
            </a:extLst>
          </p:cNvPr>
          <p:cNvSpPr/>
          <p:nvPr/>
        </p:nvSpPr>
        <p:spPr>
          <a:xfrm rot="5079038">
            <a:off x="2198971" y="4763426"/>
            <a:ext cx="10253618" cy="708520"/>
          </a:xfrm>
          <a:custGeom>
            <a:avLst/>
            <a:gdLst>
              <a:gd name="connsiteX0" fmla="*/ 0 w 10253618"/>
              <a:gd name="connsiteY0" fmla="*/ 0 h 708520"/>
              <a:gd name="connsiteX1" fmla="*/ 467109 w 10253618"/>
              <a:gd name="connsiteY1" fmla="*/ 32277 h 708520"/>
              <a:gd name="connsiteX2" fmla="*/ 729146 w 10253618"/>
              <a:gd name="connsiteY2" fmla="*/ 50384 h 708520"/>
              <a:gd name="connsiteX3" fmla="*/ 1503864 w 10253618"/>
              <a:gd name="connsiteY3" fmla="*/ 103916 h 708520"/>
              <a:gd name="connsiteX4" fmla="*/ 1970973 w 10253618"/>
              <a:gd name="connsiteY4" fmla="*/ 136193 h 708520"/>
              <a:gd name="connsiteX5" fmla="*/ 2438083 w 10253618"/>
              <a:gd name="connsiteY5" fmla="*/ 168470 h 708520"/>
              <a:gd name="connsiteX6" fmla="*/ 3212800 w 10253618"/>
              <a:gd name="connsiteY6" fmla="*/ 222003 h 708520"/>
              <a:gd name="connsiteX7" fmla="*/ 3577373 w 10253618"/>
              <a:gd name="connsiteY7" fmla="*/ 247195 h 708520"/>
              <a:gd name="connsiteX8" fmla="*/ 4352091 w 10253618"/>
              <a:gd name="connsiteY8" fmla="*/ 300727 h 708520"/>
              <a:gd name="connsiteX9" fmla="*/ 5126809 w 10253618"/>
              <a:gd name="connsiteY9" fmla="*/ 354260 h 708520"/>
              <a:gd name="connsiteX10" fmla="*/ 5696454 w 10253618"/>
              <a:gd name="connsiteY10" fmla="*/ 393622 h 708520"/>
              <a:gd name="connsiteX11" fmla="*/ 6471172 w 10253618"/>
              <a:gd name="connsiteY11" fmla="*/ 447155 h 708520"/>
              <a:gd name="connsiteX12" fmla="*/ 6938282 w 10253618"/>
              <a:gd name="connsiteY12" fmla="*/ 479432 h 708520"/>
              <a:gd name="connsiteX13" fmla="*/ 7405391 w 10253618"/>
              <a:gd name="connsiteY13" fmla="*/ 511709 h 708520"/>
              <a:gd name="connsiteX14" fmla="*/ 8077572 w 10253618"/>
              <a:gd name="connsiteY14" fmla="*/ 558156 h 708520"/>
              <a:gd name="connsiteX15" fmla="*/ 8544682 w 10253618"/>
              <a:gd name="connsiteY15" fmla="*/ 590433 h 708520"/>
              <a:gd name="connsiteX16" fmla="*/ 9319399 w 10253618"/>
              <a:gd name="connsiteY16" fmla="*/ 643966 h 708520"/>
              <a:gd name="connsiteX17" fmla="*/ 10253618 w 10253618"/>
              <a:gd name="connsiteY17" fmla="*/ 708520 h 708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0253618" h="708520" extrusionOk="0">
                <a:moveTo>
                  <a:pt x="0" y="0"/>
                </a:moveTo>
                <a:cubicBezTo>
                  <a:pt x="207868" y="-7689"/>
                  <a:pt x="247628" y="43247"/>
                  <a:pt x="467109" y="32277"/>
                </a:cubicBezTo>
                <a:cubicBezTo>
                  <a:pt x="686590" y="21307"/>
                  <a:pt x="623165" y="48821"/>
                  <a:pt x="729146" y="50384"/>
                </a:cubicBezTo>
                <a:cubicBezTo>
                  <a:pt x="835127" y="51947"/>
                  <a:pt x="1212536" y="118265"/>
                  <a:pt x="1503864" y="103916"/>
                </a:cubicBezTo>
                <a:cubicBezTo>
                  <a:pt x="1795192" y="89567"/>
                  <a:pt x="1837760" y="141355"/>
                  <a:pt x="1970973" y="136193"/>
                </a:cubicBezTo>
                <a:cubicBezTo>
                  <a:pt x="2104186" y="131031"/>
                  <a:pt x="2234511" y="205901"/>
                  <a:pt x="2438083" y="168470"/>
                </a:cubicBezTo>
                <a:cubicBezTo>
                  <a:pt x="2641655" y="131039"/>
                  <a:pt x="2919895" y="264763"/>
                  <a:pt x="3212800" y="222003"/>
                </a:cubicBezTo>
                <a:cubicBezTo>
                  <a:pt x="3505705" y="179243"/>
                  <a:pt x="3496113" y="249586"/>
                  <a:pt x="3577373" y="247195"/>
                </a:cubicBezTo>
                <a:cubicBezTo>
                  <a:pt x="3658633" y="244804"/>
                  <a:pt x="4019783" y="280869"/>
                  <a:pt x="4352091" y="300727"/>
                </a:cubicBezTo>
                <a:cubicBezTo>
                  <a:pt x="4684399" y="320585"/>
                  <a:pt x="4932229" y="344439"/>
                  <a:pt x="5126809" y="354260"/>
                </a:cubicBezTo>
                <a:cubicBezTo>
                  <a:pt x="5321389" y="364081"/>
                  <a:pt x="5417051" y="385250"/>
                  <a:pt x="5696454" y="393622"/>
                </a:cubicBezTo>
                <a:cubicBezTo>
                  <a:pt x="5975857" y="401994"/>
                  <a:pt x="6180456" y="469710"/>
                  <a:pt x="6471172" y="447155"/>
                </a:cubicBezTo>
                <a:cubicBezTo>
                  <a:pt x="6761888" y="424600"/>
                  <a:pt x="6709379" y="478025"/>
                  <a:pt x="6938282" y="479432"/>
                </a:cubicBezTo>
                <a:cubicBezTo>
                  <a:pt x="7167185" y="480839"/>
                  <a:pt x="7277012" y="529843"/>
                  <a:pt x="7405391" y="511709"/>
                </a:cubicBezTo>
                <a:cubicBezTo>
                  <a:pt x="7533770" y="493575"/>
                  <a:pt x="7863910" y="600328"/>
                  <a:pt x="8077572" y="558156"/>
                </a:cubicBezTo>
                <a:cubicBezTo>
                  <a:pt x="8291234" y="515984"/>
                  <a:pt x="8334964" y="611756"/>
                  <a:pt x="8544682" y="590433"/>
                </a:cubicBezTo>
                <a:cubicBezTo>
                  <a:pt x="8754400" y="569111"/>
                  <a:pt x="8966423" y="681982"/>
                  <a:pt x="9319399" y="643966"/>
                </a:cubicBezTo>
                <a:cubicBezTo>
                  <a:pt x="9672375" y="605950"/>
                  <a:pt x="9939078" y="729456"/>
                  <a:pt x="10253618" y="708520"/>
                </a:cubicBezTo>
              </a:path>
            </a:pathLst>
          </a:custGeom>
          <a:noFill/>
          <a:ln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8117457"/>
                      <a:gd name="connsiteY0" fmla="*/ 0 h 17253"/>
                      <a:gd name="connsiteX1" fmla="*/ 8117457 w 8117457"/>
                      <a:gd name="connsiteY1" fmla="*/ 17253 h 172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117457" h="17253">
                        <a:moveTo>
                          <a:pt x="0" y="0"/>
                        </a:moveTo>
                        <a:lnTo>
                          <a:pt x="8117457" y="17253"/>
                        </a:lnTo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800">
              <a:buClr>
                <a:srgbClr val="000000"/>
              </a:buClr>
            </a:pPr>
            <a:endParaRPr lang="en-US" sz="2800" kern="0">
              <a:solidFill>
                <a:srgbClr val="374990"/>
              </a:solidFill>
              <a:latin typeface="Arial"/>
              <a:sym typeface="Arial"/>
            </a:endParaRPr>
          </a:p>
        </p:txBody>
      </p:sp>
      <p:sp>
        <p:nvSpPr>
          <p:cNvPr id="193" name="TextBox 192">
            <a:extLst>
              <a:ext uri="{FF2B5EF4-FFF2-40B4-BE49-F238E27FC236}">
                <a16:creationId xmlns:a16="http://schemas.microsoft.com/office/drawing/2014/main" id="{107760B6-77A5-92A6-2B86-D749FBE97ACB}"/>
              </a:ext>
            </a:extLst>
          </p:cNvPr>
          <p:cNvSpPr txBox="1"/>
          <p:nvPr/>
        </p:nvSpPr>
        <p:spPr>
          <a:xfrm>
            <a:off x="7465125" y="1735177"/>
            <a:ext cx="324802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828800">
              <a:buClr>
                <a:srgbClr val="000000"/>
              </a:buClr>
            </a:pPr>
            <a:r>
              <a:rPr lang="en-US" sz="2800" kern="0" dirty="0">
                <a:solidFill>
                  <a:srgbClr val="000000"/>
                </a:solidFill>
                <a:latin typeface="Karla" pitchFamily="2" charset="77"/>
                <a:cs typeface="Arial"/>
                <a:sym typeface="Arial"/>
              </a:rPr>
              <a:t>Queue Evolution</a:t>
            </a:r>
          </a:p>
        </p:txBody>
      </p:sp>
      <p:sp>
        <p:nvSpPr>
          <p:cNvPr id="194" name="Freeform 193">
            <a:extLst>
              <a:ext uri="{FF2B5EF4-FFF2-40B4-BE49-F238E27FC236}">
                <a16:creationId xmlns:a16="http://schemas.microsoft.com/office/drawing/2014/main" id="{1C93A107-CA1D-49C2-8639-E490AC0EA7D5}"/>
              </a:ext>
            </a:extLst>
          </p:cNvPr>
          <p:cNvSpPr/>
          <p:nvPr/>
        </p:nvSpPr>
        <p:spPr>
          <a:xfrm rot="5079038">
            <a:off x="5738745" y="4726108"/>
            <a:ext cx="10198706" cy="708520"/>
          </a:xfrm>
          <a:custGeom>
            <a:avLst/>
            <a:gdLst>
              <a:gd name="connsiteX0" fmla="*/ 0 w 10198706"/>
              <a:gd name="connsiteY0" fmla="*/ 0 h 708520"/>
              <a:gd name="connsiteX1" fmla="*/ 464608 w 10198706"/>
              <a:gd name="connsiteY1" fmla="*/ 32277 h 708520"/>
              <a:gd name="connsiteX2" fmla="*/ 725241 w 10198706"/>
              <a:gd name="connsiteY2" fmla="*/ 50384 h 708520"/>
              <a:gd name="connsiteX3" fmla="*/ 1495810 w 10198706"/>
              <a:gd name="connsiteY3" fmla="*/ 103916 h 708520"/>
              <a:gd name="connsiteX4" fmla="*/ 1960418 w 10198706"/>
              <a:gd name="connsiteY4" fmla="*/ 136193 h 708520"/>
              <a:gd name="connsiteX5" fmla="*/ 2425026 w 10198706"/>
              <a:gd name="connsiteY5" fmla="*/ 168470 h 708520"/>
              <a:gd name="connsiteX6" fmla="*/ 3195595 w 10198706"/>
              <a:gd name="connsiteY6" fmla="*/ 222003 h 708520"/>
              <a:gd name="connsiteX7" fmla="*/ 3558215 w 10198706"/>
              <a:gd name="connsiteY7" fmla="*/ 247195 h 708520"/>
              <a:gd name="connsiteX8" fmla="*/ 4328784 w 10198706"/>
              <a:gd name="connsiteY8" fmla="*/ 300727 h 708520"/>
              <a:gd name="connsiteX9" fmla="*/ 5099353 w 10198706"/>
              <a:gd name="connsiteY9" fmla="*/ 354260 h 708520"/>
              <a:gd name="connsiteX10" fmla="*/ 5665948 w 10198706"/>
              <a:gd name="connsiteY10" fmla="*/ 393622 h 708520"/>
              <a:gd name="connsiteX11" fmla="*/ 6436517 w 10198706"/>
              <a:gd name="connsiteY11" fmla="*/ 447155 h 708520"/>
              <a:gd name="connsiteX12" fmla="*/ 6901124 w 10198706"/>
              <a:gd name="connsiteY12" fmla="*/ 479432 h 708520"/>
              <a:gd name="connsiteX13" fmla="*/ 7365732 w 10198706"/>
              <a:gd name="connsiteY13" fmla="*/ 511709 h 708520"/>
              <a:gd name="connsiteX14" fmla="*/ 8034314 w 10198706"/>
              <a:gd name="connsiteY14" fmla="*/ 558156 h 708520"/>
              <a:gd name="connsiteX15" fmla="*/ 8498922 w 10198706"/>
              <a:gd name="connsiteY15" fmla="*/ 590433 h 708520"/>
              <a:gd name="connsiteX16" fmla="*/ 9269491 w 10198706"/>
              <a:gd name="connsiteY16" fmla="*/ 643966 h 708520"/>
              <a:gd name="connsiteX17" fmla="*/ 10198706 w 10198706"/>
              <a:gd name="connsiteY17" fmla="*/ 708520 h 708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0198706" h="708520" extrusionOk="0">
                <a:moveTo>
                  <a:pt x="0" y="0"/>
                </a:moveTo>
                <a:cubicBezTo>
                  <a:pt x="149180" y="-11237"/>
                  <a:pt x="345708" y="65634"/>
                  <a:pt x="464608" y="32277"/>
                </a:cubicBezTo>
                <a:cubicBezTo>
                  <a:pt x="583508" y="-1080"/>
                  <a:pt x="600904" y="56498"/>
                  <a:pt x="725241" y="50384"/>
                </a:cubicBezTo>
                <a:cubicBezTo>
                  <a:pt x="849578" y="44269"/>
                  <a:pt x="1252644" y="141666"/>
                  <a:pt x="1495810" y="103916"/>
                </a:cubicBezTo>
                <a:cubicBezTo>
                  <a:pt x="1738976" y="66166"/>
                  <a:pt x="1793625" y="139974"/>
                  <a:pt x="1960418" y="136193"/>
                </a:cubicBezTo>
                <a:cubicBezTo>
                  <a:pt x="2127211" y="132412"/>
                  <a:pt x="2219029" y="193684"/>
                  <a:pt x="2425026" y="168470"/>
                </a:cubicBezTo>
                <a:cubicBezTo>
                  <a:pt x="2631023" y="143256"/>
                  <a:pt x="2933230" y="294462"/>
                  <a:pt x="3195595" y="222003"/>
                </a:cubicBezTo>
                <a:cubicBezTo>
                  <a:pt x="3457960" y="149544"/>
                  <a:pt x="3443298" y="264274"/>
                  <a:pt x="3558215" y="247195"/>
                </a:cubicBezTo>
                <a:cubicBezTo>
                  <a:pt x="3673132" y="230116"/>
                  <a:pt x="4041948" y="297230"/>
                  <a:pt x="4328784" y="300727"/>
                </a:cubicBezTo>
                <a:cubicBezTo>
                  <a:pt x="4615620" y="304224"/>
                  <a:pt x="4732229" y="364222"/>
                  <a:pt x="5099353" y="354260"/>
                </a:cubicBezTo>
                <a:cubicBezTo>
                  <a:pt x="5466477" y="344298"/>
                  <a:pt x="5452361" y="423867"/>
                  <a:pt x="5665948" y="393622"/>
                </a:cubicBezTo>
                <a:cubicBezTo>
                  <a:pt x="5879535" y="363377"/>
                  <a:pt x="6161846" y="510100"/>
                  <a:pt x="6436517" y="447155"/>
                </a:cubicBezTo>
                <a:cubicBezTo>
                  <a:pt x="6711188" y="384209"/>
                  <a:pt x="6769030" y="472733"/>
                  <a:pt x="6901124" y="479432"/>
                </a:cubicBezTo>
                <a:cubicBezTo>
                  <a:pt x="7033218" y="486131"/>
                  <a:pt x="7181020" y="540761"/>
                  <a:pt x="7365732" y="511709"/>
                </a:cubicBezTo>
                <a:cubicBezTo>
                  <a:pt x="7550444" y="482657"/>
                  <a:pt x="7832457" y="561504"/>
                  <a:pt x="8034314" y="558156"/>
                </a:cubicBezTo>
                <a:cubicBezTo>
                  <a:pt x="8236171" y="554808"/>
                  <a:pt x="8392098" y="602340"/>
                  <a:pt x="8498922" y="590433"/>
                </a:cubicBezTo>
                <a:cubicBezTo>
                  <a:pt x="8605746" y="578526"/>
                  <a:pt x="8897048" y="707739"/>
                  <a:pt x="9269491" y="643966"/>
                </a:cubicBezTo>
                <a:cubicBezTo>
                  <a:pt x="9641934" y="580193"/>
                  <a:pt x="9831888" y="692008"/>
                  <a:pt x="10198706" y="708520"/>
                </a:cubicBezTo>
              </a:path>
            </a:pathLst>
          </a:custGeom>
          <a:noFill/>
          <a:ln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8117457"/>
                      <a:gd name="connsiteY0" fmla="*/ 0 h 17253"/>
                      <a:gd name="connsiteX1" fmla="*/ 8117457 w 8117457"/>
                      <a:gd name="connsiteY1" fmla="*/ 17253 h 172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117457" h="17253">
                        <a:moveTo>
                          <a:pt x="0" y="0"/>
                        </a:moveTo>
                        <a:lnTo>
                          <a:pt x="8117457" y="17253"/>
                        </a:lnTo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800">
              <a:buClr>
                <a:srgbClr val="000000"/>
              </a:buClr>
            </a:pPr>
            <a:endParaRPr lang="en-US" sz="2800" kern="0">
              <a:solidFill>
                <a:srgbClr val="374990"/>
              </a:solidFill>
              <a:latin typeface="Arial"/>
              <a:sym typeface="Arial"/>
            </a:endParaRPr>
          </a:p>
        </p:txBody>
      </p:sp>
      <p:sp>
        <p:nvSpPr>
          <p:cNvPr id="195" name="TextBox 194">
            <a:extLst>
              <a:ext uri="{FF2B5EF4-FFF2-40B4-BE49-F238E27FC236}">
                <a16:creationId xmlns:a16="http://schemas.microsoft.com/office/drawing/2014/main" id="{8A0E717C-946A-5B0A-EA52-AB938C854142}"/>
              </a:ext>
            </a:extLst>
          </p:cNvPr>
          <p:cNvSpPr txBox="1"/>
          <p:nvPr/>
        </p:nvSpPr>
        <p:spPr>
          <a:xfrm>
            <a:off x="10662603" y="1524044"/>
            <a:ext cx="324802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828800">
              <a:buClr>
                <a:srgbClr val="000000"/>
              </a:buClr>
            </a:pPr>
            <a:r>
              <a:rPr lang="en-US" sz="2800" b="1" kern="0" dirty="0">
                <a:solidFill>
                  <a:srgbClr val="BBA2ED">
                    <a:lumMod val="75000"/>
                  </a:srgbClr>
                </a:solidFill>
                <a:latin typeface="Karla" pitchFamily="2" charset="77"/>
                <a:cs typeface="Arial"/>
                <a:sym typeface="Arial"/>
              </a:rPr>
              <a:t>Inverse Fourier Transforms</a:t>
            </a:r>
          </a:p>
        </p:txBody>
      </p:sp>
      <p:sp>
        <p:nvSpPr>
          <p:cNvPr id="196" name="Freeform 195">
            <a:extLst>
              <a:ext uri="{FF2B5EF4-FFF2-40B4-BE49-F238E27FC236}">
                <a16:creationId xmlns:a16="http://schemas.microsoft.com/office/drawing/2014/main" id="{D2E15B55-458B-C1E2-3523-8D41BF5840E3}"/>
              </a:ext>
            </a:extLst>
          </p:cNvPr>
          <p:cNvSpPr/>
          <p:nvPr/>
        </p:nvSpPr>
        <p:spPr>
          <a:xfrm rot="5079038">
            <a:off x="8808629" y="4828220"/>
            <a:ext cx="10276538" cy="708520"/>
          </a:xfrm>
          <a:custGeom>
            <a:avLst/>
            <a:gdLst>
              <a:gd name="connsiteX0" fmla="*/ 0 w 10276538"/>
              <a:gd name="connsiteY0" fmla="*/ 0 h 708520"/>
              <a:gd name="connsiteX1" fmla="*/ 468153 w 10276538"/>
              <a:gd name="connsiteY1" fmla="*/ 32277 h 708520"/>
              <a:gd name="connsiteX2" fmla="*/ 730776 w 10276538"/>
              <a:gd name="connsiteY2" fmla="*/ 50384 h 708520"/>
              <a:gd name="connsiteX3" fmla="*/ 1507226 w 10276538"/>
              <a:gd name="connsiteY3" fmla="*/ 103916 h 708520"/>
              <a:gd name="connsiteX4" fmla="*/ 1975379 w 10276538"/>
              <a:gd name="connsiteY4" fmla="*/ 136193 h 708520"/>
              <a:gd name="connsiteX5" fmla="*/ 2443532 w 10276538"/>
              <a:gd name="connsiteY5" fmla="*/ 168470 h 708520"/>
              <a:gd name="connsiteX6" fmla="*/ 3219982 w 10276538"/>
              <a:gd name="connsiteY6" fmla="*/ 222003 h 708520"/>
              <a:gd name="connsiteX7" fmla="*/ 3585370 w 10276538"/>
              <a:gd name="connsiteY7" fmla="*/ 247195 h 708520"/>
              <a:gd name="connsiteX8" fmla="*/ 4361819 w 10276538"/>
              <a:gd name="connsiteY8" fmla="*/ 300727 h 708520"/>
              <a:gd name="connsiteX9" fmla="*/ 5138269 w 10276538"/>
              <a:gd name="connsiteY9" fmla="*/ 354260 h 708520"/>
              <a:gd name="connsiteX10" fmla="*/ 5709188 w 10276538"/>
              <a:gd name="connsiteY10" fmla="*/ 393622 h 708520"/>
              <a:gd name="connsiteX11" fmla="*/ 6485637 w 10276538"/>
              <a:gd name="connsiteY11" fmla="*/ 447155 h 708520"/>
              <a:gd name="connsiteX12" fmla="*/ 6953791 w 10276538"/>
              <a:gd name="connsiteY12" fmla="*/ 479432 h 708520"/>
              <a:gd name="connsiteX13" fmla="*/ 7421944 w 10276538"/>
              <a:gd name="connsiteY13" fmla="*/ 511709 h 708520"/>
              <a:gd name="connsiteX14" fmla="*/ 8095628 w 10276538"/>
              <a:gd name="connsiteY14" fmla="*/ 558156 h 708520"/>
              <a:gd name="connsiteX15" fmla="*/ 8563782 w 10276538"/>
              <a:gd name="connsiteY15" fmla="*/ 590433 h 708520"/>
              <a:gd name="connsiteX16" fmla="*/ 9340231 w 10276538"/>
              <a:gd name="connsiteY16" fmla="*/ 643966 h 708520"/>
              <a:gd name="connsiteX17" fmla="*/ 10276538 w 10276538"/>
              <a:gd name="connsiteY17" fmla="*/ 708520 h 708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0276538" h="708520" extrusionOk="0">
                <a:moveTo>
                  <a:pt x="0" y="0"/>
                </a:moveTo>
                <a:cubicBezTo>
                  <a:pt x="109521" y="-38145"/>
                  <a:pt x="309824" y="28005"/>
                  <a:pt x="468153" y="32277"/>
                </a:cubicBezTo>
                <a:cubicBezTo>
                  <a:pt x="626482" y="36549"/>
                  <a:pt x="607703" y="55497"/>
                  <a:pt x="730776" y="50384"/>
                </a:cubicBezTo>
                <a:cubicBezTo>
                  <a:pt x="853849" y="45271"/>
                  <a:pt x="1310707" y="136035"/>
                  <a:pt x="1507226" y="103916"/>
                </a:cubicBezTo>
                <a:cubicBezTo>
                  <a:pt x="1703745" y="71797"/>
                  <a:pt x="1743495" y="167214"/>
                  <a:pt x="1975379" y="136193"/>
                </a:cubicBezTo>
                <a:cubicBezTo>
                  <a:pt x="2207263" y="105172"/>
                  <a:pt x="2224546" y="171800"/>
                  <a:pt x="2443532" y="168470"/>
                </a:cubicBezTo>
                <a:cubicBezTo>
                  <a:pt x="2662518" y="165140"/>
                  <a:pt x="3025485" y="291747"/>
                  <a:pt x="3219982" y="222003"/>
                </a:cubicBezTo>
                <a:cubicBezTo>
                  <a:pt x="3414479" y="152259"/>
                  <a:pt x="3481849" y="282606"/>
                  <a:pt x="3585370" y="247195"/>
                </a:cubicBezTo>
                <a:cubicBezTo>
                  <a:pt x="3688891" y="211784"/>
                  <a:pt x="4029306" y="291435"/>
                  <a:pt x="4361819" y="300727"/>
                </a:cubicBezTo>
                <a:cubicBezTo>
                  <a:pt x="4694332" y="310019"/>
                  <a:pt x="4815815" y="371734"/>
                  <a:pt x="5138269" y="354260"/>
                </a:cubicBezTo>
                <a:cubicBezTo>
                  <a:pt x="5460723" y="336785"/>
                  <a:pt x="5515351" y="386605"/>
                  <a:pt x="5709188" y="393622"/>
                </a:cubicBezTo>
                <a:cubicBezTo>
                  <a:pt x="5903025" y="400639"/>
                  <a:pt x="6319030" y="489629"/>
                  <a:pt x="6485637" y="447155"/>
                </a:cubicBezTo>
                <a:cubicBezTo>
                  <a:pt x="6652244" y="404681"/>
                  <a:pt x="6782550" y="523481"/>
                  <a:pt x="6953791" y="479432"/>
                </a:cubicBezTo>
                <a:cubicBezTo>
                  <a:pt x="7125032" y="435383"/>
                  <a:pt x="7322450" y="532821"/>
                  <a:pt x="7421944" y="511709"/>
                </a:cubicBezTo>
                <a:cubicBezTo>
                  <a:pt x="7521437" y="490597"/>
                  <a:pt x="7832056" y="571209"/>
                  <a:pt x="8095628" y="558156"/>
                </a:cubicBezTo>
                <a:cubicBezTo>
                  <a:pt x="8359200" y="545104"/>
                  <a:pt x="8462056" y="620702"/>
                  <a:pt x="8563782" y="590433"/>
                </a:cubicBezTo>
                <a:cubicBezTo>
                  <a:pt x="8665508" y="560164"/>
                  <a:pt x="8963475" y="675803"/>
                  <a:pt x="9340231" y="643966"/>
                </a:cubicBezTo>
                <a:cubicBezTo>
                  <a:pt x="9716987" y="612128"/>
                  <a:pt x="10000534" y="712279"/>
                  <a:pt x="10276538" y="708520"/>
                </a:cubicBezTo>
              </a:path>
            </a:pathLst>
          </a:custGeom>
          <a:noFill/>
          <a:ln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8117457"/>
                      <a:gd name="connsiteY0" fmla="*/ 0 h 17253"/>
                      <a:gd name="connsiteX1" fmla="*/ 8117457 w 8117457"/>
                      <a:gd name="connsiteY1" fmla="*/ 17253 h 172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117457" h="17253">
                        <a:moveTo>
                          <a:pt x="0" y="0"/>
                        </a:moveTo>
                        <a:lnTo>
                          <a:pt x="8117457" y="17253"/>
                        </a:lnTo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800">
              <a:buClr>
                <a:srgbClr val="000000"/>
              </a:buClr>
            </a:pPr>
            <a:endParaRPr lang="en-US" sz="2800" kern="0">
              <a:solidFill>
                <a:srgbClr val="374990"/>
              </a:solidFill>
              <a:latin typeface="Arial"/>
              <a:sym typeface="Arial"/>
            </a:endParaRPr>
          </a:p>
        </p:txBody>
      </p:sp>
      <p:sp>
        <p:nvSpPr>
          <p:cNvPr id="199" name="TextBox 198">
            <a:extLst>
              <a:ext uri="{FF2B5EF4-FFF2-40B4-BE49-F238E27FC236}">
                <a16:creationId xmlns:a16="http://schemas.microsoft.com/office/drawing/2014/main" id="{3D0C778E-4299-4673-63BD-5E8AF7CA6F1F}"/>
              </a:ext>
            </a:extLst>
          </p:cNvPr>
          <p:cNvSpPr txBox="1"/>
          <p:nvPr/>
        </p:nvSpPr>
        <p:spPr>
          <a:xfrm>
            <a:off x="269535" y="2433357"/>
            <a:ext cx="324802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828800">
              <a:buClr>
                <a:srgbClr val="000000"/>
              </a:buClr>
            </a:pPr>
            <a:r>
              <a:rPr lang="en-US" sz="2800" b="1" kern="0" dirty="0">
                <a:solidFill>
                  <a:srgbClr val="000000"/>
                </a:solidFill>
                <a:latin typeface="Karla" pitchFamily="2" charset="77"/>
                <a:cs typeface="Arial"/>
                <a:sym typeface="Arial"/>
              </a:rPr>
              <a:t>Matching Queue</a:t>
            </a:r>
          </a:p>
        </p:txBody>
      </p:sp>
      <p:sp>
        <p:nvSpPr>
          <p:cNvPr id="200" name="TextBox 199">
            <a:extLst>
              <a:ext uri="{FF2B5EF4-FFF2-40B4-BE49-F238E27FC236}">
                <a16:creationId xmlns:a16="http://schemas.microsoft.com/office/drawing/2014/main" id="{F37E9A3C-4DBA-2AF9-FE14-CD5111670C39}"/>
              </a:ext>
            </a:extLst>
          </p:cNvPr>
          <p:cNvSpPr txBox="1"/>
          <p:nvPr/>
        </p:nvSpPr>
        <p:spPr>
          <a:xfrm>
            <a:off x="179331" y="6706157"/>
            <a:ext cx="324802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828800">
              <a:buClr>
                <a:srgbClr val="000000"/>
              </a:buClr>
            </a:pPr>
            <a:r>
              <a:rPr lang="en-US" sz="2800" b="1" kern="0" dirty="0">
                <a:solidFill>
                  <a:srgbClr val="000000"/>
                </a:solidFill>
                <a:latin typeface="Karla" pitchFamily="2" charset="77"/>
                <a:cs typeface="Arial"/>
                <a:sym typeface="Arial"/>
              </a:rPr>
              <a:t>Load Balancing</a:t>
            </a:r>
          </a:p>
        </p:txBody>
      </p:sp>
      <p:sp>
        <p:nvSpPr>
          <p:cNvPr id="201" name="TextBox 200">
            <a:extLst>
              <a:ext uri="{FF2B5EF4-FFF2-40B4-BE49-F238E27FC236}">
                <a16:creationId xmlns:a16="http://schemas.microsoft.com/office/drawing/2014/main" id="{C1F770E4-7D10-329D-6AAF-A5293189DF8E}"/>
              </a:ext>
            </a:extLst>
          </p:cNvPr>
          <p:cNvSpPr txBox="1"/>
          <p:nvPr/>
        </p:nvSpPr>
        <p:spPr>
          <a:xfrm>
            <a:off x="-167981" y="9645353"/>
            <a:ext cx="42279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828800">
              <a:buClr>
                <a:srgbClr val="000000"/>
              </a:buClr>
            </a:pPr>
            <a:r>
              <a:rPr lang="en-US" sz="2800" b="1" kern="0" dirty="0">
                <a:solidFill>
                  <a:srgbClr val="000000"/>
                </a:solidFill>
                <a:latin typeface="Karla" pitchFamily="2" charset="77"/>
                <a:cs typeface="Arial"/>
                <a:sym typeface="Arial"/>
              </a:rPr>
              <a:t>Input Queued Switch</a:t>
            </a:r>
          </a:p>
        </p:txBody>
      </p:sp>
      <p:cxnSp>
        <p:nvCxnSpPr>
          <p:cNvPr id="204" name="Straight Connector 203">
            <a:extLst>
              <a:ext uri="{FF2B5EF4-FFF2-40B4-BE49-F238E27FC236}">
                <a16:creationId xmlns:a16="http://schemas.microsoft.com/office/drawing/2014/main" id="{0AB86E94-8BA9-71D6-4D5A-01D106FBCCD6}"/>
              </a:ext>
            </a:extLst>
          </p:cNvPr>
          <p:cNvCxnSpPr>
            <a:cxnSpLocks/>
          </p:cNvCxnSpPr>
          <p:nvPr/>
        </p:nvCxnSpPr>
        <p:spPr>
          <a:xfrm flipV="1">
            <a:off x="251246" y="3040618"/>
            <a:ext cx="17748932" cy="8292"/>
          </a:xfrm>
          <a:prstGeom prst="line">
            <a:avLst/>
          </a:prstGeom>
          <a:ln w="19050"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" name="Straight Connector 205">
            <a:extLst>
              <a:ext uri="{FF2B5EF4-FFF2-40B4-BE49-F238E27FC236}">
                <a16:creationId xmlns:a16="http://schemas.microsoft.com/office/drawing/2014/main" id="{43547CCE-691B-CC6D-8849-A8EDA6821425}"/>
              </a:ext>
            </a:extLst>
          </p:cNvPr>
          <p:cNvCxnSpPr>
            <a:cxnSpLocks/>
          </p:cNvCxnSpPr>
          <p:nvPr/>
        </p:nvCxnSpPr>
        <p:spPr>
          <a:xfrm flipV="1">
            <a:off x="259934" y="7662748"/>
            <a:ext cx="17748932" cy="8292"/>
          </a:xfrm>
          <a:prstGeom prst="line">
            <a:avLst/>
          </a:prstGeom>
          <a:ln w="19050"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" name="Straight Connector 206">
            <a:extLst>
              <a:ext uri="{FF2B5EF4-FFF2-40B4-BE49-F238E27FC236}">
                <a16:creationId xmlns:a16="http://schemas.microsoft.com/office/drawing/2014/main" id="{2C379271-0125-5A0A-5979-98FB340681AE}"/>
              </a:ext>
            </a:extLst>
          </p:cNvPr>
          <p:cNvCxnSpPr>
            <a:cxnSpLocks/>
          </p:cNvCxnSpPr>
          <p:nvPr/>
        </p:nvCxnSpPr>
        <p:spPr>
          <a:xfrm>
            <a:off x="3883457" y="6073020"/>
            <a:ext cx="14072450" cy="0"/>
          </a:xfrm>
          <a:prstGeom prst="line">
            <a:avLst/>
          </a:prstGeom>
          <a:ln w="19050"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1" name="Straight Connector 210">
            <a:extLst>
              <a:ext uri="{FF2B5EF4-FFF2-40B4-BE49-F238E27FC236}">
                <a16:creationId xmlns:a16="http://schemas.microsoft.com/office/drawing/2014/main" id="{CC281AA4-2EFF-4D77-EB5E-4E2F0A6C94BE}"/>
              </a:ext>
            </a:extLst>
          </p:cNvPr>
          <p:cNvCxnSpPr>
            <a:cxnSpLocks noChangeAspect="1"/>
          </p:cNvCxnSpPr>
          <p:nvPr/>
        </p:nvCxnSpPr>
        <p:spPr>
          <a:xfrm flipV="1">
            <a:off x="10882057" y="4501838"/>
            <a:ext cx="7037658" cy="0"/>
          </a:xfrm>
          <a:prstGeom prst="line">
            <a:avLst/>
          </a:prstGeom>
          <a:ln w="19050"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12" name="TextBox 211">
                <a:extLst>
                  <a:ext uri="{FF2B5EF4-FFF2-40B4-BE49-F238E27FC236}">
                    <a16:creationId xmlns:a16="http://schemas.microsoft.com/office/drawing/2014/main" id="{AE4C8539-682C-1E44-EBDC-8F1F962DD20E}"/>
                  </a:ext>
                </a:extLst>
              </p:cNvPr>
              <p:cNvSpPr txBox="1"/>
              <p:nvPr/>
            </p:nvSpPr>
            <p:spPr>
              <a:xfrm>
                <a:off x="3805793" y="3828821"/>
                <a:ext cx="3520042" cy="138499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1828800">
                  <a:buClr>
                    <a:srgbClr val="000000"/>
                  </a:buClr>
                </a:pPr>
                <a:r>
                  <a:rPr lang="en-US" sz="2800" kern="0" dirty="0">
                    <a:solidFill>
                      <a:srgbClr val="000000"/>
                    </a:solidFill>
                    <a:latin typeface="Karla" pitchFamily="2" charset="77"/>
                    <a:cs typeface="Arial"/>
                    <a:sym typeface="Arial"/>
                  </a:rPr>
                  <a:t>Many-Server-HT</a:t>
                </a:r>
              </a:p>
              <a:p>
                <a:pPr algn="ctr" defTabSz="1828800">
                  <a:buClr>
                    <a:srgbClr val="000000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 ker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sym typeface="Arial"/>
                        </a:rPr>
                        <m:t>𝜆</m:t>
                      </m:r>
                      <m:r>
                        <a:rPr lang="en-US" sz="2800" i="1" ker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sym typeface="Arial"/>
                        </a:rPr>
                        <m:t>=</m:t>
                      </m:r>
                      <m:r>
                        <a:rPr lang="en-US" sz="2800" i="1" ker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sym typeface="Arial"/>
                        </a:rPr>
                        <m:t>𝑛</m:t>
                      </m:r>
                      <m:r>
                        <a:rPr lang="en-US" sz="2800" i="1" ker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sym typeface="Arial"/>
                        </a:rPr>
                        <m:t>−</m:t>
                      </m:r>
                      <m:sSup>
                        <m:sSupPr>
                          <m:ctrlPr>
                            <a:rPr lang="en-US" sz="2800" i="1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sym typeface="Arial"/>
                            </a:rPr>
                          </m:ctrlPr>
                        </m:sSupPr>
                        <m:e>
                          <m:r>
                            <a:rPr lang="en-US" sz="2800" i="1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sym typeface="Arial"/>
                            </a:rPr>
                            <m:t>𝑛</m:t>
                          </m:r>
                        </m:e>
                        <m:sup>
                          <m:r>
                            <a:rPr lang="en-US" sz="2800" i="1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sym typeface="Arial"/>
                            </a:rPr>
                            <m:t>1−</m:t>
                          </m:r>
                          <m:r>
                            <a:rPr lang="en-US" sz="2800" i="1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sym typeface="Arial"/>
                            </a:rPr>
                            <m:t>𝛼</m:t>
                          </m:r>
                        </m:sup>
                      </m:sSup>
                    </m:oMath>
                  </m:oMathPara>
                </a14:m>
                <a:endParaRPr lang="en-US" sz="2800" kern="0" dirty="0">
                  <a:solidFill>
                    <a:srgbClr val="000000"/>
                  </a:solidFill>
                  <a:latin typeface="Karla" pitchFamily="2" charset="77"/>
                  <a:cs typeface="Arial"/>
                  <a:sym typeface="Arial"/>
                </a:endParaRPr>
              </a:p>
              <a:p>
                <a:pPr algn="ctr" defTabSz="1828800">
                  <a:buClr>
                    <a:srgbClr val="000000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 ker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sym typeface="Arial"/>
                        </a:rPr>
                        <m:t>𝛼</m:t>
                      </m:r>
                      <m:r>
                        <a:rPr lang="en-US" sz="2800" i="1" ker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sym typeface="Arial"/>
                        </a:rPr>
                        <m:t>∈</m:t>
                      </m:r>
                      <m:d>
                        <m:dPr>
                          <m:ctrlPr>
                            <a:rPr lang="en-US" sz="2800" i="1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sym typeface="Arial"/>
                            </a:rPr>
                          </m:ctrlPr>
                        </m:dPr>
                        <m:e>
                          <m:r>
                            <a:rPr lang="en-US" sz="2800" i="1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sym typeface="Arial"/>
                            </a:rPr>
                            <m:t>1,∞</m:t>
                          </m:r>
                        </m:e>
                      </m:d>
                    </m:oMath>
                  </m:oMathPara>
                </a14:m>
                <a:endParaRPr lang="en-US" sz="2800" kern="0" dirty="0">
                  <a:solidFill>
                    <a:srgbClr val="000000"/>
                  </a:solidFill>
                  <a:latin typeface="Karla" pitchFamily="2" charset="77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212" name="TextBox 211">
                <a:extLst>
                  <a:ext uri="{FF2B5EF4-FFF2-40B4-BE49-F238E27FC236}">
                    <a16:creationId xmlns:a16="http://schemas.microsoft.com/office/drawing/2014/main" id="{AE4C8539-682C-1E44-EBDC-8F1F962DD2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05793" y="3828821"/>
                <a:ext cx="3520042" cy="1384995"/>
              </a:xfrm>
              <a:prstGeom prst="rect">
                <a:avLst/>
              </a:prstGeom>
              <a:blipFill>
                <a:blip r:embed="rId4"/>
                <a:stretch>
                  <a:fillRect t="-45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6" name="TextBox 215">
            <a:extLst>
              <a:ext uri="{FF2B5EF4-FFF2-40B4-BE49-F238E27FC236}">
                <a16:creationId xmlns:a16="http://schemas.microsoft.com/office/drawing/2014/main" id="{99887469-E941-5E42-E87E-C6FB65807C33}"/>
              </a:ext>
            </a:extLst>
          </p:cNvPr>
          <p:cNvSpPr txBox="1"/>
          <p:nvPr/>
        </p:nvSpPr>
        <p:spPr>
          <a:xfrm>
            <a:off x="7404867" y="4119925"/>
            <a:ext cx="324802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828800">
              <a:buClr>
                <a:srgbClr val="000000"/>
              </a:buClr>
            </a:pPr>
            <a:r>
              <a:rPr lang="en-US" sz="2800" b="1" kern="0" dirty="0">
                <a:solidFill>
                  <a:srgbClr val="BBA2ED">
                    <a:lumMod val="75000"/>
                  </a:srgbClr>
                </a:solidFill>
                <a:latin typeface="Karla" pitchFamily="2" charset="77"/>
                <a:cs typeface="Arial"/>
                <a:sym typeface="Arial"/>
              </a:rPr>
              <a:t>1-D State Space Collapse</a:t>
            </a:r>
          </a:p>
        </p:txBody>
      </p:sp>
      <p:sp>
        <p:nvSpPr>
          <p:cNvPr id="217" name="TextBox 216">
            <a:extLst>
              <a:ext uri="{FF2B5EF4-FFF2-40B4-BE49-F238E27FC236}">
                <a16:creationId xmlns:a16="http://schemas.microsoft.com/office/drawing/2014/main" id="{61D1DAC8-4036-0BD1-C6AC-55ECDDD419E5}"/>
              </a:ext>
            </a:extLst>
          </p:cNvPr>
          <p:cNvSpPr txBox="1"/>
          <p:nvPr/>
        </p:nvSpPr>
        <p:spPr>
          <a:xfrm>
            <a:off x="7418499" y="6342468"/>
            <a:ext cx="324802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828800">
              <a:buClr>
                <a:srgbClr val="000000"/>
              </a:buClr>
            </a:pPr>
            <a:r>
              <a:rPr lang="en-US" sz="2800" b="1" kern="0" dirty="0">
                <a:solidFill>
                  <a:srgbClr val="BBA2ED">
                    <a:lumMod val="75000"/>
                  </a:srgbClr>
                </a:solidFill>
                <a:latin typeface="Karla" pitchFamily="2" charset="77"/>
                <a:cs typeface="Arial"/>
                <a:sym typeface="Arial"/>
              </a:rPr>
              <a:t>1-D State Space Collapse (Weak)</a:t>
            </a:r>
          </a:p>
        </p:txBody>
      </p:sp>
      <p:sp>
        <p:nvSpPr>
          <p:cNvPr id="219" name="TextBox 218">
            <a:extLst>
              <a:ext uri="{FF2B5EF4-FFF2-40B4-BE49-F238E27FC236}">
                <a16:creationId xmlns:a16="http://schemas.microsoft.com/office/drawing/2014/main" id="{32F41597-6997-5C7F-0690-0E153226163D}"/>
              </a:ext>
            </a:extLst>
          </p:cNvPr>
          <p:cNvSpPr txBox="1"/>
          <p:nvPr/>
        </p:nvSpPr>
        <p:spPr>
          <a:xfrm>
            <a:off x="10607739" y="3425370"/>
            <a:ext cx="324802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828800">
              <a:buClr>
                <a:srgbClr val="000000"/>
              </a:buClr>
            </a:pPr>
            <a:r>
              <a:rPr lang="en-US" sz="2800" kern="0" dirty="0">
                <a:solidFill>
                  <a:srgbClr val="000000"/>
                </a:solidFill>
                <a:latin typeface="Karla" pitchFamily="2" charset="77"/>
                <a:cs typeface="Arial"/>
                <a:sym typeface="Arial"/>
              </a:rPr>
              <a:t>Direct</a:t>
            </a:r>
          </a:p>
        </p:txBody>
      </p:sp>
      <p:sp>
        <p:nvSpPr>
          <p:cNvPr id="220" name="TextBox 219">
            <a:extLst>
              <a:ext uri="{FF2B5EF4-FFF2-40B4-BE49-F238E27FC236}">
                <a16:creationId xmlns:a16="http://schemas.microsoft.com/office/drawing/2014/main" id="{AC6569A7-195F-FB5D-0384-97602623B0A6}"/>
              </a:ext>
            </a:extLst>
          </p:cNvPr>
          <p:cNvSpPr txBox="1"/>
          <p:nvPr/>
        </p:nvSpPr>
        <p:spPr>
          <a:xfrm>
            <a:off x="10775179" y="6369004"/>
            <a:ext cx="324802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828800">
              <a:buClr>
                <a:srgbClr val="000000"/>
              </a:buClr>
            </a:pPr>
            <a:r>
              <a:rPr lang="en-US" sz="2800" b="1" kern="0" dirty="0">
                <a:solidFill>
                  <a:srgbClr val="BBA2ED">
                    <a:lumMod val="75000"/>
                  </a:srgbClr>
                </a:solidFill>
                <a:latin typeface="Karla" pitchFamily="2" charset="77"/>
                <a:cs typeface="Arial"/>
                <a:sym typeface="Arial"/>
              </a:rPr>
              <a:t>Differential Equation</a:t>
            </a:r>
          </a:p>
        </p:txBody>
      </p:sp>
      <p:sp>
        <p:nvSpPr>
          <p:cNvPr id="221" name="TextBox 220">
            <a:extLst>
              <a:ext uri="{FF2B5EF4-FFF2-40B4-BE49-F238E27FC236}">
                <a16:creationId xmlns:a16="http://schemas.microsoft.com/office/drawing/2014/main" id="{139E6A02-D96F-E72A-5966-092B09E61639}"/>
              </a:ext>
            </a:extLst>
          </p:cNvPr>
          <p:cNvSpPr txBox="1"/>
          <p:nvPr/>
        </p:nvSpPr>
        <p:spPr>
          <a:xfrm>
            <a:off x="10705061" y="4726316"/>
            <a:ext cx="324802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828800">
              <a:buClr>
                <a:srgbClr val="000000"/>
              </a:buClr>
            </a:pPr>
            <a:r>
              <a:rPr lang="en-US" sz="2800" b="1" kern="0" dirty="0">
                <a:solidFill>
                  <a:srgbClr val="BBA2ED">
                    <a:lumMod val="75000"/>
                  </a:srgbClr>
                </a:solidFill>
                <a:latin typeface="Karla" pitchFamily="2" charset="77"/>
                <a:cs typeface="Arial"/>
                <a:sym typeface="Arial"/>
              </a:rPr>
              <a:t>Tight Pre-limit analysis</a:t>
            </a:r>
          </a:p>
        </p:txBody>
      </p:sp>
      <p:grpSp>
        <p:nvGrpSpPr>
          <p:cNvPr id="223" name="Group 222">
            <a:extLst>
              <a:ext uri="{FF2B5EF4-FFF2-40B4-BE49-F238E27FC236}">
                <a16:creationId xmlns:a16="http://schemas.microsoft.com/office/drawing/2014/main" id="{2574E7AA-D5CF-A027-3258-AABE1E1EC5E3}"/>
              </a:ext>
            </a:extLst>
          </p:cNvPr>
          <p:cNvGrpSpPr/>
          <p:nvPr/>
        </p:nvGrpSpPr>
        <p:grpSpPr>
          <a:xfrm>
            <a:off x="15259734" y="3316150"/>
            <a:ext cx="1534100" cy="899772"/>
            <a:chOff x="12531842" y="4586879"/>
            <a:chExt cx="3518850" cy="1416075"/>
          </a:xfrm>
        </p:grpSpPr>
        <p:pic>
          <p:nvPicPr>
            <p:cNvPr id="224" name="Picture 223">
              <a:extLst>
                <a:ext uri="{FF2B5EF4-FFF2-40B4-BE49-F238E27FC236}">
                  <a16:creationId xmlns:a16="http://schemas.microsoft.com/office/drawing/2014/main" id="{80146A64-F375-E1EA-F02F-48EEF786CAB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flipH="1">
              <a:off x="12723180" y="4784787"/>
              <a:ext cx="3327512" cy="995991"/>
            </a:xfrm>
            <a:prstGeom prst="rect">
              <a:avLst/>
            </a:prstGeom>
            <a:scene3d>
              <a:camera prst="orthographicFront">
                <a:rot lat="0" lon="10800000" rev="0"/>
              </a:camera>
              <a:lightRig rig="threePt" dir="t"/>
            </a:scene3d>
          </p:spPr>
        </p:pic>
        <p:cxnSp>
          <p:nvCxnSpPr>
            <p:cNvPr id="225" name="Straight Connector 224">
              <a:extLst>
                <a:ext uri="{FF2B5EF4-FFF2-40B4-BE49-F238E27FC236}">
                  <a16:creationId xmlns:a16="http://schemas.microsoft.com/office/drawing/2014/main" id="{50F50167-40B6-E703-F959-9BA6554A70B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531842" y="4586879"/>
              <a:ext cx="3480038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>
              <a:extLst>
                <a:ext uri="{FF2B5EF4-FFF2-40B4-BE49-F238E27FC236}">
                  <a16:creationId xmlns:a16="http://schemas.microsoft.com/office/drawing/2014/main" id="{AF067CFC-2C50-3C6C-FD3C-BBEEB5FE0CA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531842" y="4586879"/>
              <a:ext cx="0" cy="141607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>
              <a:extLst>
                <a:ext uri="{FF2B5EF4-FFF2-40B4-BE49-F238E27FC236}">
                  <a16:creationId xmlns:a16="http://schemas.microsoft.com/office/drawing/2014/main" id="{3AA1B7BE-FD0C-DE0C-3FA0-1500B79D403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531842" y="6002954"/>
              <a:ext cx="3480038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8" name="Group 227">
            <a:extLst>
              <a:ext uri="{FF2B5EF4-FFF2-40B4-BE49-F238E27FC236}">
                <a16:creationId xmlns:a16="http://schemas.microsoft.com/office/drawing/2014/main" id="{2763EE18-C2FF-BAE9-14B2-3506E8E2A7F4}"/>
              </a:ext>
            </a:extLst>
          </p:cNvPr>
          <p:cNvGrpSpPr/>
          <p:nvPr/>
        </p:nvGrpSpPr>
        <p:grpSpPr>
          <a:xfrm>
            <a:off x="14642295" y="6477500"/>
            <a:ext cx="3248022" cy="793576"/>
            <a:chOff x="6756660" y="7856870"/>
            <a:chExt cx="2964197" cy="410830"/>
          </a:xfrm>
        </p:grpSpPr>
        <p:grpSp>
          <p:nvGrpSpPr>
            <p:cNvPr id="229" name="Group 228">
              <a:extLst>
                <a:ext uri="{FF2B5EF4-FFF2-40B4-BE49-F238E27FC236}">
                  <a16:creationId xmlns:a16="http://schemas.microsoft.com/office/drawing/2014/main" id="{A3351203-61FD-DA67-046D-754288281C90}"/>
                </a:ext>
              </a:extLst>
            </p:cNvPr>
            <p:cNvGrpSpPr/>
            <p:nvPr/>
          </p:nvGrpSpPr>
          <p:grpSpPr>
            <a:xfrm>
              <a:off x="6756660" y="7857689"/>
              <a:ext cx="1396740" cy="410011"/>
              <a:chOff x="6996787" y="7397280"/>
              <a:chExt cx="3037127" cy="891544"/>
            </a:xfrm>
          </p:grpSpPr>
          <p:cxnSp>
            <p:nvCxnSpPr>
              <p:cNvPr id="235" name="Straight Connector 234">
                <a:extLst>
                  <a:ext uri="{FF2B5EF4-FFF2-40B4-BE49-F238E27FC236}">
                    <a16:creationId xmlns:a16="http://schemas.microsoft.com/office/drawing/2014/main" id="{F93B16F7-C305-8BDA-4051-577F05D7D84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996787" y="7397280"/>
                <a:ext cx="2959167" cy="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6" name="Straight Connector 235">
                <a:extLst>
                  <a:ext uri="{FF2B5EF4-FFF2-40B4-BE49-F238E27FC236}">
                    <a16:creationId xmlns:a16="http://schemas.microsoft.com/office/drawing/2014/main" id="{D6647C40-6F8A-EA7E-3098-99301CACDD9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996787" y="8288823"/>
                <a:ext cx="2959167" cy="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7" name="Straight Connector 236">
                <a:extLst>
                  <a:ext uri="{FF2B5EF4-FFF2-40B4-BE49-F238E27FC236}">
                    <a16:creationId xmlns:a16="http://schemas.microsoft.com/office/drawing/2014/main" id="{76ECB041-0689-461B-2961-BF6C572BA6B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996787" y="7397280"/>
                <a:ext cx="0" cy="891544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238" name="Picture 237" descr="Shape, icon&#10;&#10;Description automatically generated">
                <a:extLst>
                  <a:ext uri="{FF2B5EF4-FFF2-40B4-BE49-F238E27FC236}">
                    <a16:creationId xmlns:a16="http://schemas.microsoft.com/office/drawing/2014/main" id="{7FBC9ED4-4ADC-34B0-C72D-A5A26591BDB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/>
              <a:srcRect l="27570" b="5475"/>
              <a:stretch/>
            </p:blipFill>
            <p:spPr>
              <a:xfrm flipH="1">
                <a:off x="7143496" y="7476963"/>
                <a:ext cx="2890418" cy="707009"/>
              </a:xfrm>
              <a:prstGeom prst="rect">
                <a:avLst/>
              </a:prstGeom>
              <a:scene3d>
                <a:camera prst="orthographicFront">
                  <a:rot lat="0" lon="10800000" rev="0"/>
                </a:camera>
                <a:lightRig rig="threePt" dir="t"/>
              </a:scene3d>
            </p:spPr>
          </p:pic>
        </p:grpSp>
        <p:grpSp>
          <p:nvGrpSpPr>
            <p:cNvPr id="230" name="Group 229">
              <a:extLst>
                <a:ext uri="{FF2B5EF4-FFF2-40B4-BE49-F238E27FC236}">
                  <a16:creationId xmlns:a16="http://schemas.microsoft.com/office/drawing/2014/main" id="{7F42FEF0-21B5-7049-8C65-E2C4575D500B}"/>
                </a:ext>
              </a:extLst>
            </p:cNvPr>
            <p:cNvGrpSpPr/>
            <p:nvPr/>
          </p:nvGrpSpPr>
          <p:grpSpPr>
            <a:xfrm>
              <a:off x="8430617" y="7856870"/>
              <a:ext cx="1290240" cy="396232"/>
              <a:chOff x="14322592" y="3245368"/>
              <a:chExt cx="3087767" cy="948252"/>
            </a:xfrm>
          </p:grpSpPr>
          <p:pic>
            <p:nvPicPr>
              <p:cNvPr id="233" name="Picture 232">
                <a:extLst>
                  <a:ext uri="{FF2B5EF4-FFF2-40B4-BE49-F238E27FC236}">
                    <a16:creationId xmlns:a16="http://schemas.microsoft.com/office/drawing/2014/main" id="{E6A58C2F-C88B-88AB-E4C5-C3F61C3C4CD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4322592" y="3245368"/>
                <a:ext cx="2898609" cy="867714"/>
              </a:xfrm>
              <a:prstGeom prst="rect">
                <a:avLst/>
              </a:prstGeom>
            </p:spPr>
          </p:pic>
          <p:cxnSp>
            <p:nvCxnSpPr>
              <p:cNvPr id="234" name="Straight Connector 233">
                <a:extLst>
                  <a:ext uri="{FF2B5EF4-FFF2-40B4-BE49-F238E27FC236}">
                    <a16:creationId xmlns:a16="http://schemas.microsoft.com/office/drawing/2014/main" id="{B7F6B26D-2302-1D70-C05D-C6B8206B443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344772" y="4193620"/>
                <a:ext cx="3065587" cy="0"/>
              </a:xfrm>
              <a:prstGeom prst="line">
                <a:avLst/>
              </a:prstGeom>
              <a:ln w="222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39" name="Group 238">
            <a:extLst>
              <a:ext uri="{FF2B5EF4-FFF2-40B4-BE49-F238E27FC236}">
                <a16:creationId xmlns:a16="http://schemas.microsoft.com/office/drawing/2014/main" id="{0B55E0EB-2A43-9A5F-CEE0-A998CFF2FE1F}"/>
              </a:ext>
            </a:extLst>
          </p:cNvPr>
          <p:cNvGrpSpPr/>
          <p:nvPr/>
        </p:nvGrpSpPr>
        <p:grpSpPr>
          <a:xfrm>
            <a:off x="15274083" y="4630254"/>
            <a:ext cx="1630210" cy="1292124"/>
            <a:chOff x="2819400" y="6829564"/>
            <a:chExt cx="4033918" cy="2805516"/>
          </a:xfrm>
        </p:grpSpPr>
        <p:pic>
          <p:nvPicPr>
            <p:cNvPr id="240" name="Picture 239" descr="A picture containing screenshot, line, design&#10;&#10;Description automatically generated">
              <a:extLst>
                <a:ext uri="{FF2B5EF4-FFF2-40B4-BE49-F238E27FC236}">
                  <a16:creationId xmlns:a16="http://schemas.microsoft.com/office/drawing/2014/main" id="{9B7A6C58-E9C1-7891-F6F9-1A1BE073E3D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5581"/>
            <a:stretch/>
          </p:blipFill>
          <p:spPr>
            <a:xfrm>
              <a:off x="2819400" y="6829564"/>
              <a:ext cx="4023250" cy="1742936"/>
            </a:xfrm>
            <a:prstGeom prst="rect">
              <a:avLst/>
            </a:prstGeom>
          </p:spPr>
        </p:pic>
        <p:cxnSp>
          <p:nvCxnSpPr>
            <p:cNvPr id="241" name="Straight Connector 240">
              <a:extLst>
                <a:ext uri="{FF2B5EF4-FFF2-40B4-BE49-F238E27FC236}">
                  <a16:creationId xmlns:a16="http://schemas.microsoft.com/office/drawing/2014/main" id="{E0B23AC0-C093-6FA6-888C-22EBBF618FBB}"/>
                </a:ext>
              </a:extLst>
            </p:cNvPr>
            <p:cNvCxnSpPr>
              <a:cxnSpLocks/>
            </p:cNvCxnSpPr>
            <p:nvPr/>
          </p:nvCxnSpPr>
          <p:spPr>
            <a:xfrm>
              <a:off x="2819400" y="8572500"/>
              <a:ext cx="4023250" cy="0"/>
            </a:xfrm>
            <a:prstGeom prst="line">
              <a:avLst/>
            </a:prstGeom>
            <a:ln w="38100">
              <a:solidFill>
                <a:srgbClr val="9437FF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>
              <a:extLst>
                <a:ext uri="{FF2B5EF4-FFF2-40B4-BE49-F238E27FC236}">
                  <a16:creationId xmlns:a16="http://schemas.microsoft.com/office/drawing/2014/main" id="{CB4E77DC-4B62-3FFC-66F5-E86794C98D4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830068" y="6829564"/>
              <a:ext cx="0" cy="2805516"/>
            </a:xfrm>
            <a:prstGeom prst="line">
              <a:avLst/>
            </a:prstGeom>
            <a:ln w="190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>
              <a:extLst>
                <a:ext uri="{FF2B5EF4-FFF2-40B4-BE49-F238E27FC236}">
                  <a16:creationId xmlns:a16="http://schemas.microsoft.com/office/drawing/2014/main" id="{EDC3A4E5-A41A-8ACE-C87D-C6E8895C51BB}"/>
                </a:ext>
              </a:extLst>
            </p:cNvPr>
            <p:cNvCxnSpPr>
              <a:cxnSpLocks/>
            </p:cNvCxnSpPr>
            <p:nvPr/>
          </p:nvCxnSpPr>
          <p:spPr>
            <a:xfrm>
              <a:off x="2830068" y="9105900"/>
              <a:ext cx="4023250" cy="0"/>
            </a:xfrm>
            <a:prstGeom prst="line">
              <a:avLst/>
            </a:prstGeom>
            <a:ln w="190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79" name="Straight Connector 278">
            <a:extLst>
              <a:ext uri="{FF2B5EF4-FFF2-40B4-BE49-F238E27FC236}">
                <a16:creationId xmlns:a16="http://schemas.microsoft.com/office/drawing/2014/main" id="{CA624BD3-2F27-9EF4-7B54-726EE8D617F7}"/>
              </a:ext>
            </a:extLst>
          </p:cNvPr>
          <p:cNvCxnSpPr>
            <a:cxnSpLocks/>
          </p:cNvCxnSpPr>
          <p:nvPr/>
        </p:nvCxnSpPr>
        <p:spPr>
          <a:xfrm flipV="1">
            <a:off x="261838" y="1187088"/>
            <a:ext cx="17748932" cy="8292"/>
          </a:xfrm>
          <a:prstGeom prst="line">
            <a:avLst/>
          </a:prstGeom>
          <a:ln w="19050"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1" name="TextBox 280">
            <a:extLst>
              <a:ext uri="{FF2B5EF4-FFF2-40B4-BE49-F238E27FC236}">
                <a16:creationId xmlns:a16="http://schemas.microsoft.com/office/drawing/2014/main" id="{ACB7B557-AD0D-3B9C-11A0-C8D5E7B05626}"/>
              </a:ext>
            </a:extLst>
          </p:cNvPr>
          <p:cNvSpPr txBox="1"/>
          <p:nvPr/>
        </p:nvSpPr>
        <p:spPr>
          <a:xfrm>
            <a:off x="7280265" y="-23437"/>
            <a:ext cx="353149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828800">
              <a:buClr>
                <a:srgbClr val="000000"/>
              </a:buClr>
            </a:pPr>
            <a:r>
              <a:rPr lang="en-US" sz="3200" b="1" kern="0" dirty="0">
                <a:solidFill>
                  <a:srgbClr val="ED7B61"/>
                </a:solidFill>
                <a:latin typeface="Gantari"/>
                <a:cs typeface="Arial"/>
                <a:sym typeface="Wingdings" panose="05000000000000000000" pitchFamily="2" charset="2"/>
              </a:rPr>
              <a:t>Step 1: Capturing System Dynamics</a:t>
            </a:r>
            <a:endParaRPr lang="en-US" sz="32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82" name="TextBox 281">
            <a:extLst>
              <a:ext uri="{FF2B5EF4-FFF2-40B4-BE49-F238E27FC236}">
                <a16:creationId xmlns:a16="http://schemas.microsoft.com/office/drawing/2014/main" id="{7979C765-D5E5-127D-57ED-E3B7A1362910}"/>
              </a:ext>
            </a:extLst>
          </p:cNvPr>
          <p:cNvSpPr txBox="1"/>
          <p:nvPr/>
        </p:nvSpPr>
        <p:spPr>
          <a:xfrm>
            <a:off x="10473239" y="-30943"/>
            <a:ext cx="353149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828800">
              <a:buClr>
                <a:srgbClr val="000000"/>
              </a:buClr>
            </a:pPr>
            <a:r>
              <a:rPr lang="en-US" sz="3200" b="1" kern="0" dirty="0">
                <a:solidFill>
                  <a:srgbClr val="ED7B61"/>
                </a:solidFill>
                <a:latin typeface="Gantari"/>
                <a:cs typeface="Arial"/>
                <a:sym typeface="Wingdings" panose="05000000000000000000" pitchFamily="2" charset="2"/>
              </a:rPr>
              <a:t>Step 3: Solve functional eq.</a:t>
            </a:r>
            <a:endParaRPr lang="en-US" sz="32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83" name="TextBox 282">
            <a:extLst>
              <a:ext uri="{FF2B5EF4-FFF2-40B4-BE49-F238E27FC236}">
                <a16:creationId xmlns:a16="http://schemas.microsoft.com/office/drawing/2014/main" id="{638EDAA9-B98E-987B-6ED7-76BCBB681F2A}"/>
              </a:ext>
            </a:extLst>
          </p:cNvPr>
          <p:cNvSpPr txBox="1"/>
          <p:nvPr/>
        </p:nvSpPr>
        <p:spPr>
          <a:xfrm>
            <a:off x="14200729" y="165697"/>
            <a:ext cx="353149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828800">
              <a:buClr>
                <a:srgbClr val="000000"/>
              </a:buClr>
            </a:pPr>
            <a:r>
              <a:rPr lang="en-US" sz="3200" b="1" kern="0" dirty="0">
                <a:solidFill>
                  <a:srgbClr val="ED7B61"/>
                </a:solidFill>
                <a:latin typeface="Gantari"/>
                <a:cs typeface="Arial"/>
                <a:sym typeface="Wingdings" panose="05000000000000000000" pitchFamily="2" charset="2"/>
              </a:rPr>
              <a:t>Result</a:t>
            </a:r>
            <a:endParaRPr lang="en-US" sz="32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84" name="TextBox 283">
            <a:extLst>
              <a:ext uri="{FF2B5EF4-FFF2-40B4-BE49-F238E27FC236}">
                <a16:creationId xmlns:a16="http://schemas.microsoft.com/office/drawing/2014/main" id="{5BA74E2C-7DA0-4D7E-1E35-9CDD7F7A24A7}"/>
              </a:ext>
            </a:extLst>
          </p:cNvPr>
          <p:cNvSpPr txBox="1"/>
          <p:nvPr/>
        </p:nvSpPr>
        <p:spPr>
          <a:xfrm>
            <a:off x="3738801" y="215277"/>
            <a:ext cx="353149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828800">
              <a:buClr>
                <a:srgbClr val="000000"/>
              </a:buClr>
            </a:pPr>
            <a:r>
              <a:rPr lang="en-US" sz="3200" b="1" kern="0" dirty="0">
                <a:solidFill>
                  <a:srgbClr val="ED7B61"/>
                </a:solidFill>
                <a:latin typeface="Gantari"/>
                <a:cs typeface="Arial"/>
                <a:sym typeface="Wingdings" panose="05000000000000000000" pitchFamily="2" charset="2"/>
              </a:rPr>
              <a:t>Setting</a:t>
            </a:r>
            <a:endParaRPr lang="en-US" sz="32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85" name="TextBox 284">
            <a:extLst>
              <a:ext uri="{FF2B5EF4-FFF2-40B4-BE49-F238E27FC236}">
                <a16:creationId xmlns:a16="http://schemas.microsoft.com/office/drawing/2014/main" id="{768E56FF-7FFF-B0DD-5292-D616F4AC722B}"/>
              </a:ext>
            </a:extLst>
          </p:cNvPr>
          <p:cNvSpPr txBox="1"/>
          <p:nvPr/>
        </p:nvSpPr>
        <p:spPr>
          <a:xfrm>
            <a:off x="218073" y="208517"/>
            <a:ext cx="353149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828800">
              <a:buClr>
                <a:srgbClr val="000000"/>
              </a:buClr>
            </a:pPr>
            <a:r>
              <a:rPr lang="en-US" sz="3200" b="1" kern="0" dirty="0">
                <a:solidFill>
                  <a:srgbClr val="ED7B61"/>
                </a:solidFill>
                <a:latin typeface="Gantari"/>
                <a:cs typeface="Arial"/>
                <a:sym typeface="Wingdings" panose="05000000000000000000" pitchFamily="2" charset="2"/>
              </a:rPr>
              <a:t>Model</a:t>
            </a:r>
            <a:endParaRPr lang="en-US" sz="32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1A21902B-2BA4-AF76-45CB-1134A11F6B37}"/>
                  </a:ext>
                </a:extLst>
              </p:cNvPr>
              <p:cNvSpPr txBox="1"/>
              <p:nvPr/>
            </p:nvSpPr>
            <p:spPr>
              <a:xfrm>
                <a:off x="4150398" y="6184755"/>
                <a:ext cx="3067989" cy="138659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1219170">
                  <a:buClr>
                    <a:srgbClr val="000000"/>
                  </a:buClr>
                </a:pPr>
                <a:r>
                  <a:rPr lang="en-US" sz="2800" kern="0" dirty="0">
                    <a:solidFill>
                      <a:srgbClr val="000000"/>
                    </a:solidFill>
                    <a:latin typeface="Karla" pitchFamily="2" charset="77"/>
                    <a:cs typeface="Arial"/>
                    <a:sym typeface="Arial"/>
                  </a:rPr>
                  <a:t>Abandonments</a:t>
                </a:r>
              </a:p>
              <a:p>
                <a:pPr algn="ctr" defTabSz="1219170">
                  <a:buClr>
                    <a:srgbClr val="000000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 ker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sym typeface="Arial"/>
                        </a:rPr>
                        <m:t>𝜖</m:t>
                      </m:r>
                      <m:r>
                        <a:rPr lang="en-US" sz="2800" i="1" ker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sym typeface="Arial"/>
                        </a:rPr>
                        <m:t>,</m:t>
                      </m:r>
                      <m:r>
                        <a:rPr lang="en-US" sz="2800" i="1" ker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sym typeface="Arial"/>
                        </a:rPr>
                        <m:t>𝛾</m:t>
                      </m:r>
                      <m:r>
                        <a:rPr lang="en-US" sz="2800" i="1" ker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sym typeface="Arial"/>
                        </a:rPr>
                        <m:t>→0</m:t>
                      </m:r>
                    </m:oMath>
                  </m:oMathPara>
                </a14:m>
                <a:endParaRPr lang="en-US" sz="2800" kern="0" dirty="0">
                  <a:solidFill>
                    <a:srgbClr val="000000"/>
                  </a:solidFill>
                  <a:latin typeface="Karla" pitchFamily="2" charset="77"/>
                  <a:cs typeface="Arial"/>
                  <a:sym typeface="Arial"/>
                </a:endParaRPr>
              </a:p>
              <a:p>
                <a:pPr algn="ctr" defTabSz="1219170">
                  <a:buClr>
                    <a:srgbClr val="000000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kern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sym typeface="Arial"/>
                        </a:rPr>
                        <m:t>𝜖</m:t>
                      </m:r>
                      <m:r>
                        <a:rPr lang="en-US" sz="2800" b="0" i="1" kern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sym typeface="Arial"/>
                        </a:rPr>
                        <m:t>/</m:t>
                      </m:r>
                      <m:rad>
                        <m:radPr>
                          <m:degHide m:val="on"/>
                          <m:ctrlPr>
                            <a:rPr lang="en-US" sz="2800" i="1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sym typeface="Arial"/>
                            </a:rPr>
                          </m:ctrlPr>
                        </m:radPr>
                        <m:deg/>
                        <m:e>
                          <m:r>
                            <a:rPr lang="en-US" sz="2800" i="1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sym typeface="Arial"/>
                            </a:rPr>
                            <m:t>𝛾</m:t>
                          </m:r>
                        </m:e>
                      </m:rad>
                      <m:r>
                        <a:rPr lang="en-US" sz="2800" b="0" i="1" kern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sym typeface="Arial"/>
                        </a:rPr>
                        <m:t>∈</m:t>
                      </m:r>
                      <m:d>
                        <m:dPr>
                          <m:ctrlPr>
                            <a:rPr lang="en-US" sz="2800" i="1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sym typeface="Arial"/>
                            </a:rPr>
                          </m:ctrlPr>
                        </m:dPr>
                        <m:e>
                          <m:r>
                            <a:rPr lang="en-US" sz="2800" i="1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sym typeface="Arial"/>
                            </a:rPr>
                            <m:t>−∞,∞</m:t>
                          </m:r>
                        </m:e>
                      </m:d>
                    </m:oMath>
                  </m:oMathPara>
                </a14:m>
                <a:endParaRPr lang="en-US" sz="2800" kern="0" dirty="0">
                  <a:solidFill>
                    <a:srgbClr val="000000"/>
                  </a:solidFill>
                  <a:latin typeface="Karla" pitchFamily="2" charset="77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1A21902B-2BA4-AF76-45CB-1134A11F6B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50398" y="6184755"/>
                <a:ext cx="3067989" cy="1386598"/>
              </a:xfrm>
              <a:prstGeom prst="rect">
                <a:avLst/>
              </a:prstGeom>
              <a:blipFill>
                <a:blip r:embed="rId9"/>
                <a:stretch>
                  <a:fillRect t="-5455" b="-63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6" name="Group 15">
            <a:extLst>
              <a:ext uri="{FF2B5EF4-FFF2-40B4-BE49-F238E27FC236}">
                <a16:creationId xmlns:a16="http://schemas.microsoft.com/office/drawing/2014/main" id="{A2E6273D-6962-6381-F5CF-04C6B10374B2}"/>
              </a:ext>
            </a:extLst>
          </p:cNvPr>
          <p:cNvGrpSpPr/>
          <p:nvPr/>
        </p:nvGrpSpPr>
        <p:grpSpPr>
          <a:xfrm>
            <a:off x="13927818" y="1523122"/>
            <a:ext cx="4281348" cy="1284878"/>
            <a:chOff x="14528084" y="1691635"/>
            <a:chExt cx="2847650" cy="854610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76F016FE-5FCB-8035-1970-9750A1F4416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3955" b="92373" l="2632" r="93985">
                          <a14:foregroundMark x1="49060" y1="9322" x2="49060" y2="9322"/>
                          <a14:foregroundMark x1="81955" y1="91243" x2="81955" y2="91243"/>
                          <a14:foregroundMark x1="11466" y1="92655" x2="11466" y2="92655"/>
                          <a14:foregroundMark x1="2820" y1="30226" x2="2820" y2="30226"/>
                          <a14:foregroundMark x1="2820" y1="35028" x2="2820" y2="35028"/>
                          <a14:foregroundMark x1="3008" y1="41243" x2="3008" y2="41243"/>
                          <a14:foregroundMark x1="3008" y1="46893" x2="3008" y2="46893"/>
                          <a14:foregroundMark x1="2632" y1="53390" x2="2632" y2="53390"/>
                          <a14:foregroundMark x1="2820" y1="51695" x2="2820" y2="51695"/>
                          <a14:foregroundMark x1="2820" y1="58192" x2="2820" y2="58192"/>
                          <a14:foregroundMark x1="18233" y1="4520" x2="18233" y2="4520"/>
                          <a14:foregroundMark x1="15977" y1="4237" x2="15977" y2="4237"/>
                          <a14:foregroundMark x1="93985" y1="3955" x2="93985" y2="3955"/>
                          <a14:backgroundMark x1="25564" y1="47740" x2="25564" y2="47740"/>
                          <a14:backgroundMark x1="50376" y1="77401" x2="50376" y2="77401"/>
                          <a14:backgroundMark x1="74624" y1="32486" x2="74624" y2="32486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4528084" y="1699273"/>
              <a:ext cx="941787" cy="829706"/>
            </a:xfrm>
            <a:prstGeom prst="rect">
              <a:avLst/>
            </a:prstGeom>
          </p:spPr>
        </p:pic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67ABD4AD-D6FB-68D9-DE19-DDD8D9AC0DAD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2825" b="91243" l="3008" r="96992">
                          <a14:foregroundMark x1="10338" y1="91243" x2="10338" y2="91243"/>
                          <a14:foregroundMark x1="90977" y1="91525" x2="90977" y2="91525"/>
                          <a14:foregroundMark x1="3008" y1="30226" x2="3008" y2="30226"/>
                          <a14:foregroundMark x1="3571" y1="23446" x2="3571" y2="23446"/>
                          <a14:foregroundMark x1="3571" y1="26554" x2="3571" y2="26554"/>
                          <a14:foregroundMark x1="3571" y1="33616" x2="3571" y2="33616"/>
                          <a14:foregroundMark x1="3571" y1="37006" x2="3571" y2="37006"/>
                          <a14:foregroundMark x1="3571" y1="11299" x2="3571" y2="11299"/>
                          <a14:foregroundMark x1="3383" y1="5650" x2="3383" y2="5650"/>
                          <a14:foregroundMark x1="3571" y1="3672" x2="3571" y2="3672"/>
                          <a14:foregroundMark x1="7707" y1="3390" x2="7707" y2="3390"/>
                          <a14:foregroundMark x1="9962" y1="3390" x2="9962" y2="3390"/>
                          <a14:foregroundMark x1="11842" y1="3955" x2="11842" y2="3955"/>
                          <a14:foregroundMark x1="17481" y1="3390" x2="17481" y2="3390"/>
                          <a14:foregroundMark x1="25564" y1="3672" x2="25564" y2="3672"/>
                          <a14:foregroundMark x1="32143" y1="3955" x2="32143" y2="3955"/>
                          <a14:foregroundMark x1="32707" y1="3107" x2="32707" y2="3107"/>
                          <a14:foregroundMark x1="41353" y1="3672" x2="41353" y2="3672"/>
                          <a14:foregroundMark x1="55451" y1="3390" x2="55451" y2="3390"/>
                          <a14:foregroundMark x1="96805" y1="9605" x2="96805" y2="9605"/>
                          <a14:foregroundMark x1="96992" y1="9605" x2="96992" y2="9605"/>
                          <a14:foregroundMark x1="78008" y1="3672" x2="78008" y2="3672"/>
                          <a14:foregroundMark x1="96429" y1="3672" x2="96429" y2="3672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5481794" y="1693464"/>
              <a:ext cx="994657" cy="848966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9ADC4DDF-9004-B38E-B4D1-B296F7CAAC46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ackgroundRemoval t="3955" b="91808" l="3008" r="96429">
                          <a14:foregroundMark x1="10526" y1="92090" x2="10526" y2="92090"/>
                          <a14:foregroundMark x1="3195" y1="32768" x2="3195" y2="32768"/>
                          <a14:foregroundMark x1="3195" y1="28249" x2="3195" y2="28249"/>
                          <a14:foregroundMark x1="3195" y1="22599" x2="3195" y2="22599"/>
                          <a14:foregroundMark x1="3383" y1="18927" x2="3383" y2="18927"/>
                          <a14:foregroundMark x1="3195" y1="38418" x2="3195" y2="38418"/>
                          <a14:foregroundMark x1="3383" y1="42373" x2="3383" y2="42373"/>
                          <a14:foregroundMark x1="46241" y1="4237" x2="46241" y2="4237"/>
                          <a14:foregroundMark x1="96429" y1="20056" x2="96429" y2="20056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6478300" y="1691635"/>
              <a:ext cx="897434" cy="85461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8780212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Freeform 3">
            <a:extLst>
              <a:ext uri="{FF2B5EF4-FFF2-40B4-BE49-F238E27FC236}">
                <a16:creationId xmlns:a16="http://schemas.microsoft.com/office/drawing/2014/main" id="{8E461AF0-4D22-3C7A-9AA7-FF0B5F62A19E}"/>
              </a:ext>
            </a:extLst>
          </p:cNvPr>
          <p:cNvSpPr/>
          <p:nvPr/>
        </p:nvSpPr>
        <p:spPr>
          <a:xfrm>
            <a:off x="12010158" y="8040497"/>
            <a:ext cx="2984719" cy="1383469"/>
          </a:xfrm>
          <a:custGeom>
            <a:avLst/>
            <a:gdLst/>
            <a:ahLst/>
            <a:cxnLst/>
            <a:rect l="l" t="t" r="r" b="b"/>
            <a:pathLst>
              <a:path w="847631" h="310242">
                <a:moveTo>
                  <a:pt x="0" y="0"/>
                </a:moveTo>
                <a:lnTo>
                  <a:pt x="847631" y="0"/>
                </a:lnTo>
                <a:lnTo>
                  <a:pt x="847631" y="310242"/>
                </a:lnTo>
                <a:lnTo>
                  <a:pt x="0" y="310242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  <a:alpha val="30000"/>
            </a:schemeClr>
          </a:solidFill>
          <a:ln w="38100" cap="rnd">
            <a:solidFill>
              <a:schemeClr val="accent2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3F356F4-152C-8359-8930-617162656C92}"/>
              </a:ext>
            </a:extLst>
          </p:cNvPr>
          <p:cNvSpPr/>
          <p:nvPr/>
        </p:nvSpPr>
        <p:spPr>
          <a:xfrm flipV="1">
            <a:off x="3293123" y="7378185"/>
            <a:ext cx="5850870" cy="105049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A02E6A8-57EF-5F47-CD81-65A8CDB56DC7}"/>
              </a:ext>
            </a:extLst>
          </p:cNvPr>
          <p:cNvSpPr/>
          <p:nvPr/>
        </p:nvSpPr>
        <p:spPr>
          <a:xfrm flipH="1">
            <a:off x="3276600" y="2421425"/>
            <a:ext cx="974078" cy="496641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 flipV="1">
            <a:off x="1028695" y="1760761"/>
            <a:ext cx="16230594" cy="38509"/>
          </a:xfrm>
          <a:prstGeom prst="line">
            <a:avLst/>
          </a:prstGeom>
          <a:ln w="9525" cap="flat">
            <a:solidFill>
              <a:srgbClr val="2B2C3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3D435F63-CAAA-6C0B-CD10-28ECA932BE05}"/>
              </a:ext>
            </a:extLst>
          </p:cNvPr>
          <p:cNvSpPr/>
          <p:nvPr/>
        </p:nvSpPr>
        <p:spPr>
          <a:xfrm>
            <a:off x="4240549" y="2408800"/>
            <a:ext cx="4903443" cy="10504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9C11BE1F-F3FB-31E0-B2FE-B78838FAD1A9}"/>
              </a:ext>
            </a:extLst>
          </p:cNvPr>
          <p:cNvSpPr/>
          <p:nvPr/>
        </p:nvSpPr>
        <p:spPr>
          <a:xfrm>
            <a:off x="8169914" y="2421425"/>
            <a:ext cx="974078" cy="496641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AutoShape 5"/>
          <p:cNvSpPr/>
          <p:nvPr/>
        </p:nvSpPr>
        <p:spPr>
          <a:xfrm flipV="1">
            <a:off x="8396422" y="2670425"/>
            <a:ext cx="542278" cy="558561"/>
          </a:xfrm>
          <a:prstGeom prst="line">
            <a:avLst/>
          </a:prstGeom>
          <a:ln w="38100" cap="flat">
            <a:solidFill>
              <a:srgbClr val="2B2C3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5">
            <a:extLst>
              <a:ext uri="{FF2B5EF4-FFF2-40B4-BE49-F238E27FC236}">
                <a16:creationId xmlns:a16="http://schemas.microsoft.com/office/drawing/2014/main" id="{948B8425-EA42-BC40-48C6-7ADA0595D31F}"/>
              </a:ext>
            </a:extLst>
          </p:cNvPr>
          <p:cNvSpPr/>
          <p:nvPr/>
        </p:nvSpPr>
        <p:spPr>
          <a:xfrm flipV="1">
            <a:off x="8416245" y="4095605"/>
            <a:ext cx="523398" cy="278185"/>
          </a:xfrm>
          <a:prstGeom prst="line">
            <a:avLst/>
          </a:prstGeom>
          <a:ln w="38100" cap="flat">
            <a:solidFill>
              <a:srgbClr val="2B2C3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5">
            <a:extLst>
              <a:ext uri="{FF2B5EF4-FFF2-40B4-BE49-F238E27FC236}">
                <a16:creationId xmlns:a16="http://schemas.microsoft.com/office/drawing/2014/main" id="{5C18B4A0-5010-4768-CCB3-4C14A4F05A96}"/>
              </a:ext>
            </a:extLst>
          </p:cNvPr>
          <p:cNvSpPr/>
          <p:nvPr/>
        </p:nvSpPr>
        <p:spPr>
          <a:xfrm>
            <a:off x="8403988" y="5351005"/>
            <a:ext cx="534712" cy="2933"/>
          </a:xfrm>
          <a:prstGeom prst="line">
            <a:avLst/>
          </a:prstGeom>
          <a:ln w="38100" cap="flat">
            <a:solidFill>
              <a:srgbClr val="2B2C3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5">
            <a:extLst>
              <a:ext uri="{FF2B5EF4-FFF2-40B4-BE49-F238E27FC236}">
                <a16:creationId xmlns:a16="http://schemas.microsoft.com/office/drawing/2014/main" id="{9B8D921D-8726-50B0-7DE7-5F44C5B2D621}"/>
              </a:ext>
            </a:extLst>
          </p:cNvPr>
          <p:cNvSpPr/>
          <p:nvPr/>
        </p:nvSpPr>
        <p:spPr>
          <a:xfrm>
            <a:off x="8396423" y="6196436"/>
            <a:ext cx="542278" cy="278184"/>
          </a:xfrm>
          <a:prstGeom prst="line">
            <a:avLst/>
          </a:prstGeom>
          <a:ln w="38100" cap="flat">
            <a:solidFill>
              <a:srgbClr val="2B2C3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5">
            <a:extLst>
              <a:ext uri="{FF2B5EF4-FFF2-40B4-BE49-F238E27FC236}">
                <a16:creationId xmlns:a16="http://schemas.microsoft.com/office/drawing/2014/main" id="{86837A02-DCF8-D6E4-5D09-0C9D5629F886}"/>
              </a:ext>
            </a:extLst>
          </p:cNvPr>
          <p:cNvSpPr/>
          <p:nvPr/>
        </p:nvSpPr>
        <p:spPr>
          <a:xfrm flipV="1">
            <a:off x="7325653" y="2670424"/>
            <a:ext cx="219496" cy="558563"/>
          </a:xfrm>
          <a:prstGeom prst="line">
            <a:avLst/>
          </a:prstGeom>
          <a:ln w="38100" cap="flat">
            <a:solidFill>
              <a:srgbClr val="2B2C3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8" name="AutoShape 5">
            <a:extLst>
              <a:ext uri="{FF2B5EF4-FFF2-40B4-BE49-F238E27FC236}">
                <a16:creationId xmlns:a16="http://schemas.microsoft.com/office/drawing/2014/main" id="{4C42F0D7-A538-0AA6-C7F3-152427536F9B}"/>
              </a:ext>
            </a:extLst>
          </p:cNvPr>
          <p:cNvSpPr/>
          <p:nvPr/>
        </p:nvSpPr>
        <p:spPr>
          <a:xfrm flipV="1">
            <a:off x="6318942" y="2632319"/>
            <a:ext cx="9208" cy="596670"/>
          </a:xfrm>
          <a:prstGeom prst="line">
            <a:avLst/>
          </a:prstGeom>
          <a:ln w="38100" cap="flat">
            <a:solidFill>
              <a:srgbClr val="2B2C3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9" name="AutoShape 5">
            <a:extLst>
              <a:ext uri="{FF2B5EF4-FFF2-40B4-BE49-F238E27FC236}">
                <a16:creationId xmlns:a16="http://schemas.microsoft.com/office/drawing/2014/main" id="{D4992110-912F-82B7-BD5E-4AB84724211A}"/>
              </a:ext>
            </a:extLst>
          </p:cNvPr>
          <p:cNvSpPr/>
          <p:nvPr/>
        </p:nvSpPr>
        <p:spPr>
          <a:xfrm flipH="1" flipV="1">
            <a:off x="5031224" y="2673391"/>
            <a:ext cx="234076" cy="547826"/>
          </a:xfrm>
          <a:prstGeom prst="line">
            <a:avLst/>
          </a:prstGeom>
          <a:ln w="38100" cap="flat">
            <a:solidFill>
              <a:srgbClr val="2B2C3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0CF61764-B7CC-C81F-6C01-A1B3322E2D16}"/>
              </a:ext>
            </a:extLst>
          </p:cNvPr>
          <p:cNvSpPr/>
          <p:nvPr/>
        </p:nvSpPr>
        <p:spPr>
          <a:xfrm>
            <a:off x="4226143" y="3442399"/>
            <a:ext cx="3927660" cy="3945437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AutoShape 3">
            <a:extLst>
              <a:ext uri="{FF2B5EF4-FFF2-40B4-BE49-F238E27FC236}">
                <a16:creationId xmlns:a16="http://schemas.microsoft.com/office/drawing/2014/main" id="{2032D622-A537-F709-A382-AEF5D00505E7}"/>
              </a:ext>
            </a:extLst>
          </p:cNvPr>
          <p:cNvSpPr/>
          <p:nvPr/>
        </p:nvSpPr>
        <p:spPr>
          <a:xfrm>
            <a:off x="1219200" y="9423966"/>
            <a:ext cx="8223684" cy="0"/>
          </a:xfrm>
          <a:prstGeom prst="line">
            <a:avLst/>
          </a:prstGeom>
          <a:ln w="38100" cap="flat">
            <a:solidFill>
              <a:srgbClr val="2B2C3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4" name="AutoShape 4">
            <a:extLst>
              <a:ext uri="{FF2B5EF4-FFF2-40B4-BE49-F238E27FC236}">
                <a16:creationId xmlns:a16="http://schemas.microsoft.com/office/drawing/2014/main" id="{63E1FDFD-46C8-27EE-165B-543A51CF37D7}"/>
              </a:ext>
            </a:extLst>
          </p:cNvPr>
          <p:cNvSpPr/>
          <p:nvPr/>
        </p:nvSpPr>
        <p:spPr>
          <a:xfrm>
            <a:off x="1808698" y="3848100"/>
            <a:ext cx="0" cy="5873689"/>
          </a:xfrm>
          <a:prstGeom prst="line">
            <a:avLst/>
          </a:prstGeom>
          <a:ln w="38100" cap="flat">
            <a:solidFill>
              <a:srgbClr val="2B2C3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A749BEAB-ED90-55C9-8DCD-A18453C000A5}"/>
              </a:ext>
            </a:extLst>
          </p:cNvPr>
          <p:cNvSpPr/>
          <p:nvPr/>
        </p:nvSpPr>
        <p:spPr>
          <a:xfrm>
            <a:off x="9594620" y="2995180"/>
            <a:ext cx="7855180" cy="3103930"/>
          </a:xfrm>
          <a:custGeom>
            <a:avLst/>
            <a:gdLst/>
            <a:ahLst/>
            <a:cxnLst/>
            <a:rect l="l" t="t" r="r" b="b"/>
            <a:pathLst>
              <a:path w="847631" h="310242">
                <a:moveTo>
                  <a:pt x="0" y="0"/>
                </a:moveTo>
                <a:lnTo>
                  <a:pt x="847631" y="0"/>
                </a:lnTo>
                <a:lnTo>
                  <a:pt x="847631" y="310242"/>
                </a:lnTo>
                <a:lnTo>
                  <a:pt x="0" y="310242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  <a:alpha val="30000"/>
            </a:schemeClr>
          </a:solidFill>
          <a:ln w="38100" cap="rnd">
            <a:solidFill>
              <a:schemeClr val="accent2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4" name="TextBox 12">
            <a:extLst>
              <a:ext uri="{FF2B5EF4-FFF2-40B4-BE49-F238E27FC236}">
                <a16:creationId xmlns:a16="http://schemas.microsoft.com/office/drawing/2014/main" id="{42EBC72C-8675-7AB1-BEB6-818EAAA77DA6}"/>
              </a:ext>
            </a:extLst>
          </p:cNvPr>
          <p:cNvSpPr txBox="1"/>
          <p:nvPr/>
        </p:nvSpPr>
        <p:spPr>
          <a:xfrm>
            <a:off x="9483569" y="2770198"/>
            <a:ext cx="1796191" cy="3230763"/>
          </a:xfrm>
          <a:prstGeom prst="rect">
            <a:avLst/>
          </a:prstGeom>
        </p:spPr>
        <p:txBody>
          <a:bodyPr lIns="50800" tIns="50800" rIns="50800" bIns="50800" rtlCol="0" anchor="ctr"/>
          <a:lstStyle/>
          <a:p>
            <a:pPr algn="ctr">
              <a:lnSpc>
                <a:spcPts val="2659"/>
              </a:lnSpc>
              <a:spcBef>
                <a:spcPct val="0"/>
              </a:spcBef>
            </a:pPr>
            <a:endParaRPr/>
          </a:p>
        </p:txBody>
      </p:sp>
      <p:sp>
        <p:nvSpPr>
          <p:cNvPr id="10" name="TextBox 37">
            <a:extLst>
              <a:ext uri="{FF2B5EF4-FFF2-40B4-BE49-F238E27FC236}">
                <a16:creationId xmlns:a16="http://schemas.microsoft.com/office/drawing/2014/main" id="{4ECB7709-D487-B50E-511E-752B72AD5EB2}"/>
              </a:ext>
            </a:extLst>
          </p:cNvPr>
          <p:cNvSpPr txBox="1"/>
          <p:nvPr/>
        </p:nvSpPr>
        <p:spPr>
          <a:xfrm>
            <a:off x="9594620" y="2373984"/>
            <a:ext cx="6483578" cy="4349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640"/>
              </a:lnSpc>
            </a:pPr>
            <a:r>
              <a:rPr lang="en-US" sz="2800" b="1" dirty="0">
                <a:latin typeface="Montserrat SemiBold" pitchFamily="2" charset="77"/>
              </a:rPr>
              <a:t>LEMMA [</a:t>
            </a:r>
            <a:r>
              <a:rPr lang="en-US" sz="2800" b="1" dirty="0">
                <a:latin typeface="Montserrat ExtraBold" pitchFamily="2" charset="77"/>
              </a:rPr>
              <a:t>J</a:t>
            </a:r>
            <a:r>
              <a:rPr lang="en-US" sz="2800" b="1" dirty="0">
                <a:latin typeface="Montserrat SemiBold" pitchFamily="2" charset="77"/>
              </a:rPr>
              <a:t>ZM 2023] : MGF Bound</a:t>
            </a:r>
          </a:p>
        </p:txBody>
      </p:sp>
      <p:sp>
        <p:nvSpPr>
          <p:cNvPr id="16" name="TextBox 37">
            <a:extLst>
              <a:ext uri="{FF2B5EF4-FFF2-40B4-BE49-F238E27FC236}">
                <a16:creationId xmlns:a16="http://schemas.microsoft.com/office/drawing/2014/main" id="{0A878DD1-32DF-C11D-E12A-99BB3401836D}"/>
              </a:ext>
            </a:extLst>
          </p:cNvPr>
          <p:cNvSpPr txBox="1"/>
          <p:nvPr/>
        </p:nvSpPr>
        <p:spPr>
          <a:xfrm>
            <a:off x="10077998" y="3383689"/>
            <a:ext cx="2228762" cy="89665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640"/>
              </a:lnSpc>
            </a:pPr>
            <a:r>
              <a:rPr lang="en-US" sz="2800" b="1" dirty="0">
                <a:latin typeface="Montserrat SemiBold" pitchFamily="2" charset="77"/>
              </a:rPr>
              <a:t>Heavily</a:t>
            </a:r>
          </a:p>
          <a:p>
            <a:pPr>
              <a:lnSpc>
                <a:spcPts val="3640"/>
              </a:lnSpc>
            </a:pPr>
            <a:r>
              <a:rPr lang="en-US" sz="2800" b="1" dirty="0">
                <a:latin typeface="Montserrat SemiBold" pitchFamily="2" charset="77"/>
              </a:rPr>
              <a:t>Overloaded</a:t>
            </a:r>
          </a:p>
        </p:txBody>
      </p:sp>
      <p:sp>
        <p:nvSpPr>
          <p:cNvPr id="18" name="AutoShape 5">
            <a:extLst>
              <a:ext uri="{FF2B5EF4-FFF2-40B4-BE49-F238E27FC236}">
                <a16:creationId xmlns:a16="http://schemas.microsoft.com/office/drawing/2014/main" id="{7A02FC5C-CAB5-D860-F177-0A3F87C2FC00}"/>
              </a:ext>
            </a:extLst>
          </p:cNvPr>
          <p:cNvSpPr/>
          <p:nvPr/>
        </p:nvSpPr>
        <p:spPr>
          <a:xfrm flipH="1" flipV="1">
            <a:off x="3479296" y="2670425"/>
            <a:ext cx="542278" cy="558561"/>
          </a:xfrm>
          <a:prstGeom prst="line">
            <a:avLst/>
          </a:prstGeom>
          <a:ln w="38100" cap="flat">
            <a:solidFill>
              <a:srgbClr val="2B2C3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5">
            <a:extLst>
              <a:ext uri="{FF2B5EF4-FFF2-40B4-BE49-F238E27FC236}">
                <a16:creationId xmlns:a16="http://schemas.microsoft.com/office/drawing/2014/main" id="{39E89A9D-40E8-7DF1-53C5-E35CE13E08ED}"/>
              </a:ext>
            </a:extLst>
          </p:cNvPr>
          <p:cNvSpPr/>
          <p:nvPr/>
        </p:nvSpPr>
        <p:spPr>
          <a:xfrm flipH="1" flipV="1">
            <a:off x="3499119" y="4095605"/>
            <a:ext cx="523398" cy="278185"/>
          </a:xfrm>
          <a:prstGeom prst="line">
            <a:avLst/>
          </a:prstGeom>
          <a:ln w="38100" cap="flat">
            <a:solidFill>
              <a:srgbClr val="2B2C3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5">
            <a:extLst>
              <a:ext uri="{FF2B5EF4-FFF2-40B4-BE49-F238E27FC236}">
                <a16:creationId xmlns:a16="http://schemas.microsoft.com/office/drawing/2014/main" id="{90C1728B-775A-17C9-4585-A439ADCEC57C}"/>
              </a:ext>
            </a:extLst>
          </p:cNvPr>
          <p:cNvSpPr/>
          <p:nvPr/>
        </p:nvSpPr>
        <p:spPr>
          <a:xfrm flipH="1">
            <a:off x="3486862" y="5351005"/>
            <a:ext cx="534712" cy="2933"/>
          </a:xfrm>
          <a:prstGeom prst="line">
            <a:avLst/>
          </a:prstGeom>
          <a:ln w="38100" cap="flat">
            <a:solidFill>
              <a:srgbClr val="2B2C3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5">
            <a:extLst>
              <a:ext uri="{FF2B5EF4-FFF2-40B4-BE49-F238E27FC236}">
                <a16:creationId xmlns:a16="http://schemas.microsoft.com/office/drawing/2014/main" id="{04A27F41-DD6E-D6D4-6285-9B4B3D65F935}"/>
              </a:ext>
            </a:extLst>
          </p:cNvPr>
          <p:cNvSpPr/>
          <p:nvPr/>
        </p:nvSpPr>
        <p:spPr>
          <a:xfrm flipH="1">
            <a:off x="3479297" y="6196436"/>
            <a:ext cx="542278" cy="278184"/>
          </a:xfrm>
          <a:prstGeom prst="line">
            <a:avLst/>
          </a:prstGeom>
          <a:ln w="38100" cap="flat">
            <a:solidFill>
              <a:srgbClr val="2B2C3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AutoShape 5">
            <a:extLst>
              <a:ext uri="{FF2B5EF4-FFF2-40B4-BE49-F238E27FC236}">
                <a16:creationId xmlns:a16="http://schemas.microsoft.com/office/drawing/2014/main" id="{8DB7890F-DAE0-113B-6207-684FD6AF875D}"/>
              </a:ext>
            </a:extLst>
          </p:cNvPr>
          <p:cNvSpPr/>
          <p:nvPr/>
        </p:nvSpPr>
        <p:spPr>
          <a:xfrm>
            <a:off x="8346126" y="7639810"/>
            <a:ext cx="542278" cy="558561"/>
          </a:xfrm>
          <a:prstGeom prst="line">
            <a:avLst/>
          </a:prstGeom>
          <a:ln w="38100" cap="flat">
            <a:solidFill>
              <a:srgbClr val="2B2C3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4" name="AutoShape 5">
            <a:extLst>
              <a:ext uri="{FF2B5EF4-FFF2-40B4-BE49-F238E27FC236}">
                <a16:creationId xmlns:a16="http://schemas.microsoft.com/office/drawing/2014/main" id="{FF564ACB-9AE9-D8DF-2CA3-BC3030F9B747}"/>
              </a:ext>
            </a:extLst>
          </p:cNvPr>
          <p:cNvSpPr/>
          <p:nvPr/>
        </p:nvSpPr>
        <p:spPr>
          <a:xfrm>
            <a:off x="7275357" y="7639809"/>
            <a:ext cx="219496" cy="558563"/>
          </a:xfrm>
          <a:prstGeom prst="line">
            <a:avLst/>
          </a:prstGeom>
          <a:ln w="38100" cap="flat">
            <a:solidFill>
              <a:srgbClr val="2B2C3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5" name="AutoShape 5">
            <a:extLst>
              <a:ext uri="{FF2B5EF4-FFF2-40B4-BE49-F238E27FC236}">
                <a16:creationId xmlns:a16="http://schemas.microsoft.com/office/drawing/2014/main" id="{185D50E2-D8C1-B909-C8BC-DA34C8C503E1}"/>
              </a:ext>
            </a:extLst>
          </p:cNvPr>
          <p:cNvSpPr/>
          <p:nvPr/>
        </p:nvSpPr>
        <p:spPr>
          <a:xfrm>
            <a:off x="6268646" y="7601704"/>
            <a:ext cx="9208" cy="596670"/>
          </a:xfrm>
          <a:prstGeom prst="line">
            <a:avLst/>
          </a:prstGeom>
          <a:ln w="38100" cap="flat">
            <a:solidFill>
              <a:srgbClr val="2B2C3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6" name="AutoShape 5">
            <a:extLst>
              <a:ext uri="{FF2B5EF4-FFF2-40B4-BE49-F238E27FC236}">
                <a16:creationId xmlns:a16="http://schemas.microsoft.com/office/drawing/2014/main" id="{E749BEB7-1DCA-F2DB-30E6-0534F469B64F}"/>
              </a:ext>
            </a:extLst>
          </p:cNvPr>
          <p:cNvSpPr/>
          <p:nvPr/>
        </p:nvSpPr>
        <p:spPr>
          <a:xfrm flipH="1">
            <a:off x="4980928" y="7642776"/>
            <a:ext cx="234076" cy="547826"/>
          </a:xfrm>
          <a:prstGeom prst="line">
            <a:avLst/>
          </a:prstGeom>
          <a:ln w="38100" cap="flat">
            <a:solidFill>
              <a:srgbClr val="2B2C3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AutoShape 5">
            <a:extLst>
              <a:ext uri="{FF2B5EF4-FFF2-40B4-BE49-F238E27FC236}">
                <a16:creationId xmlns:a16="http://schemas.microsoft.com/office/drawing/2014/main" id="{4D85F840-6C40-8EE0-9FAF-F6C0A278448A}"/>
              </a:ext>
            </a:extLst>
          </p:cNvPr>
          <p:cNvSpPr/>
          <p:nvPr/>
        </p:nvSpPr>
        <p:spPr>
          <a:xfrm flipH="1">
            <a:off x="3429000" y="7639810"/>
            <a:ext cx="542278" cy="558561"/>
          </a:xfrm>
          <a:prstGeom prst="line">
            <a:avLst/>
          </a:prstGeom>
          <a:ln w="38100" cap="flat">
            <a:solidFill>
              <a:srgbClr val="2B2C3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16822F74-1C45-7542-D7F5-6DB50D97427D}"/>
              </a:ext>
            </a:extLst>
          </p:cNvPr>
          <p:cNvGrpSpPr/>
          <p:nvPr/>
        </p:nvGrpSpPr>
        <p:grpSpPr>
          <a:xfrm>
            <a:off x="2257581" y="7167442"/>
            <a:ext cx="495667" cy="97326"/>
            <a:chOff x="2263180" y="5676900"/>
            <a:chExt cx="495667" cy="97326"/>
          </a:xfrm>
        </p:grpSpPr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402B3325-B013-C625-74EB-C908FC035C6B}"/>
                </a:ext>
              </a:extLst>
            </p:cNvPr>
            <p:cNvSpPr/>
            <p:nvPr/>
          </p:nvSpPr>
          <p:spPr>
            <a:xfrm>
              <a:off x="2263180" y="5676900"/>
              <a:ext cx="97200" cy="97326"/>
            </a:xfrm>
            <a:prstGeom prst="ellipse">
              <a:avLst/>
            </a:prstGeom>
            <a:solidFill>
              <a:srgbClr val="FF914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D3E39F4F-B687-0CA7-2885-189DEE5725D4}"/>
                </a:ext>
              </a:extLst>
            </p:cNvPr>
            <p:cNvSpPr/>
            <p:nvPr/>
          </p:nvSpPr>
          <p:spPr>
            <a:xfrm>
              <a:off x="2462414" y="5676900"/>
              <a:ext cx="97200" cy="97326"/>
            </a:xfrm>
            <a:prstGeom prst="ellipse">
              <a:avLst/>
            </a:prstGeom>
            <a:solidFill>
              <a:srgbClr val="FF914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A95AA333-6D2E-9D97-E6FE-F1A7FAACF282}"/>
                </a:ext>
              </a:extLst>
            </p:cNvPr>
            <p:cNvSpPr/>
            <p:nvPr/>
          </p:nvSpPr>
          <p:spPr>
            <a:xfrm>
              <a:off x="2661647" y="5676900"/>
              <a:ext cx="97200" cy="97326"/>
            </a:xfrm>
            <a:prstGeom prst="ellipse">
              <a:avLst/>
            </a:prstGeom>
            <a:solidFill>
              <a:srgbClr val="FF914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84D7C51D-0789-3C81-1100-1C1229A904C0}"/>
              </a:ext>
            </a:extLst>
          </p:cNvPr>
          <p:cNvGrpSpPr/>
          <p:nvPr/>
        </p:nvGrpSpPr>
        <p:grpSpPr>
          <a:xfrm rot="5400000">
            <a:off x="4832053" y="8877658"/>
            <a:ext cx="495667" cy="97326"/>
            <a:chOff x="2415580" y="5829300"/>
            <a:chExt cx="495667" cy="97326"/>
          </a:xfrm>
        </p:grpSpPr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379BA1F2-980D-3242-7011-FFC9C76CC6E3}"/>
                </a:ext>
              </a:extLst>
            </p:cNvPr>
            <p:cNvSpPr/>
            <p:nvPr/>
          </p:nvSpPr>
          <p:spPr>
            <a:xfrm>
              <a:off x="2415580" y="5829300"/>
              <a:ext cx="97200" cy="97326"/>
            </a:xfrm>
            <a:prstGeom prst="ellipse">
              <a:avLst/>
            </a:prstGeom>
            <a:solidFill>
              <a:srgbClr val="FF914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37A86659-6FE2-4816-4E91-83D4C1C4E7C5}"/>
                </a:ext>
              </a:extLst>
            </p:cNvPr>
            <p:cNvSpPr/>
            <p:nvPr/>
          </p:nvSpPr>
          <p:spPr>
            <a:xfrm>
              <a:off x="2614814" y="5829300"/>
              <a:ext cx="97200" cy="97326"/>
            </a:xfrm>
            <a:prstGeom prst="ellipse">
              <a:avLst/>
            </a:prstGeom>
            <a:solidFill>
              <a:srgbClr val="FF914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E3569DC2-5B7B-358A-6493-790EBA5FB571}"/>
                </a:ext>
              </a:extLst>
            </p:cNvPr>
            <p:cNvSpPr/>
            <p:nvPr/>
          </p:nvSpPr>
          <p:spPr>
            <a:xfrm>
              <a:off x="2814047" y="5829300"/>
              <a:ext cx="97200" cy="97326"/>
            </a:xfrm>
            <a:prstGeom prst="ellipse">
              <a:avLst/>
            </a:prstGeom>
            <a:solidFill>
              <a:srgbClr val="FF914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2C2D8482-D0D9-3D3D-5C0B-DD50F8AEC1A4}"/>
              </a:ext>
            </a:extLst>
          </p:cNvPr>
          <p:cNvGrpSpPr/>
          <p:nvPr/>
        </p:nvGrpSpPr>
        <p:grpSpPr>
          <a:xfrm>
            <a:off x="313031" y="4095605"/>
            <a:ext cx="6856854" cy="6117508"/>
            <a:chOff x="313031" y="4095605"/>
            <a:chExt cx="6856854" cy="6117508"/>
          </a:xfrm>
        </p:grpSpPr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D4D205DB-0B64-64FB-D9A5-740B6D6EA04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267681" y="4095605"/>
              <a:ext cx="10173" cy="5342587"/>
            </a:xfrm>
            <a:prstGeom prst="line">
              <a:avLst/>
            </a:prstGeom>
            <a:ln w="38100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1FA26CF0-7A84-BEE2-4943-96DF9B7828E6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3847032" y="2686262"/>
              <a:ext cx="10173" cy="5342587"/>
            </a:xfrm>
            <a:prstGeom prst="line">
              <a:avLst/>
            </a:prstGeom>
            <a:ln w="38100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FE90E27E-F0CD-747A-E7C5-92C98D5EA192}"/>
                </a:ext>
              </a:extLst>
            </p:cNvPr>
            <p:cNvSpPr/>
            <p:nvPr/>
          </p:nvSpPr>
          <p:spPr>
            <a:xfrm>
              <a:off x="6139974" y="5255520"/>
              <a:ext cx="239107" cy="239417"/>
            </a:xfrm>
            <a:prstGeom prst="ellipse">
              <a:avLst/>
            </a:prstGeom>
            <a:solidFill>
              <a:srgbClr val="FF914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BFFCC65D-14E2-7E4A-0CF0-DDAB4884FBD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053647" y="4471524"/>
              <a:ext cx="4116238" cy="4100593"/>
            </a:xfrm>
            <a:prstGeom prst="line">
              <a:avLst/>
            </a:prstGeom>
            <a:ln w="38100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2" name="TextBox 61">
                  <a:extLst>
                    <a:ext uri="{FF2B5EF4-FFF2-40B4-BE49-F238E27FC236}">
                      <a16:creationId xmlns:a16="http://schemas.microsoft.com/office/drawing/2014/main" id="{3D756EF6-7568-C737-594E-0A8F1DD210CB}"/>
                    </a:ext>
                  </a:extLst>
                </p:cNvPr>
                <p:cNvSpPr txBox="1"/>
                <p:nvPr/>
              </p:nvSpPr>
              <p:spPr>
                <a:xfrm>
                  <a:off x="5864839" y="9584351"/>
                  <a:ext cx="834331" cy="62876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sz="1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1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𝜖</m:t>
                            </m:r>
                          </m:num>
                          <m:den>
                            <m:rad>
                              <m:radPr>
                                <m:degHide m:val="on"/>
                                <m:ctrlPr>
                                  <a:rPr lang="en-US" sz="18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sz="18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𝛾</m:t>
                                </m:r>
                              </m:e>
                            </m:rad>
                          </m:den>
                        </m:f>
                      </m:oMath>
                    </m:oMathPara>
                  </a14:m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62" name="TextBox 61">
                  <a:extLst>
                    <a:ext uri="{FF2B5EF4-FFF2-40B4-BE49-F238E27FC236}">
                      <a16:creationId xmlns:a16="http://schemas.microsoft.com/office/drawing/2014/main" id="{3D756EF6-7568-C737-594E-0A8F1DD210C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864839" y="9584351"/>
                  <a:ext cx="834331" cy="628762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5" name="TextBox 64">
                  <a:extLst>
                    <a:ext uri="{FF2B5EF4-FFF2-40B4-BE49-F238E27FC236}">
                      <a16:creationId xmlns:a16="http://schemas.microsoft.com/office/drawing/2014/main" id="{06D74EA6-6B74-CF6F-2ABF-A350F6DF3B96}"/>
                    </a:ext>
                  </a:extLst>
                </p:cNvPr>
                <p:cNvSpPr txBox="1"/>
                <p:nvPr/>
              </p:nvSpPr>
              <p:spPr>
                <a:xfrm>
                  <a:off x="313031" y="5060847"/>
                  <a:ext cx="834331" cy="62876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sz="1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1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𝜖</m:t>
                            </m:r>
                          </m:num>
                          <m:den>
                            <m:rad>
                              <m:radPr>
                                <m:degHide m:val="on"/>
                                <m:ctrlPr>
                                  <a:rPr lang="en-US" sz="18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sz="18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𝛾</m:t>
                                </m:r>
                              </m:e>
                            </m:rad>
                          </m:den>
                        </m:f>
                      </m:oMath>
                    </m:oMathPara>
                  </a14:m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65" name="TextBox 64">
                  <a:extLst>
                    <a:ext uri="{FF2B5EF4-FFF2-40B4-BE49-F238E27FC236}">
                      <a16:creationId xmlns:a16="http://schemas.microsoft.com/office/drawing/2014/main" id="{06D74EA6-6B74-CF6F-2ABF-A350F6DF3B9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13031" y="5060847"/>
                  <a:ext cx="834331" cy="628762"/>
                </a:xfrm>
                <a:prstGeom prst="rect">
                  <a:avLst/>
                </a:prstGeom>
                <a:blipFill>
                  <a:blip r:embed="rId3"/>
                  <a:stretch>
                    <a:fillRect b="-20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29C903CE-C237-2F81-ADD0-DC1B0CB23F91}"/>
                  </a:ext>
                </a:extLst>
              </p:cNvPr>
              <p:cNvSpPr txBox="1"/>
              <p:nvPr/>
            </p:nvSpPr>
            <p:spPr>
              <a:xfrm>
                <a:off x="9825080" y="4482149"/>
                <a:ext cx="6481720" cy="119475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32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sz="3200" b="0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C</m:t>
                          </m:r>
                        </m:e>
                        <m:sub>
                          <m:r>
                            <a:rPr lang="en-US" sz="3200" b="0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3200" b="1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≤</m:t>
                      </m:r>
                      <m:nary>
                        <m:naryPr>
                          <m:chr m:val="∑"/>
                          <m:supHide m:val="on"/>
                          <m:ctrlPr>
                            <a:rPr lang="en-US" sz="3200" b="1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sz="3200" b="1" i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𝐢</m:t>
                          </m:r>
                        </m:sub>
                        <m:sup/>
                        <m:e>
                          <m:r>
                            <a:rPr lang="en-US" sz="3200" b="1" i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𝐄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n-US" sz="3200" i="1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m:rPr>
                                  <m:sty m:val="p"/>
                                </m:rPr>
                                <a:rPr lang="en-US" sz="3200" b="0" i="0" smtClean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exp</m:t>
                              </m:r>
                              <m:r>
                                <a:rPr lang="en-US" sz="3200" b="0" i="0" smtClean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sz="3200" b="0" i="0" smtClean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θ</m:t>
                              </m:r>
                              <m:rad>
                                <m:radPr>
                                  <m:degHide m:val="on"/>
                                  <m:ctrlPr>
                                    <a:rPr lang="en-US" sz="3200" b="0" i="1" smtClean="0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3200" b="0" i="0" smtClean="0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γ</m:t>
                                  </m:r>
                                </m:e>
                              </m:rad>
                              <m:r>
                                <a:rPr lang="en-US" sz="3200" b="0" i="0" smtClean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acc>
                                <m:accPr>
                                  <m:chr m:val="̃"/>
                                  <m:ctrlPr>
                                    <a:rPr lang="en-US" sz="3200" b="0" i="1" smtClean="0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sSub>
                                    <m:sSubPr>
                                      <m:ctrlPr>
                                        <a:rPr lang="en-US" sz="3200" b="0" i="1" smtClean="0">
                                          <a:solidFill>
                                            <a:schemeClr val="tx1">
                                              <a:lumMod val="85000"/>
                                              <a:lumOff val="1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sz="3200" b="0" i="0" smtClean="0">
                                          <a:solidFill>
                                            <a:schemeClr val="tx1">
                                              <a:lumMod val="85000"/>
                                              <a:lumOff val="1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q</m:t>
                                      </m:r>
                                    </m:e>
                                    <m:sub>
                                      <m:r>
                                        <m:rPr>
                                          <m:sty m:val="p"/>
                                        </m:rPr>
                                        <a:rPr lang="en-US" sz="3200" b="0" i="0" smtClean="0">
                                          <a:solidFill>
                                            <a:schemeClr val="tx1">
                                              <a:lumMod val="85000"/>
                                              <a:lumOff val="1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i</m:t>
                                      </m:r>
                                    </m:sub>
                                  </m:sSub>
                                </m:e>
                              </m:acc>
                              <m:r>
                                <a:rPr lang="en-US" sz="3200" b="0" i="0" smtClean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d>
                        </m:e>
                      </m:nary>
                      <m:r>
                        <a:rPr lang="en-US" sz="32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≤</m:t>
                      </m:r>
                      <m:sSub>
                        <m:sSubPr>
                          <m:ctrlPr>
                            <a:rPr lang="en-US" sz="3200" b="0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sz="3200" b="0" i="0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C</m:t>
                          </m:r>
                        </m:e>
                        <m:sub>
                          <m:r>
                            <a:rPr lang="en-US" sz="3200" b="0" i="0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29C903CE-C237-2F81-ADD0-DC1B0CB23F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25080" y="4482149"/>
                <a:ext cx="6481720" cy="1194751"/>
              </a:xfrm>
              <a:prstGeom prst="rect">
                <a:avLst/>
              </a:prstGeom>
              <a:blipFill>
                <a:blip r:embed="rId4"/>
                <a:stretch>
                  <a:fillRect t="-147368" b="-2042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6B19E2D4-482D-54E4-576A-1AB89022E33F}"/>
                  </a:ext>
                </a:extLst>
              </p:cNvPr>
              <p:cNvSpPr txBox="1"/>
              <p:nvPr/>
            </p:nvSpPr>
            <p:spPr>
              <a:xfrm>
                <a:off x="11628410" y="8254052"/>
                <a:ext cx="3787619" cy="86863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0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ad>
                            <m:radPr>
                              <m:degHide m:val="on"/>
                              <m:ctrlPr>
                                <a:rPr lang="en-US" sz="24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m:rPr>
                                  <m:sty m:val="p"/>
                                </m:rPr>
                                <a:rPr lang="en-US" sz="2400" b="0" i="0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γ</m:t>
                              </m:r>
                            </m:e>
                          </m:rad>
                        </m:den>
                      </m:f>
                      <m:r>
                        <a:rPr lang="en-US" sz="2400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2400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E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2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en-US" sz="2400" b="0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Idleness</m:t>
                          </m:r>
                        </m:e>
                      </m:d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≈0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6B19E2D4-482D-54E4-576A-1AB89022E3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628410" y="8254052"/>
                <a:ext cx="3787619" cy="868636"/>
              </a:xfrm>
              <a:prstGeom prst="rect">
                <a:avLst/>
              </a:prstGeom>
              <a:blipFill>
                <a:blip r:embed="rId6"/>
                <a:stretch>
                  <a:fillRect b="-428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0" name="TextBox 37">
            <a:extLst>
              <a:ext uri="{FF2B5EF4-FFF2-40B4-BE49-F238E27FC236}">
                <a16:creationId xmlns:a16="http://schemas.microsoft.com/office/drawing/2014/main" id="{ED577F10-5D72-095C-E517-0C75F396A912}"/>
              </a:ext>
            </a:extLst>
          </p:cNvPr>
          <p:cNvSpPr txBox="1"/>
          <p:nvPr/>
        </p:nvSpPr>
        <p:spPr>
          <a:xfrm>
            <a:off x="12010158" y="7471145"/>
            <a:ext cx="1569924" cy="4349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640"/>
              </a:lnSpc>
            </a:pPr>
            <a:r>
              <a:rPr lang="en-US" sz="2800" b="1" dirty="0">
                <a:latin typeface="Montserrat SemiBold" pitchFamily="2" charset="77"/>
              </a:rPr>
              <a:t>Idleness</a:t>
            </a:r>
          </a:p>
        </p:txBody>
      </p:sp>
      <p:sp>
        <p:nvSpPr>
          <p:cNvPr id="71" name="TextBox 37">
            <a:extLst>
              <a:ext uri="{FF2B5EF4-FFF2-40B4-BE49-F238E27FC236}">
                <a16:creationId xmlns:a16="http://schemas.microsoft.com/office/drawing/2014/main" id="{33D8E296-F8A8-D722-1BA0-87B076ED9EF0}"/>
              </a:ext>
            </a:extLst>
          </p:cNvPr>
          <p:cNvSpPr txBox="1"/>
          <p:nvPr/>
        </p:nvSpPr>
        <p:spPr>
          <a:xfrm>
            <a:off x="10763418" y="6331908"/>
            <a:ext cx="4652611" cy="4222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640"/>
              </a:lnSpc>
            </a:pPr>
            <a:r>
              <a:rPr lang="en-US" sz="2400" dirty="0">
                <a:latin typeface="Montserrat SemiBold" pitchFamily="2" charset="77"/>
              </a:rPr>
              <a:t>MGF [</a:t>
            </a:r>
            <a:r>
              <a:rPr lang="en-US" sz="2400" dirty="0">
                <a:solidFill>
                  <a:srgbClr val="FF0000"/>
                </a:solidFill>
                <a:latin typeface="Montserrat SemiBold" pitchFamily="2" charset="77"/>
              </a:rPr>
              <a:t>Centered</a:t>
            </a:r>
            <a:r>
              <a:rPr lang="en-US" sz="2400" dirty="0">
                <a:latin typeface="Montserrat SemiBold" pitchFamily="2" charset="77"/>
              </a:rPr>
              <a:t> Queue] = O(1</a:t>
            </a:r>
            <a:r>
              <a:rPr lang="en-US" sz="2400" b="1" dirty="0">
                <a:latin typeface="Montserrat SemiBold" pitchFamily="2" charset="77"/>
              </a:rPr>
              <a:t>)</a:t>
            </a:r>
          </a:p>
        </p:txBody>
      </p:sp>
      <p:sp>
        <p:nvSpPr>
          <p:cNvPr id="72" name="AutoShape 28">
            <a:extLst>
              <a:ext uri="{FF2B5EF4-FFF2-40B4-BE49-F238E27FC236}">
                <a16:creationId xmlns:a16="http://schemas.microsoft.com/office/drawing/2014/main" id="{A5F269BF-97F4-02A8-66CB-551B93520817}"/>
              </a:ext>
            </a:extLst>
          </p:cNvPr>
          <p:cNvSpPr/>
          <p:nvPr/>
        </p:nvSpPr>
        <p:spPr>
          <a:xfrm rot="5400000" flipV="1">
            <a:off x="12124824" y="5902888"/>
            <a:ext cx="858040" cy="0"/>
          </a:xfrm>
          <a:prstGeom prst="line">
            <a:avLst/>
          </a:prstGeom>
          <a:ln w="38100" cap="flat">
            <a:solidFill>
              <a:srgbClr val="FF914D"/>
            </a:solidFill>
            <a:prstDash val="solid"/>
            <a:headEnd type="none" w="sm" len="sm"/>
            <a:tailEnd type="triangle" w="lg" len="med"/>
          </a:ln>
        </p:spPr>
        <p:txBody>
          <a:bodyPr/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0D1DD618-A6A2-CDD2-BF3D-C9DADF725A2A}"/>
                  </a:ext>
                </a:extLst>
              </p:cNvPr>
              <p:cNvSpPr txBox="1"/>
              <p:nvPr/>
            </p:nvSpPr>
            <p:spPr>
              <a:xfrm>
                <a:off x="12244731" y="3526217"/>
                <a:ext cx="5184393" cy="64376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ts val="434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800" b="0" i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λ</m:t>
                      </m:r>
                      <m:r>
                        <a:rPr lang="en-US" sz="2800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 sz="2800" b="0" i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n</m:t>
                      </m:r>
                      <m:d>
                        <m:dPr>
                          <m:ctrlPr>
                            <a:rPr lang="en-US" sz="28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en-US" sz="2800" b="0" i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m:rPr>
                              <m:sty m:val="p"/>
                            </m:rPr>
                            <a:rPr lang="en-US" sz="2800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ϵ</m:t>
                          </m:r>
                        </m:e>
                      </m:d>
                      <m:r>
                        <a:rPr lang="en-US" sz="2800" b="0" i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,  </m:t>
                      </m:r>
                      <m:f>
                        <m:fPr>
                          <m:ctrlPr>
                            <a:rPr lang="en-US" sz="28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en-US" sz="2800" i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ϵ</m:t>
                          </m:r>
                        </m:num>
                        <m:den>
                          <m:rad>
                            <m:radPr>
                              <m:degHide m:val="on"/>
                              <m:ctrlPr>
                                <a:rPr lang="en-US" sz="28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m:rPr>
                                  <m:sty m:val="p"/>
                                </m:rPr>
                                <a:rPr lang="en-US" sz="2800" i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γ</m:t>
                              </m:r>
                            </m:e>
                          </m:rad>
                        </m:den>
                      </m:f>
                      <m:r>
                        <a:rPr lang="en-US" sz="28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→∞</m:t>
                      </m:r>
                    </m:oMath>
                  </m:oMathPara>
                </a14:m>
                <a:endParaRPr lang="en-US" sz="2800" dirty="0">
                  <a:solidFill>
                    <a:srgbClr val="000000"/>
                  </a:solidFill>
                  <a:latin typeface="Public Sans"/>
                </a:endParaRP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0D1DD618-A6A2-CDD2-BF3D-C9DADF725A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244731" y="3526217"/>
                <a:ext cx="5184393" cy="643766"/>
              </a:xfrm>
              <a:prstGeom prst="rect">
                <a:avLst/>
              </a:prstGeom>
              <a:blipFill>
                <a:blip r:embed="rId7"/>
                <a:stretch>
                  <a:fillRect t="-23077" b="-173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Box 11">
            <a:extLst>
              <a:ext uri="{FF2B5EF4-FFF2-40B4-BE49-F238E27FC236}">
                <a16:creationId xmlns:a16="http://schemas.microsoft.com/office/drawing/2014/main" id="{5A61BF7D-DF3F-3298-BCE1-1F056B8B1376}"/>
              </a:ext>
            </a:extLst>
          </p:cNvPr>
          <p:cNvSpPr txBox="1"/>
          <p:nvPr/>
        </p:nvSpPr>
        <p:spPr>
          <a:xfrm>
            <a:off x="1016396" y="942975"/>
            <a:ext cx="16230600" cy="6269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200"/>
              </a:lnSpc>
              <a:spcBef>
                <a:spcPct val="0"/>
              </a:spcBef>
            </a:pPr>
            <a:r>
              <a:rPr lang="en-US" sz="4000" b="1" spc="15" dirty="0">
                <a:solidFill>
                  <a:srgbClr val="2B2C30"/>
                </a:solidFill>
                <a:latin typeface="Montserrat" pitchFamily="2" charset="77"/>
                <a:cs typeface="Gujarati MT" pitchFamily="2" charset="0"/>
              </a:rPr>
              <a:t>STATE SPACE COLLAPSE</a:t>
            </a:r>
            <a:endParaRPr lang="en-US" sz="3714" b="1" spc="742" dirty="0">
              <a:solidFill>
                <a:schemeClr val="accent6">
                  <a:lumMod val="75000"/>
                </a:schemeClr>
              </a:solidFill>
              <a:latin typeface="Montserrat" pitchFamily="2" charset="77"/>
              <a:cs typeface="Gujarati M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3577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  <p:bldP spid="68" grpId="0"/>
      <p:bldP spid="70" grpId="0"/>
      <p:bldP spid="7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Trapezoid 60">
            <a:extLst>
              <a:ext uri="{FF2B5EF4-FFF2-40B4-BE49-F238E27FC236}">
                <a16:creationId xmlns:a16="http://schemas.microsoft.com/office/drawing/2014/main" id="{1E5793E6-5FCC-455D-993E-ADDDCF9A8191}"/>
              </a:ext>
            </a:extLst>
          </p:cNvPr>
          <p:cNvSpPr/>
          <p:nvPr/>
        </p:nvSpPr>
        <p:spPr>
          <a:xfrm rot="13500000">
            <a:off x="-22897" y="5850848"/>
            <a:ext cx="9671633" cy="1168565"/>
          </a:xfrm>
          <a:prstGeom prst="trapezoid">
            <a:avLst>
              <a:gd name="adj" fmla="val 100152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riangle 29">
            <a:extLst>
              <a:ext uri="{FF2B5EF4-FFF2-40B4-BE49-F238E27FC236}">
                <a16:creationId xmlns:a16="http://schemas.microsoft.com/office/drawing/2014/main" id="{42F0A9D4-FBA1-7AFA-D1EC-154F879929CB}"/>
              </a:ext>
            </a:extLst>
          </p:cNvPr>
          <p:cNvSpPr/>
          <p:nvPr/>
        </p:nvSpPr>
        <p:spPr>
          <a:xfrm>
            <a:off x="1808697" y="6591314"/>
            <a:ext cx="2839499" cy="2832646"/>
          </a:xfrm>
          <a:prstGeom prst="triangle">
            <a:avLst>
              <a:gd name="adj" fmla="val 364"/>
            </a:avLst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 flipV="1">
            <a:off x="1028695" y="1760761"/>
            <a:ext cx="16230594" cy="38509"/>
          </a:xfrm>
          <a:prstGeom prst="line">
            <a:avLst/>
          </a:prstGeom>
          <a:ln w="9525" cap="flat">
            <a:solidFill>
              <a:srgbClr val="2B2C3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TextBox 12"/>
          <p:cNvSpPr txBox="1"/>
          <p:nvPr/>
        </p:nvSpPr>
        <p:spPr>
          <a:xfrm>
            <a:off x="1016396" y="942975"/>
            <a:ext cx="16230600" cy="648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200"/>
              </a:lnSpc>
              <a:spcBef>
                <a:spcPct val="0"/>
              </a:spcBef>
            </a:pPr>
            <a:r>
              <a:rPr lang="en-US" sz="3714" spc="742">
                <a:solidFill>
                  <a:srgbClr val="2B2C30"/>
                </a:solidFill>
                <a:latin typeface="Public Sans Bold"/>
              </a:rPr>
              <a:t>STATE SPACE COLLAPSE</a:t>
            </a:r>
          </a:p>
        </p:txBody>
      </p:sp>
      <p:sp>
        <p:nvSpPr>
          <p:cNvPr id="43" name="AutoShape 3">
            <a:extLst>
              <a:ext uri="{FF2B5EF4-FFF2-40B4-BE49-F238E27FC236}">
                <a16:creationId xmlns:a16="http://schemas.microsoft.com/office/drawing/2014/main" id="{2032D622-A537-F709-A382-AEF5D00505E7}"/>
              </a:ext>
            </a:extLst>
          </p:cNvPr>
          <p:cNvSpPr/>
          <p:nvPr/>
        </p:nvSpPr>
        <p:spPr>
          <a:xfrm>
            <a:off x="1219200" y="9423966"/>
            <a:ext cx="8223684" cy="0"/>
          </a:xfrm>
          <a:prstGeom prst="line">
            <a:avLst/>
          </a:prstGeom>
          <a:ln w="38100" cap="flat">
            <a:solidFill>
              <a:srgbClr val="2B2C3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4" name="AutoShape 4">
            <a:extLst>
              <a:ext uri="{FF2B5EF4-FFF2-40B4-BE49-F238E27FC236}">
                <a16:creationId xmlns:a16="http://schemas.microsoft.com/office/drawing/2014/main" id="{63E1FDFD-46C8-27EE-165B-543A51CF37D7}"/>
              </a:ext>
            </a:extLst>
          </p:cNvPr>
          <p:cNvSpPr/>
          <p:nvPr/>
        </p:nvSpPr>
        <p:spPr>
          <a:xfrm>
            <a:off x="1808698" y="3848100"/>
            <a:ext cx="0" cy="5873689"/>
          </a:xfrm>
          <a:prstGeom prst="line">
            <a:avLst/>
          </a:prstGeom>
          <a:ln w="38100" cap="flat">
            <a:solidFill>
              <a:srgbClr val="2B2C3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A749BEAB-ED90-55C9-8DCD-A18453C000A5}"/>
              </a:ext>
            </a:extLst>
          </p:cNvPr>
          <p:cNvSpPr/>
          <p:nvPr/>
        </p:nvSpPr>
        <p:spPr>
          <a:xfrm>
            <a:off x="9594620" y="2995180"/>
            <a:ext cx="7855180" cy="3103930"/>
          </a:xfrm>
          <a:custGeom>
            <a:avLst/>
            <a:gdLst/>
            <a:ahLst/>
            <a:cxnLst/>
            <a:rect l="l" t="t" r="r" b="b"/>
            <a:pathLst>
              <a:path w="847631" h="310242">
                <a:moveTo>
                  <a:pt x="0" y="0"/>
                </a:moveTo>
                <a:lnTo>
                  <a:pt x="847631" y="0"/>
                </a:lnTo>
                <a:lnTo>
                  <a:pt x="847631" y="310242"/>
                </a:lnTo>
                <a:lnTo>
                  <a:pt x="0" y="310242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  <a:alpha val="30000"/>
            </a:schemeClr>
          </a:solidFill>
          <a:ln w="38100" cap="rnd">
            <a:solidFill>
              <a:schemeClr val="accent2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4" name="TextBox 12">
            <a:extLst>
              <a:ext uri="{FF2B5EF4-FFF2-40B4-BE49-F238E27FC236}">
                <a16:creationId xmlns:a16="http://schemas.microsoft.com/office/drawing/2014/main" id="{42EBC72C-8675-7AB1-BEB6-818EAAA77DA6}"/>
              </a:ext>
            </a:extLst>
          </p:cNvPr>
          <p:cNvSpPr txBox="1"/>
          <p:nvPr/>
        </p:nvSpPr>
        <p:spPr>
          <a:xfrm>
            <a:off x="9483569" y="2770198"/>
            <a:ext cx="1796191" cy="3230763"/>
          </a:xfrm>
          <a:prstGeom prst="rect">
            <a:avLst/>
          </a:prstGeom>
        </p:spPr>
        <p:txBody>
          <a:bodyPr lIns="50800" tIns="50800" rIns="50800" bIns="50800" rtlCol="0" anchor="ctr"/>
          <a:lstStyle/>
          <a:p>
            <a:pPr algn="ctr">
              <a:lnSpc>
                <a:spcPts val="2659"/>
              </a:lnSpc>
              <a:spcBef>
                <a:spcPct val="0"/>
              </a:spcBef>
            </a:pPr>
            <a:endParaRPr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FBBB8A97-610E-55A3-5D27-2352C9405519}"/>
                  </a:ext>
                </a:extLst>
              </p:cNvPr>
              <p:cNvSpPr txBox="1"/>
              <p:nvPr/>
            </p:nvSpPr>
            <p:spPr>
              <a:xfrm>
                <a:off x="12509564" y="3621737"/>
                <a:ext cx="4940236" cy="68974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ts val="4340"/>
                  </a:lnSpc>
                </a:pPr>
                <a14:m>
                  <m:oMath xmlns:m="http://schemas.openxmlformats.org/officeDocument/2006/math">
                    <m:r>
                      <a:rPr lang="en-US" sz="32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𝜆</m:t>
                    </m:r>
                    <m:r>
                      <a:rPr lang="en-US" sz="36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36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1+</m:t>
                    </m:r>
                    <m:r>
                      <a:rPr lang="en-US" sz="36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𝜖</m:t>
                    </m:r>
                    <m:r>
                      <a:rPr lang="en-US" sz="36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,</m:t>
                    </m:r>
                  </m:oMath>
                </a14:m>
                <a:r>
                  <a:rPr lang="en-US" sz="3200" dirty="0">
                    <a:solidFill>
                      <a:srgbClr val="000000"/>
                    </a:solidFill>
                    <a:latin typeface="Public Sans"/>
                  </a:rPr>
                  <a:t>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3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𝜖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sz="32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32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𝛾</m:t>
                            </m:r>
                          </m:e>
                        </m:rad>
                      </m:den>
                    </m:f>
                    <m:r>
                      <a:rPr lang="en-US" sz="32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→∞</m:t>
                    </m:r>
                  </m:oMath>
                </a14:m>
                <a:endParaRPr lang="en-US" sz="3200" dirty="0">
                  <a:solidFill>
                    <a:srgbClr val="000000"/>
                  </a:solidFill>
                  <a:latin typeface="Public Sans"/>
                </a:endParaRP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FBBB8A97-610E-55A3-5D27-2352C94055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09564" y="3621737"/>
                <a:ext cx="4940236" cy="689741"/>
              </a:xfrm>
              <a:prstGeom prst="rect">
                <a:avLst/>
              </a:prstGeom>
              <a:blipFill>
                <a:blip r:embed="rId2"/>
                <a:stretch>
                  <a:fillRect l="-767" t="-12727" b="-36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37">
            <a:extLst>
              <a:ext uri="{FF2B5EF4-FFF2-40B4-BE49-F238E27FC236}">
                <a16:creationId xmlns:a16="http://schemas.microsoft.com/office/drawing/2014/main" id="{4ECB7709-D487-B50E-511E-752B72AD5EB2}"/>
              </a:ext>
            </a:extLst>
          </p:cNvPr>
          <p:cNvSpPr txBox="1"/>
          <p:nvPr/>
        </p:nvSpPr>
        <p:spPr>
          <a:xfrm>
            <a:off x="9594620" y="2373984"/>
            <a:ext cx="6483578" cy="4349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640"/>
              </a:lnSpc>
            </a:pPr>
            <a:r>
              <a:rPr lang="en-US" sz="2800" b="1" dirty="0">
                <a:latin typeface="Montserrat SemiBold" pitchFamily="2" charset="77"/>
              </a:rPr>
              <a:t>LEMMA [</a:t>
            </a:r>
            <a:r>
              <a:rPr lang="en-US" sz="2800" b="1" dirty="0">
                <a:latin typeface="Montserrat ExtraBold" pitchFamily="2" charset="77"/>
              </a:rPr>
              <a:t>J</a:t>
            </a:r>
            <a:r>
              <a:rPr lang="en-US" sz="2800" b="1" dirty="0">
                <a:latin typeface="Montserrat SemiBold" pitchFamily="2" charset="77"/>
              </a:rPr>
              <a:t>ZM 2023] : MGF Bound</a:t>
            </a:r>
          </a:p>
        </p:txBody>
      </p:sp>
      <p:sp>
        <p:nvSpPr>
          <p:cNvPr id="16" name="TextBox 37">
            <a:extLst>
              <a:ext uri="{FF2B5EF4-FFF2-40B4-BE49-F238E27FC236}">
                <a16:creationId xmlns:a16="http://schemas.microsoft.com/office/drawing/2014/main" id="{0A878DD1-32DF-C11D-E12A-99BB3401836D}"/>
              </a:ext>
            </a:extLst>
          </p:cNvPr>
          <p:cNvSpPr txBox="1"/>
          <p:nvPr/>
        </p:nvSpPr>
        <p:spPr>
          <a:xfrm>
            <a:off x="10077998" y="3383689"/>
            <a:ext cx="2228762" cy="89665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640"/>
              </a:lnSpc>
            </a:pPr>
            <a:r>
              <a:rPr lang="en-US" sz="2800" b="1" dirty="0">
                <a:latin typeface="Montserrat SemiBold" pitchFamily="2" charset="77"/>
              </a:rPr>
              <a:t>Heavily</a:t>
            </a:r>
          </a:p>
          <a:p>
            <a:pPr>
              <a:lnSpc>
                <a:spcPts val="3640"/>
              </a:lnSpc>
            </a:pPr>
            <a:r>
              <a:rPr lang="en-US" sz="2800" b="1" dirty="0">
                <a:latin typeface="Montserrat SemiBold" pitchFamily="2" charset="77"/>
              </a:rPr>
              <a:t>Overloaded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29C903CE-C237-2F81-ADD0-DC1B0CB23F91}"/>
                  </a:ext>
                </a:extLst>
              </p:cNvPr>
              <p:cNvSpPr txBox="1"/>
              <p:nvPr/>
            </p:nvSpPr>
            <p:spPr>
              <a:xfrm>
                <a:off x="9825080" y="4482149"/>
                <a:ext cx="6481720" cy="119475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en-US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32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≤</m:t>
                      </m:r>
                      <m:nary>
                        <m:naryPr>
                          <m:chr m:val="∑"/>
                          <m:supHide m:val="on"/>
                          <m:ctrlPr>
                            <a:rPr lang="en-US" sz="3200" b="1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sz="3200" b="1" i="1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𝒊</m:t>
                          </m:r>
                        </m:sub>
                        <m:sup/>
                        <m:e>
                          <m:r>
                            <a:rPr lang="en-US" sz="3200" b="1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𝐄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n-US" sz="3200" i="1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m:rPr>
                                  <m:sty m:val="p"/>
                                </m:rPr>
                                <a:rPr lang="en-US" sz="3200" b="0" i="1" smtClean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exp</m:t>
                              </m:r>
                              <m:r>
                                <a:rPr lang="en-US" sz="3200" b="0" i="1" smtClean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sz="3200" b="0" i="1" smtClean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  <m:rad>
                                <m:radPr>
                                  <m:degHide m:val="on"/>
                                  <m:ctrlPr>
                                    <a:rPr lang="en-US" sz="3200" b="0" i="1" smtClean="0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sz="3200" b="0" i="1" smtClean="0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𝛾</m:t>
                                  </m:r>
                                </m:e>
                              </m:rad>
                              <m:r>
                                <a:rPr lang="en-US" sz="3200" b="0" i="1" smtClean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acc>
                                <m:accPr>
                                  <m:chr m:val="̃"/>
                                  <m:ctrlPr>
                                    <a:rPr lang="en-US" sz="3200" b="0" i="1" smtClean="0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sSub>
                                    <m:sSubPr>
                                      <m:ctrlPr>
                                        <a:rPr lang="en-US" sz="3200" b="0" i="1" smtClean="0">
                                          <a:solidFill>
                                            <a:schemeClr val="tx1">
                                              <a:lumMod val="85000"/>
                                              <a:lumOff val="1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3200" b="0" i="1" smtClean="0">
                                          <a:solidFill>
                                            <a:schemeClr val="tx1">
                                              <a:lumMod val="85000"/>
                                              <a:lumOff val="1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𝑞</m:t>
                                      </m:r>
                                    </m:e>
                                    <m:sub>
                                      <m:r>
                                        <a:rPr lang="en-US" sz="3200" b="0" i="1" smtClean="0">
                                          <a:solidFill>
                                            <a:schemeClr val="tx1">
                                              <a:lumMod val="85000"/>
                                              <a:lumOff val="1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</m:e>
                              </m:acc>
                              <m:r>
                                <a:rPr lang="en-US" sz="3200" b="0" i="1" smtClean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d>
                        </m:e>
                      </m:nary>
                      <m:r>
                        <a:rPr lang="en-US" sz="3200" b="0" i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≤</m:t>
                      </m:r>
                      <m:sSub>
                        <m:sSubPr>
                          <m:ctrlPr>
                            <a:rPr lang="en-US" sz="3200" b="0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b="0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en-US" sz="3200" b="0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29C903CE-C237-2F81-ADD0-DC1B0CB23F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25080" y="4482149"/>
                <a:ext cx="6481720" cy="1194751"/>
              </a:xfrm>
              <a:prstGeom prst="rect">
                <a:avLst/>
              </a:prstGeom>
              <a:blipFill>
                <a:blip r:embed="rId3"/>
                <a:stretch>
                  <a:fillRect t="-147368" b="-2042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81" name="Group 80">
            <a:extLst>
              <a:ext uri="{FF2B5EF4-FFF2-40B4-BE49-F238E27FC236}">
                <a16:creationId xmlns:a16="http://schemas.microsoft.com/office/drawing/2014/main" id="{4747392C-9D29-44AF-CE31-890BB722CD27}"/>
              </a:ext>
            </a:extLst>
          </p:cNvPr>
          <p:cNvGrpSpPr/>
          <p:nvPr/>
        </p:nvGrpSpPr>
        <p:grpSpPr>
          <a:xfrm>
            <a:off x="12109558" y="8154804"/>
            <a:ext cx="3787619" cy="1383469"/>
            <a:chOff x="14056199" y="8179631"/>
            <a:chExt cx="3787619" cy="1383469"/>
          </a:xfrm>
        </p:grpSpPr>
        <p:sp>
          <p:nvSpPr>
            <p:cNvPr id="69" name="Freeform 3">
              <a:extLst>
                <a:ext uri="{FF2B5EF4-FFF2-40B4-BE49-F238E27FC236}">
                  <a16:creationId xmlns:a16="http://schemas.microsoft.com/office/drawing/2014/main" id="{8E461AF0-4D22-3C7A-9AA7-FF0B5F62A19E}"/>
                </a:ext>
              </a:extLst>
            </p:cNvPr>
            <p:cNvSpPr/>
            <p:nvPr/>
          </p:nvSpPr>
          <p:spPr>
            <a:xfrm>
              <a:off x="14437947" y="8179631"/>
              <a:ext cx="2984719" cy="1383469"/>
            </a:xfrm>
            <a:custGeom>
              <a:avLst/>
              <a:gdLst/>
              <a:ahLst/>
              <a:cxnLst/>
              <a:rect l="l" t="t" r="r" b="b"/>
              <a:pathLst>
                <a:path w="847631" h="310242">
                  <a:moveTo>
                    <a:pt x="0" y="0"/>
                  </a:moveTo>
                  <a:lnTo>
                    <a:pt x="847631" y="0"/>
                  </a:lnTo>
                  <a:lnTo>
                    <a:pt x="847631" y="310242"/>
                  </a:lnTo>
                  <a:lnTo>
                    <a:pt x="0" y="310242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  <a:alpha val="30000"/>
              </a:schemeClr>
            </a:solidFill>
            <a:ln w="38100" cap="rnd">
              <a:solidFill>
                <a:schemeClr val="accent2"/>
              </a:solidFill>
            </a:ln>
          </p:spPr>
          <p:txBody>
            <a:bodyPr/>
            <a:lstStyle/>
            <a:p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8" name="TextBox 67">
                  <a:extLst>
                    <a:ext uri="{FF2B5EF4-FFF2-40B4-BE49-F238E27FC236}">
                      <a16:creationId xmlns:a16="http://schemas.microsoft.com/office/drawing/2014/main" id="{6B19E2D4-482D-54E4-576A-1AB89022E33F}"/>
                    </a:ext>
                  </a:extLst>
                </p:cNvPr>
                <p:cNvSpPr txBox="1"/>
                <p:nvPr/>
              </p:nvSpPr>
              <p:spPr>
                <a:xfrm>
                  <a:off x="14056199" y="8393186"/>
                  <a:ext cx="3787619" cy="868636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400" b="0" i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ad>
                              <m:radPr>
                                <m:degHide m:val="on"/>
                                <m:ctrlP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m:rPr>
                                    <m:sty m:val="p"/>
                                  </m:rPr>
                                  <a:rPr lang="en-US" sz="24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γ</m:t>
                                </m:r>
                              </m:e>
                            </m:rad>
                          </m:den>
                        </m:f>
                        <m:r>
                          <a:rPr lang="en-US" sz="24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24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E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m:rPr>
                                <m:sty m:val="p"/>
                              </m:rPr>
                              <a:rPr lang="en-US" sz="2400" b="0" i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Idleness</m:t>
                            </m:r>
                          </m:e>
                        </m:d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≈0</m:t>
                        </m:r>
                      </m:oMath>
                    </m:oMathPara>
                  </a14:m>
                  <a:endParaRPr lang="en-US" sz="240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68" name="TextBox 67">
                  <a:extLst>
                    <a:ext uri="{FF2B5EF4-FFF2-40B4-BE49-F238E27FC236}">
                      <a16:creationId xmlns:a16="http://schemas.microsoft.com/office/drawing/2014/main" id="{6B19E2D4-482D-54E4-576A-1AB89022E33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4056199" y="8393186"/>
                  <a:ext cx="3787619" cy="868636"/>
                </a:xfrm>
                <a:prstGeom prst="rect">
                  <a:avLst/>
                </a:prstGeom>
                <a:blipFill>
                  <a:blip r:embed="rId4"/>
                  <a:stretch>
                    <a:fillRect b="-4348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C3082E1D-05BB-C117-69AD-CA2EC3C62B42}"/>
              </a:ext>
            </a:extLst>
          </p:cNvPr>
          <p:cNvCxnSpPr/>
          <p:nvPr/>
        </p:nvCxnSpPr>
        <p:spPr>
          <a:xfrm>
            <a:off x="1028695" y="5829300"/>
            <a:ext cx="4114800" cy="41148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0D954526-60AE-7600-4FFA-E7B97FBB1376}"/>
              </a:ext>
            </a:extLst>
          </p:cNvPr>
          <p:cNvCxnSpPr>
            <a:cxnSpLocks/>
          </p:cNvCxnSpPr>
          <p:nvPr/>
        </p:nvCxnSpPr>
        <p:spPr>
          <a:xfrm>
            <a:off x="1259155" y="3738364"/>
            <a:ext cx="5983425" cy="598342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Group 36">
            <a:extLst>
              <a:ext uri="{FF2B5EF4-FFF2-40B4-BE49-F238E27FC236}">
                <a16:creationId xmlns:a16="http://schemas.microsoft.com/office/drawing/2014/main" id="{A4F9EB84-4B44-AB21-A098-D657725BFEFF}"/>
              </a:ext>
            </a:extLst>
          </p:cNvPr>
          <p:cNvGrpSpPr/>
          <p:nvPr/>
        </p:nvGrpSpPr>
        <p:grpSpPr>
          <a:xfrm rot="5400000">
            <a:off x="3543028" y="4218022"/>
            <a:ext cx="3684894" cy="3859450"/>
            <a:chOff x="4685318" y="3738760"/>
            <a:chExt cx="1915964" cy="2006725"/>
          </a:xfrm>
        </p:grpSpPr>
        <p:sp>
          <p:nvSpPr>
            <p:cNvPr id="31" name="AutoShape 9">
              <a:extLst>
                <a:ext uri="{FF2B5EF4-FFF2-40B4-BE49-F238E27FC236}">
                  <a16:creationId xmlns:a16="http://schemas.microsoft.com/office/drawing/2014/main" id="{2C6DC3DE-DC3D-CDA9-F26D-892579D76B56}"/>
                </a:ext>
              </a:extLst>
            </p:cNvPr>
            <p:cNvSpPr>
              <a:spLocks/>
            </p:cNvSpPr>
            <p:nvPr/>
          </p:nvSpPr>
          <p:spPr>
            <a:xfrm rot="10800000" flipH="1" flipV="1">
              <a:off x="4685318" y="5257861"/>
              <a:ext cx="487624" cy="487624"/>
            </a:xfrm>
            <a:prstGeom prst="line">
              <a:avLst/>
            </a:prstGeom>
            <a:ln w="38100" cap="flat">
              <a:solidFill>
                <a:schemeClr val="accent3">
                  <a:lumMod val="50000"/>
                </a:schemeClr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AutoShape 9">
              <a:extLst>
                <a:ext uri="{FF2B5EF4-FFF2-40B4-BE49-F238E27FC236}">
                  <a16:creationId xmlns:a16="http://schemas.microsoft.com/office/drawing/2014/main" id="{B4CC7B47-D6F6-19E1-4328-1B5F7B86908A}"/>
                </a:ext>
              </a:extLst>
            </p:cNvPr>
            <p:cNvSpPr>
              <a:spLocks/>
            </p:cNvSpPr>
            <p:nvPr/>
          </p:nvSpPr>
          <p:spPr>
            <a:xfrm rot="10800000" flipH="1" flipV="1">
              <a:off x="4964557" y="4957810"/>
              <a:ext cx="487624" cy="487624"/>
            </a:xfrm>
            <a:prstGeom prst="line">
              <a:avLst/>
            </a:prstGeom>
            <a:ln w="38100" cap="flat">
              <a:solidFill>
                <a:schemeClr val="accent3">
                  <a:lumMod val="50000"/>
                </a:schemeClr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AutoShape 9">
              <a:extLst>
                <a:ext uri="{FF2B5EF4-FFF2-40B4-BE49-F238E27FC236}">
                  <a16:creationId xmlns:a16="http://schemas.microsoft.com/office/drawing/2014/main" id="{80070398-628A-52F7-B07C-E256AD3256EC}"/>
                </a:ext>
              </a:extLst>
            </p:cNvPr>
            <p:cNvSpPr>
              <a:spLocks/>
            </p:cNvSpPr>
            <p:nvPr/>
          </p:nvSpPr>
          <p:spPr>
            <a:xfrm rot="10800000" flipH="1" flipV="1">
              <a:off x="5260907" y="4648363"/>
              <a:ext cx="487624" cy="487624"/>
            </a:xfrm>
            <a:prstGeom prst="line">
              <a:avLst/>
            </a:prstGeom>
            <a:ln w="38100" cap="flat">
              <a:solidFill>
                <a:schemeClr val="accent3">
                  <a:lumMod val="50000"/>
                </a:schemeClr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AutoShape 9">
              <a:extLst>
                <a:ext uri="{FF2B5EF4-FFF2-40B4-BE49-F238E27FC236}">
                  <a16:creationId xmlns:a16="http://schemas.microsoft.com/office/drawing/2014/main" id="{6CA6A4CC-8D85-A36E-3CDC-563B5AC16C30}"/>
                </a:ext>
              </a:extLst>
            </p:cNvPr>
            <p:cNvSpPr>
              <a:spLocks/>
            </p:cNvSpPr>
            <p:nvPr/>
          </p:nvSpPr>
          <p:spPr>
            <a:xfrm rot="10800000" flipH="1" flipV="1">
              <a:off x="5540146" y="4348312"/>
              <a:ext cx="487624" cy="487624"/>
            </a:xfrm>
            <a:prstGeom prst="line">
              <a:avLst/>
            </a:prstGeom>
            <a:ln w="38100" cap="flat">
              <a:solidFill>
                <a:schemeClr val="accent3">
                  <a:lumMod val="50000"/>
                </a:schemeClr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AutoShape 9">
              <a:extLst>
                <a:ext uri="{FF2B5EF4-FFF2-40B4-BE49-F238E27FC236}">
                  <a16:creationId xmlns:a16="http://schemas.microsoft.com/office/drawing/2014/main" id="{C73FAF92-E509-13B3-842C-31326DCB2FFA}"/>
                </a:ext>
              </a:extLst>
            </p:cNvPr>
            <p:cNvSpPr>
              <a:spLocks/>
            </p:cNvSpPr>
            <p:nvPr/>
          </p:nvSpPr>
          <p:spPr>
            <a:xfrm rot="10800000" flipH="1" flipV="1">
              <a:off x="5834419" y="4038812"/>
              <a:ext cx="487624" cy="487624"/>
            </a:xfrm>
            <a:prstGeom prst="line">
              <a:avLst/>
            </a:prstGeom>
            <a:ln w="38100" cap="flat">
              <a:solidFill>
                <a:schemeClr val="accent3">
                  <a:lumMod val="50000"/>
                </a:schemeClr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AutoShape 9">
              <a:extLst>
                <a:ext uri="{FF2B5EF4-FFF2-40B4-BE49-F238E27FC236}">
                  <a16:creationId xmlns:a16="http://schemas.microsoft.com/office/drawing/2014/main" id="{05795F1C-153E-4C2F-AEE0-D024CA80AA4E}"/>
                </a:ext>
              </a:extLst>
            </p:cNvPr>
            <p:cNvSpPr>
              <a:spLocks/>
            </p:cNvSpPr>
            <p:nvPr/>
          </p:nvSpPr>
          <p:spPr>
            <a:xfrm rot="10800000" flipH="1" flipV="1">
              <a:off x="6113658" y="3738760"/>
              <a:ext cx="487624" cy="487624"/>
            </a:xfrm>
            <a:prstGeom prst="line">
              <a:avLst/>
            </a:prstGeom>
            <a:ln w="38100" cap="flat">
              <a:solidFill>
                <a:schemeClr val="accent3">
                  <a:lumMod val="50000"/>
                </a:schemeClr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597DC673-FF2F-4C38-2B64-7B8675BD7461}"/>
              </a:ext>
            </a:extLst>
          </p:cNvPr>
          <p:cNvGrpSpPr/>
          <p:nvPr/>
        </p:nvGrpSpPr>
        <p:grpSpPr>
          <a:xfrm rot="16200000">
            <a:off x="2064444" y="7729145"/>
            <a:ext cx="1397110" cy="1447680"/>
            <a:chOff x="4964557" y="4038812"/>
            <a:chExt cx="1357486" cy="1406622"/>
          </a:xfrm>
        </p:grpSpPr>
        <p:sp>
          <p:nvSpPr>
            <p:cNvPr id="40" name="AutoShape 9">
              <a:extLst>
                <a:ext uri="{FF2B5EF4-FFF2-40B4-BE49-F238E27FC236}">
                  <a16:creationId xmlns:a16="http://schemas.microsoft.com/office/drawing/2014/main" id="{CC4C315B-08AD-ECFB-551D-F21B764FFBFC}"/>
                </a:ext>
              </a:extLst>
            </p:cNvPr>
            <p:cNvSpPr>
              <a:spLocks/>
            </p:cNvSpPr>
            <p:nvPr/>
          </p:nvSpPr>
          <p:spPr>
            <a:xfrm rot="10800000" flipH="1" flipV="1">
              <a:off x="4964557" y="4957810"/>
              <a:ext cx="487624" cy="487624"/>
            </a:xfrm>
            <a:prstGeom prst="line">
              <a:avLst/>
            </a:prstGeom>
            <a:ln w="38100" cap="flat">
              <a:solidFill>
                <a:schemeClr val="accent3">
                  <a:lumMod val="50000"/>
                </a:schemeClr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AutoShape 9">
              <a:extLst>
                <a:ext uri="{FF2B5EF4-FFF2-40B4-BE49-F238E27FC236}">
                  <a16:creationId xmlns:a16="http://schemas.microsoft.com/office/drawing/2014/main" id="{92408763-FF90-9294-5FF9-C6C72183B986}"/>
                </a:ext>
              </a:extLst>
            </p:cNvPr>
            <p:cNvSpPr>
              <a:spLocks/>
            </p:cNvSpPr>
            <p:nvPr/>
          </p:nvSpPr>
          <p:spPr>
            <a:xfrm rot="10800000" flipH="1" flipV="1">
              <a:off x="5260907" y="4648363"/>
              <a:ext cx="487624" cy="487624"/>
            </a:xfrm>
            <a:prstGeom prst="line">
              <a:avLst/>
            </a:prstGeom>
            <a:ln w="38100" cap="flat">
              <a:solidFill>
                <a:schemeClr val="accent3">
                  <a:lumMod val="50000"/>
                </a:schemeClr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AutoShape 9">
              <a:extLst>
                <a:ext uri="{FF2B5EF4-FFF2-40B4-BE49-F238E27FC236}">
                  <a16:creationId xmlns:a16="http://schemas.microsoft.com/office/drawing/2014/main" id="{9EECF06C-794C-56B8-B131-D94F269410B8}"/>
                </a:ext>
              </a:extLst>
            </p:cNvPr>
            <p:cNvSpPr>
              <a:spLocks/>
            </p:cNvSpPr>
            <p:nvPr/>
          </p:nvSpPr>
          <p:spPr>
            <a:xfrm rot="10800000" flipH="1" flipV="1">
              <a:off x="5540146" y="4348312"/>
              <a:ext cx="487624" cy="487624"/>
            </a:xfrm>
            <a:prstGeom prst="line">
              <a:avLst/>
            </a:prstGeom>
            <a:ln w="38100" cap="flat">
              <a:solidFill>
                <a:schemeClr val="accent3">
                  <a:lumMod val="50000"/>
                </a:schemeClr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AutoShape 9">
              <a:extLst>
                <a:ext uri="{FF2B5EF4-FFF2-40B4-BE49-F238E27FC236}">
                  <a16:creationId xmlns:a16="http://schemas.microsoft.com/office/drawing/2014/main" id="{F109EC2D-2AF9-3986-849F-A85629EAEE33}"/>
                </a:ext>
              </a:extLst>
            </p:cNvPr>
            <p:cNvSpPr>
              <a:spLocks/>
            </p:cNvSpPr>
            <p:nvPr/>
          </p:nvSpPr>
          <p:spPr>
            <a:xfrm rot="10800000" flipH="1" flipV="1">
              <a:off x="5834419" y="4038812"/>
              <a:ext cx="487624" cy="487624"/>
            </a:xfrm>
            <a:prstGeom prst="line">
              <a:avLst/>
            </a:prstGeom>
            <a:ln w="38100" cap="flat">
              <a:solidFill>
                <a:schemeClr val="accent3">
                  <a:lumMod val="50000"/>
                </a:schemeClr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D4010089-A6E3-837D-11A4-609471FDF747}"/>
              </a:ext>
            </a:extLst>
          </p:cNvPr>
          <p:cNvGrpSpPr/>
          <p:nvPr/>
        </p:nvGrpSpPr>
        <p:grpSpPr>
          <a:xfrm>
            <a:off x="5223520" y="9098172"/>
            <a:ext cx="495667" cy="97326"/>
            <a:chOff x="2263180" y="5676900"/>
            <a:chExt cx="495667" cy="97326"/>
          </a:xfrm>
        </p:grpSpPr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B34483D2-9C3E-F4CA-AD28-77A0FB0B3AA9}"/>
                </a:ext>
              </a:extLst>
            </p:cNvPr>
            <p:cNvSpPr/>
            <p:nvPr/>
          </p:nvSpPr>
          <p:spPr>
            <a:xfrm>
              <a:off x="2263180" y="5676900"/>
              <a:ext cx="97200" cy="97326"/>
            </a:xfrm>
            <a:prstGeom prst="ellipse">
              <a:avLst/>
            </a:prstGeom>
            <a:solidFill>
              <a:srgbClr val="FF914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F30BD2D0-DF42-5069-761C-CABEA390B21F}"/>
                </a:ext>
              </a:extLst>
            </p:cNvPr>
            <p:cNvSpPr/>
            <p:nvPr/>
          </p:nvSpPr>
          <p:spPr>
            <a:xfrm>
              <a:off x="2462414" y="5676900"/>
              <a:ext cx="97200" cy="97326"/>
            </a:xfrm>
            <a:prstGeom prst="ellipse">
              <a:avLst/>
            </a:prstGeom>
            <a:solidFill>
              <a:srgbClr val="FF914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87D0E222-52C8-8155-4598-166F08C8A65E}"/>
                </a:ext>
              </a:extLst>
            </p:cNvPr>
            <p:cNvSpPr/>
            <p:nvPr/>
          </p:nvSpPr>
          <p:spPr>
            <a:xfrm>
              <a:off x="2661647" y="5676900"/>
              <a:ext cx="97200" cy="97326"/>
            </a:xfrm>
            <a:prstGeom prst="ellipse">
              <a:avLst/>
            </a:prstGeom>
            <a:solidFill>
              <a:srgbClr val="FF914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9737D5E6-5A5D-FEFB-722F-A2473E76A58C}"/>
              </a:ext>
            </a:extLst>
          </p:cNvPr>
          <p:cNvGrpSpPr/>
          <p:nvPr/>
        </p:nvGrpSpPr>
        <p:grpSpPr>
          <a:xfrm rot="5400000">
            <a:off x="1888353" y="5596721"/>
            <a:ext cx="495667" cy="97326"/>
            <a:chOff x="2415580" y="5829300"/>
            <a:chExt cx="495667" cy="97326"/>
          </a:xfrm>
        </p:grpSpPr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17AF438D-5667-86FB-D236-D7124B624682}"/>
                </a:ext>
              </a:extLst>
            </p:cNvPr>
            <p:cNvSpPr/>
            <p:nvPr/>
          </p:nvSpPr>
          <p:spPr>
            <a:xfrm>
              <a:off x="2415580" y="5829300"/>
              <a:ext cx="97200" cy="97326"/>
            </a:xfrm>
            <a:prstGeom prst="ellipse">
              <a:avLst/>
            </a:prstGeom>
            <a:solidFill>
              <a:srgbClr val="FF914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53CCA8EE-2915-00C9-9EEF-17435C3D9787}"/>
                </a:ext>
              </a:extLst>
            </p:cNvPr>
            <p:cNvSpPr/>
            <p:nvPr/>
          </p:nvSpPr>
          <p:spPr>
            <a:xfrm>
              <a:off x="2614814" y="5829300"/>
              <a:ext cx="97200" cy="97326"/>
            </a:xfrm>
            <a:prstGeom prst="ellipse">
              <a:avLst/>
            </a:prstGeom>
            <a:solidFill>
              <a:srgbClr val="FF914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4B18A7B0-3956-9D76-FEA7-BA4FA852902B}"/>
                </a:ext>
              </a:extLst>
            </p:cNvPr>
            <p:cNvSpPr/>
            <p:nvPr/>
          </p:nvSpPr>
          <p:spPr>
            <a:xfrm>
              <a:off x="2814047" y="5829300"/>
              <a:ext cx="97200" cy="97326"/>
            </a:xfrm>
            <a:prstGeom prst="ellipse">
              <a:avLst/>
            </a:prstGeom>
            <a:solidFill>
              <a:srgbClr val="FF914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80" name="TextBox 79">
                <a:extLst>
                  <a:ext uri="{FF2B5EF4-FFF2-40B4-BE49-F238E27FC236}">
                    <a16:creationId xmlns:a16="http://schemas.microsoft.com/office/drawing/2014/main" id="{197F6F80-B90F-9AE6-F867-F72FA00330C2}"/>
                  </a:ext>
                </a:extLst>
              </p:cNvPr>
              <p:cNvSpPr txBox="1"/>
              <p:nvPr/>
            </p:nvSpPr>
            <p:spPr>
              <a:xfrm>
                <a:off x="10744200" y="6580727"/>
                <a:ext cx="6000709" cy="12375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sz="2800" b="0" i="0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C</m:t>
                          </m:r>
                        </m:e>
                        <m:sub>
                          <m:r>
                            <a:rPr lang="en-US" sz="2800" b="0" i="0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800" b="1" i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≤</m:t>
                      </m:r>
                      <m:r>
                        <a:rPr lang="en-US" sz="2800" b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𝐄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2800" i="1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unc>
                            <m:funcPr>
                              <m:ctrlPr>
                                <a:rPr lang="en-US" sz="2800" b="0" i="1" smtClean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800" b="0" i="0" smtClean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exp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en-US" sz="2800" b="0" i="1" smtClean="0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800" b="0" i="1" smtClean="0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𝜃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sz="2800" b="0" i="1" smtClean="0">
                                          <a:solidFill>
                                            <a:schemeClr val="tx1">
                                              <a:lumMod val="85000"/>
                                              <a:lumOff val="1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sz="2800" b="0" i="1" smtClean="0">
                                          <a:solidFill>
                                            <a:schemeClr val="tx1">
                                              <a:lumMod val="85000"/>
                                              <a:lumOff val="1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𝛾</m:t>
                                      </m:r>
                                    </m:e>
                                  </m:rad>
                                  <m:r>
                                    <a:rPr lang="en-US" sz="2800" b="0" i="1" smtClean="0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  <m:nary>
                                    <m:naryPr>
                                      <m:chr m:val="∑"/>
                                      <m:subHide m:val="on"/>
                                      <m:supHide m:val="on"/>
                                      <m:ctrlPr>
                                        <a:rPr lang="en-US" sz="2800" b="0" i="1" smtClean="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naryPr>
                                    <m:sub/>
                                    <m:sup/>
                                    <m:e>
                                      <m:acc>
                                        <m:accPr>
                                          <m:chr m:val="̃"/>
                                          <m:ctrlPr>
                                            <a:rPr lang="en-US" sz="2800" i="1">
                                              <a:solidFill>
                                                <a:srgbClr val="FF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accPr>
                                        <m:e>
                                          <m:sSub>
                                            <m:sSubPr>
                                              <m:ctrlPr>
                                                <a:rPr lang="en-US" sz="2800" i="1">
                                                  <a:solidFill>
                                                    <a:srgbClr val="FF0000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sz="2800" i="1">
                                                  <a:solidFill>
                                                    <a:srgbClr val="FF0000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𝑞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sz="2800" i="1">
                                                  <a:solidFill>
                                                    <a:srgbClr val="FF0000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𝑖</m:t>
                                              </m:r>
                                            </m:sub>
                                          </m:sSub>
                                        </m:e>
                                      </m:acc>
                                    </m:e>
                                  </m:nary>
                                </m:e>
                              </m:d>
                            </m:e>
                          </m:func>
                        </m:e>
                      </m:d>
                      <m:r>
                        <a:rPr lang="en-US" sz="2800" b="0" i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≤</m:t>
                      </m:r>
                      <m:sSub>
                        <m:sSubPr>
                          <m:ctrlPr>
                            <a:rPr lang="en-US" sz="2800" b="0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en-US" sz="2800" b="0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sz="2800" b="0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80" name="TextBox 79">
                <a:extLst>
                  <a:ext uri="{FF2B5EF4-FFF2-40B4-BE49-F238E27FC236}">
                    <a16:creationId xmlns:a16="http://schemas.microsoft.com/office/drawing/2014/main" id="{197F6F80-B90F-9AE6-F867-F72FA00330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44200" y="6580727"/>
                <a:ext cx="6000709" cy="1237583"/>
              </a:xfrm>
              <a:prstGeom prst="rect">
                <a:avLst/>
              </a:prstGeom>
              <a:blipFill>
                <a:blip r:embed="rId5"/>
                <a:stretch>
                  <a:fillRect t="-112245" b="-1673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3" name="TextBox 82">
            <a:extLst>
              <a:ext uri="{FF2B5EF4-FFF2-40B4-BE49-F238E27FC236}">
                <a16:creationId xmlns:a16="http://schemas.microsoft.com/office/drawing/2014/main" id="{4AA18124-7201-BAF2-B381-457F7B278147}"/>
              </a:ext>
            </a:extLst>
          </p:cNvPr>
          <p:cNvSpPr txBox="1"/>
          <p:nvPr/>
        </p:nvSpPr>
        <p:spPr>
          <a:xfrm>
            <a:off x="9670312" y="7026265"/>
            <a:ext cx="179619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latin typeface="Montserrat SemiBold" pitchFamily="2" charset="77"/>
              </a:rPr>
              <a:t>Instead:</a:t>
            </a:r>
            <a:endParaRPr lang="en-US" sz="2400" dirty="0"/>
          </a:p>
        </p:txBody>
      </p:sp>
      <p:sp>
        <p:nvSpPr>
          <p:cNvPr id="84" name="Multiply 83">
            <a:extLst>
              <a:ext uri="{FF2B5EF4-FFF2-40B4-BE49-F238E27FC236}">
                <a16:creationId xmlns:a16="http://schemas.microsoft.com/office/drawing/2014/main" id="{C568D0A2-1367-CC7F-34A3-97E27726B489}"/>
              </a:ext>
            </a:extLst>
          </p:cNvPr>
          <p:cNvSpPr/>
          <p:nvPr/>
        </p:nvSpPr>
        <p:spPr>
          <a:xfrm>
            <a:off x="11088377" y="8288835"/>
            <a:ext cx="1171623" cy="1055601"/>
          </a:xfrm>
          <a:prstGeom prst="mathMultiply">
            <a:avLst>
              <a:gd name="adj1" fmla="val 8455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10086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D8EBAF50-9DF2-2F16-1DA9-388E790E9BF2}"/>
              </a:ext>
            </a:extLst>
          </p:cNvPr>
          <p:cNvGrpSpPr/>
          <p:nvPr/>
        </p:nvGrpSpPr>
        <p:grpSpPr>
          <a:xfrm>
            <a:off x="9483569" y="5533174"/>
            <a:ext cx="7966231" cy="3725126"/>
            <a:chOff x="9483569" y="5533174"/>
            <a:chExt cx="7966231" cy="3725126"/>
          </a:xfrm>
        </p:grpSpPr>
        <p:sp>
          <p:nvSpPr>
            <p:cNvPr id="18" name="Freeform 3">
              <a:extLst>
                <a:ext uri="{FF2B5EF4-FFF2-40B4-BE49-F238E27FC236}">
                  <a16:creationId xmlns:a16="http://schemas.microsoft.com/office/drawing/2014/main" id="{2885A418-01C2-97D4-1908-D6BC472BD46A}"/>
                </a:ext>
              </a:extLst>
            </p:cNvPr>
            <p:cNvSpPr/>
            <p:nvPr/>
          </p:nvSpPr>
          <p:spPr>
            <a:xfrm>
              <a:off x="9594620" y="6154370"/>
              <a:ext cx="7855180" cy="3103930"/>
            </a:xfrm>
            <a:custGeom>
              <a:avLst/>
              <a:gdLst/>
              <a:ahLst/>
              <a:cxnLst/>
              <a:rect l="l" t="t" r="r" b="b"/>
              <a:pathLst>
                <a:path w="847631" h="310242">
                  <a:moveTo>
                    <a:pt x="0" y="0"/>
                  </a:moveTo>
                  <a:lnTo>
                    <a:pt x="847631" y="0"/>
                  </a:lnTo>
                  <a:lnTo>
                    <a:pt x="847631" y="310242"/>
                  </a:lnTo>
                  <a:lnTo>
                    <a:pt x="0" y="310242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  <a:alpha val="30000"/>
              </a:schemeClr>
            </a:solidFill>
            <a:ln w="38100" cap="rnd">
              <a:solidFill>
                <a:schemeClr val="accent2"/>
              </a:solidFill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TextBox 12">
              <a:extLst>
                <a:ext uri="{FF2B5EF4-FFF2-40B4-BE49-F238E27FC236}">
                  <a16:creationId xmlns:a16="http://schemas.microsoft.com/office/drawing/2014/main" id="{B9C951D4-E956-92A7-9A0F-35BDE45C80BB}"/>
                </a:ext>
              </a:extLst>
            </p:cNvPr>
            <p:cNvSpPr txBox="1"/>
            <p:nvPr/>
          </p:nvSpPr>
          <p:spPr>
            <a:xfrm>
              <a:off x="9483569" y="5929388"/>
              <a:ext cx="1796191" cy="323076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  <p:sp>
          <p:nvSpPr>
            <p:cNvPr id="21" name="TextBox 37">
              <a:extLst>
                <a:ext uri="{FF2B5EF4-FFF2-40B4-BE49-F238E27FC236}">
                  <a16:creationId xmlns:a16="http://schemas.microsoft.com/office/drawing/2014/main" id="{D0EAD54E-83B9-F381-3DE2-FFCA0F3BB5E1}"/>
                </a:ext>
              </a:extLst>
            </p:cNvPr>
            <p:cNvSpPr txBox="1"/>
            <p:nvPr/>
          </p:nvSpPr>
          <p:spPr>
            <a:xfrm>
              <a:off x="9594620" y="5533174"/>
              <a:ext cx="6483578" cy="43499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3640"/>
                </a:lnSpc>
              </a:pPr>
              <a:r>
                <a:rPr lang="en-US" sz="2800" b="1" dirty="0">
                  <a:latin typeface="Montserrat SemiBold" pitchFamily="2" charset="77"/>
                </a:rPr>
                <a:t>THEOREM [</a:t>
              </a:r>
              <a:r>
                <a:rPr lang="en-US" sz="2800" b="1" dirty="0">
                  <a:latin typeface="Montserrat ExtraBold" pitchFamily="2" charset="77"/>
                </a:rPr>
                <a:t>J</a:t>
              </a:r>
              <a:r>
                <a:rPr lang="en-US" sz="2800" b="1" dirty="0">
                  <a:latin typeface="Montserrat SemiBold" pitchFamily="2" charset="77"/>
                </a:rPr>
                <a:t>ZM23] : Distribution</a:t>
              </a:r>
            </a:p>
          </p:txBody>
        </p:sp>
        <p:sp>
          <p:nvSpPr>
            <p:cNvPr id="25" name="TextBox 37">
              <a:extLst>
                <a:ext uri="{FF2B5EF4-FFF2-40B4-BE49-F238E27FC236}">
                  <a16:creationId xmlns:a16="http://schemas.microsoft.com/office/drawing/2014/main" id="{BC3F93EA-0886-B237-FA1A-6FBCAE1119D5}"/>
                </a:ext>
              </a:extLst>
            </p:cNvPr>
            <p:cNvSpPr txBox="1"/>
            <p:nvPr/>
          </p:nvSpPr>
          <p:spPr>
            <a:xfrm>
              <a:off x="10077998" y="6778690"/>
              <a:ext cx="2228762" cy="43499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3640"/>
                </a:lnSpc>
              </a:pPr>
              <a:r>
                <a:rPr lang="en-US" sz="2800" b="1" dirty="0">
                  <a:latin typeface="Montserrat SemiBold" pitchFamily="2" charset="77"/>
                </a:rPr>
                <a:t>Critical-HT: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TextBox 10">
                  <a:extLst>
                    <a:ext uri="{FF2B5EF4-FFF2-40B4-BE49-F238E27FC236}">
                      <a16:creationId xmlns:a16="http://schemas.microsoft.com/office/drawing/2014/main" id="{88F7FB57-AC60-1F64-F238-A40BCC737B43}"/>
                    </a:ext>
                  </a:extLst>
                </p:cNvPr>
                <p:cNvSpPr txBox="1"/>
                <p:nvPr/>
              </p:nvSpPr>
              <p:spPr>
                <a:xfrm>
                  <a:off x="11960607" y="6801673"/>
                  <a:ext cx="4940236" cy="643766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ts val="4340"/>
                    </a:lnSpc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32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𝜆</m:t>
                        </m:r>
                        <m:r>
                          <a:rPr lang="en-US" sz="36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=1</m:t>
                        </m:r>
                        <m:r>
                          <a:rPr lang="en-US" sz="36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36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𝜖</m:t>
                        </m:r>
                        <m:r>
                          <a:rPr lang="en-US" sz="36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,  </m:t>
                        </m:r>
                        <m:f>
                          <m:fPr>
                            <m:ctrlPr>
                              <a:rPr lang="en-US" sz="32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32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𝜖</m:t>
                            </m:r>
                          </m:num>
                          <m:den>
                            <m:rad>
                              <m:radPr>
                                <m:degHide m:val="on"/>
                                <m:ctrlPr>
                                  <a:rPr lang="en-US" sz="32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sz="32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𝛾</m:t>
                                </m:r>
                              </m:e>
                            </m:rad>
                          </m:den>
                        </m:f>
                        <m:r>
                          <a:rPr lang="en-US" sz="3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sz="3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𝐶</m:t>
                        </m:r>
                      </m:oMath>
                    </m:oMathPara>
                  </a14:m>
                  <a:endParaRPr lang="en-US" sz="3200" dirty="0">
                    <a:solidFill>
                      <a:srgbClr val="000000"/>
                    </a:solidFill>
                    <a:latin typeface="Public Sans"/>
                  </a:endParaRPr>
                </a:p>
              </p:txBody>
            </p:sp>
          </mc:Choice>
          <mc:Fallback xmlns="">
            <p:sp>
              <p:nvSpPr>
                <p:cNvPr id="11" name="TextBox 10">
                  <a:extLst>
                    <a:ext uri="{FF2B5EF4-FFF2-40B4-BE49-F238E27FC236}">
                      <a16:creationId xmlns:a16="http://schemas.microsoft.com/office/drawing/2014/main" id="{88F7FB57-AC60-1F64-F238-A40BCC737B4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960607" y="6801673"/>
                  <a:ext cx="4940236" cy="643766"/>
                </a:xfrm>
                <a:prstGeom prst="rect">
                  <a:avLst/>
                </a:prstGeom>
                <a:blipFill>
                  <a:blip r:embed="rId6"/>
                  <a:stretch>
                    <a:fillRect t="-36538" b="-250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" name="TextBox 3">
                  <a:extLst>
                    <a:ext uri="{FF2B5EF4-FFF2-40B4-BE49-F238E27FC236}">
                      <a16:creationId xmlns:a16="http://schemas.microsoft.com/office/drawing/2014/main" id="{8E094452-322F-A61C-6A75-82C51A538B67}"/>
                    </a:ext>
                  </a:extLst>
                </p:cNvPr>
                <p:cNvSpPr txBox="1"/>
                <p:nvPr/>
              </p:nvSpPr>
              <p:spPr>
                <a:xfrm>
                  <a:off x="12721241" y="7906684"/>
                  <a:ext cx="1824154" cy="45781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ad>
                          <m:radPr>
                            <m:degHide m:val="on"/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m:rPr>
                                <m:sty m:val="p"/>
                              </m:rPr>
                              <a:rPr lang="en-US" sz="2800" b="0" i="0" smtClean="0">
                                <a:latin typeface="Cambria Math" panose="02040503050406030204" pitchFamily="18" charset="0"/>
                              </a:rPr>
                              <m:t>γ</m:t>
                            </m:r>
                          </m:e>
                        </m:rad>
                        <m:r>
                          <m:rPr>
                            <m:sty m:val="p"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q</m:t>
                        </m:r>
                        <m:sSup>
                          <m:sSup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800" b="1" i="1" smtClean="0">
                                <a:latin typeface="Cambria Math" panose="02040503050406030204" pitchFamily="18" charset="0"/>
                              </a:rPr>
                              <m:t>→</m:t>
                            </m:r>
                          </m:e>
                          <m:sup>
                            <m:r>
                              <a:rPr lang="en-US" sz="2800" b="1" i="1" smtClean="0">
                                <a:latin typeface="Cambria Math" panose="02040503050406030204" pitchFamily="18" charset="0"/>
                              </a:rPr>
                              <m:t>𝒅</m:t>
                            </m:r>
                          </m:sup>
                        </m:sSup>
                        <m:r>
                          <a:rPr lang="en-US" sz="2800" b="1" i="1" smtClean="0">
                            <a:latin typeface="Cambria Math" panose="02040503050406030204" pitchFamily="18" charset="0"/>
                          </a:rPr>
                          <m:t>  </m:t>
                        </m:r>
                        <m:r>
                          <a:rPr lang="en-US" sz="2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??</m:t>
                        </m:r>
                      </m:oMath>
                    </m:oMathPara>
                  </a14:m>
                  <a:endParaRPr lang="en-US" sz="2800" b="1" dirty="0"/>
                </a:p>
              </p:txBody>
            </p:sp>
          </mc:Choice>
          <mc:Fallback xmlns="">
            <p:sp>
              <p:nvSpPr>
                <p:cNvPr id="4" name="TextBox 3">
                  <a:extLst>
                    <a:ext uri="{FF2B5EF4-FFF2-40B4-BE49-F238E27FC236}">
                      <a16:creationId xmlns:a16="http://schemas.microsoft.com/office/drawing/2014/main" id="{8E094452-322F-A61C-6A75-82C51A538B6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2721241" y="7906684"/>
                  <a:ext cx="1824154" cy="457818"/>
                </a:xfrm>
                <a:prstGeom prst="rect">
                  <a:avLst/>
                </a:prstGeom>
                <a:blipFill>
                  <a:blip r:embed="rId7"/>
                  <a:stretch>
                    <a:fillRect t="-2703" r="-3448" b="-35135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7" name="AutoShape 3">
            <a:extLst>
              <a:ext uri="{FF2B5EF4-FFF2-40B4-BE49-F238E27FC236}">
                <a16:creationId xmlns:a16="http://schemas.microsoft.com/office/drawing/2014/main" id="{3F0B5A61-1DFC-B0A3-4E99-D0408AB467E4}"/>
              </a:ext>
            </a:extLst>
          </p:cNvPr>
          <p:cNvSpPr/>
          <p:nvPr/>
        </p:nvSpPr>
        <p:spPr>
          <a:xfrm flipV="1">
            <a:off x="1028695" y="1760761"/>
            <a:ext cx="16230594" cy="0"/>
          </a:xfrm>
          <a:prstGeom prst="line">
            <a:avLst/>
          </a:prstGeom>
          <a:ln w="9525" cap="flat">
            <a:solidFill>
              <a:srgbClr val="2B2C3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" name="TextBox 2">
            <a:extLst>
              <a:ext uri="{FF2B5EF4-FFF2-40B4-BE49-F238E27FC236}">
                <a16:creationId xmlns:a16="http://schemas.microsoft.com/office/drawing/2014/main" id="{4FF55789-0DC2-CF79-0AB8-14A74FC095BD}"/>
              </a:ext>
            </a:extLst>
          </p:cNvPr>
          <p:cNvSpPr txBox="1"/>
          <p:nvPr/>
        </p:nvSpPr>
        <p:spPr>
          <a:xfrm>
            <a:off x="1016396" y="942975"/>
            <a:ext cx="16230600" cy="6269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200"/>
              </a:lnSpc>
              <a:spcBef>
                <a:spcPct val="0"/>
              </a:spcBef>
            </a:pPr>
            <a:r>
              <a:rPr lang="en-US" sz="4000" b="1" spc="15" dirty="0">
                <a:solidFill>
                  <a:srgbClr val="2B2C30"/>
                </a:solidFill>
                <a:latin typeface="Montserrat" pitchFamily="2" charset="77"/>
                <a:cs typeface="Gujarati MT" pitchFamily="2" charset="0"/>
              </a:rPr>
              <a:t>SINGLE SERVER QUEUE </a:t>
            </a:r>
            <a:r>
              <a:rPr lang="en-US" sz="4000" b="1" spc="15" dirty="0">
                <a:latin typeface="Montserrat" pitchFamily="2" charset="77"/>
                <a:cs typeface="Gujarati MT" pitchFamily="2" charset="0"/>
              </a:rPr>
              <a:t>WITH</a:t>
            </a:r>
            <a:r>
              <a:rPr lang="en-US" sz="4000" b="1" spc="15" dirty="0">
                <a:solidFill>
                  <a:schemeClr val="accent6">
                    <a:lumMod val="75000"/>
                  </a:schemeClr>
                </a:solidFill>
                <a:latin typeface="Montserrat" pitchFamily="2" charset="77"/>
                <a:cs typeface="Gujarati MT" pitchFamily="2" charset="0"/>
              </a:rPr>
              <a:t> ABANDONMENT</a:t>
            </a:r>
            <a:endParaRPr lang="en-US" sz="3714" b="1" spc="742" dirty="0">
              <a:solidFill>
                <a:schemeClr val="accent6">
                  <a:lumMod val="75000"/>
                </a:schemeClr>
              </a:solidFill>
              <a:latin typeface="Montserrat" pitchFamily="2" charset="77"/>
              <a:cs typeface="Gujarati MT" pitchFamily="2" charset="0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092BF738-9359-2E93-7F84-08F2827D0D63}"/>
              </a:ext>
            </a:extLst>
          </p:cNvPr>
          <p:cNvGrpSpPr/>
          <p:nvPr/>
        </p:nvGrpSpPr>
        <p:grpSpPr>
          <a:xfrm>
            <a:off x="3931848" y="2095500"/>
            <a:ext cx="11798557" cy="3248520"/>
            <a:chOff x="3931848" y="2429986"/>
            <a:chExt cx="11798557" cy="3248520"/>
          </a:xfrm>
        </p:grpSpPr>
        <p:sp>
          <p:nvSpPr>
            <p:cNvPr id="24" name="Rounded Rectangle 23">
              <a:extLst>
                <a:ext uri="{FF2B5EF4-FFF2-40B4-BE49-F238E27FC236}">
                  <a16:creationId xmlns:a16="http://schemas.microsoft.com/office/drawing/2014/main" id="{1E5A2E23-C537-00B4-0EA4-E8CD7B861E52}"/>
                </a:ext>
              </a:extLst>
            </p:cNvPr>
            <p:cNvSpPr/>
            <p:nvPr/>
          </p:nvSpPr>
          <p:spPr>
            <a:xfrm>
              <a:off x="7648362" y="3595175"/>
              <a:ext cx="3990865" cy="1368251"/>
            </a:xfrm>
            <a:prstGeom prst="roundRect">
              <a:avLst/>
            </a:prstGeom>
            <a:solidFill>
              <a:schemeClr val="bg1">
                <a:lumMod val="85000"/>
                <a:alpha val="2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DC59F526-6A27-285B-C640-0A630CFE987F}"/>
                </a:ext>
              </a:extLst>
            </p:cNvPr>
            <p:cNvGrpSpPr/>
            <p:nvPr/>
          </p:nvGrpSpPr>
          <p:grpSpPr>
            <a:xfrm>
              <a:off x="8077200" y="3771482"/>
              <a:ext cx="3412527" cy="1005634"/>
              <a:chOff x="3400425" y="2328863"/>
              <a:chExt cx="1793882" cy="528637"/>
            </a:xfrm>
          </p:grpSpPr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B3455C95-E9AF-63CD-CB17-80BDA00A98E7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45" name="Straight Connector 44">
                <a:extLst>
                  <a:ext uri="{FF2B5EF4-FFF2-40B4-BE49-F238E27FC236}">
                    <a16:creationId xmlns:a16="http://schemas.microsoft.com/office/drawing/2014/main" id="{5D43A20E-CB68-054F-44B3-D9889F6E778B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45">
                <a:extLst>
                  <a:ext uri="{FF2B5EF4-FFF2-40B4-BE49-F238E27FC236}">
                    <a16:creationId xmlns:a16="http://schemas.microsoft.com/office/drawing/2014/main" id="{65588609-674B-9997-F829-E210F69214BD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46">
                <a:extLst>
                  <a:ext uri="{FF2B5EF4-FFF2-40B4-BE49-F238E27FC236}">
                    <a16:creationId xmlns:a16="http://schemas.microsoft.com/office/drawing/2014/main" id="{7465B163-1C4E-2302-F8F4-CBD641E09E10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1" name="Rounded Rectangle 30">
              <a:extLst>
                <a:ext uri="{FF2B5EF4-FFF2-40B4-BE49-F238E27FC236}">
                  <a16:creationId xmlns:a16="http://schemas.microsoft.com/office/drawing/2014/main" id="{A8433FF6-2427-348B-3180-05B55EF9AA74}"/>
                </a:ext>
              </a:extLst>
            </p:cNvPr>
            <p:cNvSpPr/>
            <p:nvPr/>
          </p:nvSpPr>
          <p:spPr>
            <a:xfrm>
              <a:off x="10039567" y="3900576"/>
              <a:ext cx="213756" cy="755530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32" name="Rounded Rectangle 31">
              <a:extLst>
                <a:ext uri="{FF2B5EF4-FFF2-40B4-BE49-F238E27FC236}">
                  <a16:creationId xmlns:a16="http://schemas.microsoft.com/office/drawing/2014/main" id="{8EE40602-98E0-0130-58FC-370641EEADF2}"/>
                </a:ext>
              </a:extLst>
            </p:cNvPr>
            <p:cNvSpPr/>
            <p:nvPr/>
          </p:nvSpPr>
          <p:spPr>
            <a:xfrm>
              <a:off x="9696425" y="3900576"/>
              <a:ext cx="213756" cy="755530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cxnSp>
          <p:nvCxnSpPr>
            <p:cNvPr id="33" name="Straight Arrow Connector 32">
              <a:extLst>
                <a:ext uri="{FF2B5EF4-FFF2-40B4-BE49-F238E27FC236}">
                  <a16:creationId xmlns:a16="http://schemas.microsoft.com/office/drawing/2014/main" id="{C604A3EF-3223-DC94-D6F9-A304FA8A4B4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918520" y="4281990"/>
              <a:ext cx="2601108" cy="13412"/>
            </a:xfrm>
            <a:prstGeom prst="straightConnector1">
              <a:avLst/>
            </a:prstGeom>
            <a:ln w="28575">
              <a:solidFill>
                <a:srgbClr val="C55CB2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Arrow Connector 33">
              <a:extLst>
                <a:ext uri="{FF2B5EF4-FFF2-40B4-BE49-F238E27FC236}">
                  <a16:creationId xmlns:a16="http://schemas.microsoft.com/office/drawing/2014/main" id="{B14FDF03-630E-5916-3564-EBBC7FE39938}"/>
                </a:ext>
              </a:extLst>
            </p:cNvPr>
            <p:cNvCxnSpPr>
              <a:cxnSpLocks/>
            </p:cNvCxnSpPr>
            <p:nvPr/>
          </p:nvCxnSpPr>
          <p:spPr>
            <a:xfrm>
              <a:off x="11639228" y="4274298"/>
              <a:ext cx="1306935" cy="0"/>
            </a:xfrm>
            <a:prstGeom prst="straightConnector1">
              <a:avLst/>
            </a:prstGeom>
            <a:ln w="28575">
              <a:solidFill>
                <a:srgbClr val="C55CB2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5" name="TextBox 34">
                  <a:extLst>
                    <a:ext uri="{FF2B5EF4-FFF2-40B4-BE49-F238E27FC236}">
                      <a16:creationId xmlns:a16="http://schemas.microsoft.com/office/drawing/2014/main" id="{537DB65C-D596-12E1-3805-C069E70DEE31}"/>
                    </a:ext>
                  </a:extLst>
                </p:cNvPr>
                <p:cNvSpPr txBox="1"/>
                <p:nvPr/>
              </p:nvSpPr>
              <p:spPr>
                <a:xfrm>
                  <a:off x="5534234" y="4457700"/>
                  <a:ext cx="923586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800" b="0" i="1" smtClean="0">
                            <a:solidFill>
                              <a:srgbClr val="08253D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sz="2800" b="0" i="1" smtClean="0">
                            <a:solidFill>
                              <a:srgbClr val="08253D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2800" b="0" i="1" smtClean="0">
                            <a:solidFill>
                              <a:srgbClr val="08253D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sz="2800" b="0" i="1" smtClean="0">
                            <a:solidFill>
                              <a:srgbClr val="08253D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m:oMathPara>
                  </a14:m>
                  <a:endParaRPr lang="en-US" sz="2800" dirty="0">
                    <a:solidFill>
                      <a:srgbClr val="08253D"/>
                    </a:solidFill>
                  </a:endParaRPr>
                </a:p>
              </p:txBody>
            </p:sp>
          </mc:Choice>
          <mc:Fallback xmlns="">
            <p:sp>
              <p:nvSpPr>
                <p:cNvPr id="110" name="TextBox 109">
                  <a:extLst>
                    <a:ext uri="{FF2B5EF4-FFF2-40B4-BE49-F238E27FC236}">
                      <a16:creationId xmlns:a16="http://schemas.microsoft.com/office/drawing/2014/main" id="{1F1B5E83-691D-7F80-BCFE-B8DB0C690FE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534234" y="4457700"/>
                  <a:ext cx="923586" cy="523220"/>
                </a:xfrm>
                <a:prstGeom prst="rect">
                  <a:avLst/>
                </a:prstGeom>
                <a:blipFill>
                  <a:blip r:embed="rId8"/>
                  <a:stretch>
                    <a:fillRect r="-2703" b="-16279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26D2845A-0315-231F-81A5-8A01C8A5C934}"/>
                </a:ext>
              </a:extLst>
            </p:cNvPr>
            <p:cNvSpPr txBox="1"/>
            <p:nvPr/>
          </p:nvSpPr>
          <p:spPr>
            <a:xfrm>
              <a:off x="3931848" y="3703456"/>
              <a:ext cx="33765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latin typeface="Montserrat" pitchFamily="2" charset="77"/>
                </a:rPr>
                <a:t>ARRIVALS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A86A7D09-3E28-685B-72E6-8961E27C31C8}"/>
                </a:ext>
              </a:extLst>
            </p:cNvPr>
            <p:cNvSpPr txBox="1"/>
            <p:nvPr/>
          </p:nvSpPr>
          <p:spPr>
            <a:xfrm>
              <a:off x="11824018" y="3629680"/>
              <a:ext cx="243704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latin typeface="Montserrat" pitchFamily="2" charset="77"/>
                </a:rPr>
                <a:t>SERVICE</a:t>
              </a:r>
            </a:p>
          </p:txBody>
        </p:sp>
        <p:cxnSp>
          <p:nvCxnSpPr>
            <p:cNvPr id="38" name="Elbow Connector 37">
              <a:extLst>
                <a:ext uri="{FF2B5EF4-FFF2-40B4-BE49-F238E27FC236}">
                  <a16:creationId xmlns:a16="http://schemas.microsoft.com/office/drawing/2014/main" id="{8B945017-6D88-19D6-C930-433749053586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7373041" y="3333657"/>
              <a:ext cx="2388312" cy="390701"/>
            </a:xfrm>
            <a:prstGeom prst="bentConnector3">
              <a:avLst>
                <a:gd name="adj1" fmla="val -1258"/>
              </a:avLst>
            </a:prstGeom>
            <a:ln w="28575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62E9ED3A-F2D3-3BB4-7C65-8EADEDE634D1}"/>
                </a:ext>
              </a:extLst>
            </p:cNvPr>
            <p:cNvSpPr txBox="1"/>
            <p:nvPr/>
          </p:nvSpPr>
          <p:spPr>
            <a:xfrm>
              <a:off x="5920787" y="2620558"/>
              <a:ext cx="411447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solidFill>
                    <a:schemeClr val="accent6">
                      <a:lumMod val="75000"/>
                    </a:schemeClr>
                  </a:solidFill>
                  <a:latin typeface="Montserrat" pitchFamily="2" charset="77"/>
                </a:rPr>
                <a:t>ABANDONMENT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0" name="TextBox 39">
                  <a:extLst>
                    <a:ext uri="{FF2B5EF4-FFF2-40B4-BE49-F238E27FC236}">
                      <a16:creationId xmlns:a16="http://schemas.microsoft.com/office/drawing/2014/main" id="{5417132F-94B4-166C-49BD-CB0FAD85FDA2}"/>
                    </a:ext>
                  </a:extLst>
                </p:cNvPr>
                <p:cNvSpPr txBox="1"/>
                <p:nvPr/>
              </p:nvSpPr>
              <p:spPr>
                <a:xfrm>
                  <a:off x="12793194" y="4342310"/>
                  <a:ext cx="702115" cy="430887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800" b="0" i="1" smtClean="0">
                            <a:solidFill>
                              <a:srgbClr val="08253D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  <m:d>
                          <m:dPr>
                            <m:ctrlPr>
                              <a:rPr lang="en-US" sz="2800" b="0" i="1" smtClean="0">
                                <a:solidFill>
                                  <a:srgbClr val="08253D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800" b="0" i="1" smtClean="0">
                                <a:solidFill>
                                  <a:srgbClr val="08253D"/>
                                </a:solidFill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</m:d>
                      </m:oMath>
                    </m:oMathPara>
                  </a14:m>
                  <a:endParaRPr lang="en-US" sz="2800" dirty="0">
                    <a:solidFill>
                      <a:srgbClr val="08253D"/>
                    </a:solidFill>
                  </a:endParaRPr>
                </a:p>
              </p:txBody>
            </p:sp>
          </mc:Choice>
          <mc:Fallback xmlns="">
            <p:sp>
              <p:nvSpPr>
                <p:cNvPr id="126" name="TextBox 125">
                  <a:extLst>
                    <a:ext uri="{FF2B5EF4-FFF2-40B4-BE49-F238E27FC236}">
                      <a16:creationId xmlns:a16="http://schemas.microsoft.com/office/drawing/2014/main" id="{1C0EC633-40BD-3A3A-FE9A-4A194F35024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2793194" y="4342310"/>
                  <a:ext cx="702115" cy="430887"/>
                </a:xfrm>
                <a:prstGeom prst="rect">
                  <a:avLst/>
                </a:prstGeom>
                <a:blipFill>
                  <a:blip r:embed="rId9"/>
                  <a:stretch>
                    <a:fillRect l="-5357" b="-285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1" name="TextBox 40">
                  <a:extLst>
                    <a:ext uri="{FF2B5EF4-FFF2-40B4-BE49-F238E27FC236}">
                      <a16:creationId xmlns:a16="http://schemas.microsoft.com/office/drawing/2014/main" id="{B7F01AB9-4E63-D01C-95A8-470187F309C2}"/>
                    </a:ext>
                  </a:extLst>
                </p:cNvPr>
                <p:cNvSpPr txBox="1"/>
                <p:nvPr/>
              </p:nvSpPr>
              <p:spPr>
                <a:xfrm>
                  <a:off x="9643795" y="2429986"/>
                  <a:ext cx="2288319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sty m:val="p"/>
                          </m:rPr>
                          <a:rPr lang="en-US" sz="28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d</m:t>
                        </m:r>
                        <m:r>
                          <a:rPr lang="en-US" sz="28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~ </m:t>
                        </m:r>
                        <m:r>
                          <m:rPr>
                            <m:sty m:val="p"/>
                          </m:rPr>
                          <a:rPr lang="en-US" sz="28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Bin</m:t>
                        </m:r>
                        <m:r>
                          <a:rPr lang="en-US" sz="28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sz="28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q</m:t>
                        </m:r>
                        <m:r>
                          <a:rPr lang="en-US" sz="28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m:rPr>
                            <m:sty m:val="p"/>
                          </m:rPr>
                          <a:rPr lang="en-US" sz="28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γ</m:t>
                        </m:r>
                        <m:r>
                          <a:rPr lang="en-US" sz="28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) </m:t>
                        </m:r>
                      </m:oMath>
                    </m:oMathPara>
                  </a14:m>
                  <a:endParaRPr lang="en-US" sz="280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136" name="TextBox 135">
                  <a:extLst>
                    <a:ext uri="{FF2B5EF4-FFF2-40B4-BE49-F238E27FC236}">
                      <a16:creationId xmlns:a16="http://schemas.microsoft.com/office/drawing/2014/main" id="{284FE546-FF30-C941-2F02-1247577231E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643795" y="2429986"/>
                  <a:ext cx="2288319" cy="523220"/>
                </a:xfrm>
                <a:prstGeom prst="rect">
                  <a:avLst/>
                </a:prstGeom>
                <a:blipFill>
                  <a:blip r:embed="rId10"/>
                  <a:stretch>
                    <a:fillRect r="-1657" b="-21429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2" name="TextBox 41">
                  <a:extLst>
                    <a:ext uri="{FF2B5EF4-FFF2-40B4-BE49-F238E27FC236}">
                      <a16:creationId xmlns:a16="http://schemas.microsoft.com/office/drawing/2014/main" id="{F5355BD6-0F15-9034-853F-55A0AC350522}"/>
                    </a:ext>
                  </a:extLst>
                </p:cNvPr>
                <p:cNvSpPr txBox="1"/>
                <p:nvPr/>
              </p:nvSpPr>
              <p:spPr>
                <a:xfrm>
                  <a:off x="4503312" y="5155286"/>
                  <a:ext cx="3129383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28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Montserrat SemiBold" pitchFamily="2" charset="77"/>
                    </a:rPr>
                    <a:t>Arrival Mean = </a:t>
                  </a:r>
                  <a14:m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𝝀</m:t>
                      </m:r>
                    </m:oMath>
                  </a14:m>
                  <a:endParaRPr 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Montserrat SemiBold" pitchFamily="2" charset="77"/>
                  </a:endParaRPr>
                </a:p>
              </p:txBody>
            </p:sp>
          </mc:Choice>
          <mc:Fallback xmlns="">
            <p:sp>
              <p:nvSpPr>
                <p:cNvPr id="42" name="TextBox 41">
                  <a:extLst>
                    <a:ext uri="{FF2B5EF4-FFF2-40B4-BE49-F238E27FC236}">
                      <a16:creationId xmlns:a16="http://schemas.microsoft.com/office/drawing/2014/main" id="{F5355BD6-0F15-9034-853F-55A0AC35052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503312" y="5155286"/>
                  <a:ext cx="3129383" cy="523220"/>
                </a:xfrm>
                <a:prstGeom prst="rect">
                  <a:avLst/>
                </a:prstGeom>
                <a:blipFill>
                  <a:blip r:embed="rId11"/>
                  <a:stretch>
                    <a:fillRect l="-3644" t="-11905" r="-810" b="-3333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3" name="TextBox 42">
                  <a:extLst>
                    <a:ext uri="{FF2B5EF4-FFF2-40B4-BE49-F238E27FC236}">
                      <a16:creationId xmlns:a16="http://schemas.microsoft.com/office/drawing/2014/main" id="{D1272FE5-3986-1727-9209-128CD907E733}"/>
                    </a:ext>
                  </a:extLst>
                </p:cNvPr>
                <p:cNvSpPr txBox="1"/>
                <p:nvPr/>
              </p:nvSpPr>
              <p:spPr>
                <a:xfrm>
                  <a:off x="12450340" y="5061965"/>
                  <a:ext cx="3280065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28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Montserrat SemiBold" pitchFamily="2" charset="77"/>
                    </a:rPr>
                    <a:t>Service Mean = </a:t>
                  </a:r>
                  <a14:m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𝟏</m:t>
                      </m:r>
                    </m:oMath>
                  </a14:m>
                  <a:endParaRPr 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Montserrat SemiBold" pitchFamily="2" charset="77"/>
                  </a:endParaRPr>
                </a:p>
              </p:txBody>
            </p:sp>
          </mc:Choice>
          <mc:Fallback xmlns="">
            <p:sp>
              <p:nvSpPr>
                <p:cNvPr id="43" name="TextBox 42">
                  <a:extLst>
                    <a:ext uri="{FF2B5EF4-FFF2-40B4-BE49-F238E27FC236}">
                      <a16:creationId xmlns:a16="http://schemas.microsoft.com/office/drawing/2014/main" id="{D1272FE5-3986-1727-9209-128CD907E73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2450340" y="5061965"/>
                  <a:ext cx="3280065" cy="523220"/>
                </a:xfrm>
                <a:prstGeom prst="rect">
                  <a:avLst/>
                </a:prstGeom>
                <a:blipFill>
                  <a:blip r:embed="rId12"/>
                  <a:stretch>
                    <a:fillRect l="-3475" t="-11905" r="-386" b="-3333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90569352-D359-DDCB-F638-4480A696BEB9}"/>
              </a:ext>
            </a:extLst>
          </p:cNvPr>
          <p:cNvGrpSpPr/>
          <p:nvPr/>
        </p:nvGrpSpPr>
        <p:grpSpPr>
          <a:xfrm>
            <a:off x="1016396" y="5295900"/>
            <a:ext cx="8471882" cy="4302443"/>
            <a:chOff x="1016396" y="5295900"/>
            <a:chExt cx="8471882" cy="4302443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6A4AE2B1-830D-ED4A-8022-139140BBEAFB}"/>
                </a:ext>
              </a:extLst>
            </p:cNvPr>
            <p:cNvGrpSpPr/>
            <p:nvPr/>
          </p:nvGrpSpPr>
          <p:grpSpPr>
            <a:xfrm>
              <a:off x="1016396" y="5295900"/>
              <a:ext cx="8471882" cy="4302443"/>
              <a:chOff x="1016396" y="5295900"/>
              <a:chExt cx="8471882" cy="4302443"/>
            </a:xfrm>
          </p:grpSpPr>
          <p:grpSp>
            <p:nvGrpSpPr>
              <p:cNvPr id="136" name="Group 135">
                <a:extLst>
                  <a:ext uri="{FF2B5EF4-FFF2-40B4-BE49-F238E27FC236}">
                    <a16:creationId xmlns:a16="http://schemas.microsoft.com/office/drawing/2014/main" id="{6F5B1EFE-5CEA-F22E-27FB-182C96C89965}"/>
                  </a:ext>
                </a:extLst>
              </p:cNvPr>
              <p:cNvGrpSpPr/>
              <p:nvPr/>
            </p:nvGrpSpPr>
            <p:grpSpPr>
              <a:xfrm>
                <a:off x="1016396" y="5295900"/>
                <a:ext cx="8223684" cy="4094756"/>
                <a:chOff x="3819442" y="2760698"/>
                <a:chExt cx="8223684" cy="4094756"/>
              </a:xfrm>
            </p:grpSpPr>
            <p:sp>
              <p:nvSpPr>
                <p:cNvPr id="137" name="AutoShape 3">
                  <a:extLst>
                    <a:ext uri="{FF2B5EF4-FFF2-40B4-BE49-F238E27FC236}">
                      <a16:creationId xmlns:a16="http://schemas.microsoft.com/office/drawing/2014/main" id="{ECDE51F5-55BF-E098-A173-9581B22C4CBF}"/>
                    </a:ext>
                  </a:extLst>
                </p:cNvPr>
                <p:cNvSpPr/>
                <p:nvPr/>
              </p:nvSpPr>
              <p:spPr>
                <a:xfrm>
                  <a:off x="3819442" y="5829300"/>
                  <a:ext cx="8223684" cy="0"/>
                </a:xfrm>
                <a:prstGeom prst="line">
                  <a:avLst/>
                </a:prstGeom>
                <a:ln w="38100" cap="flat">
                  <a:solidFill>
                    <a:srgbClr val="2B2C30"/>
                  </a:solidFill>
                  <a:prstDash val="solid"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8" name="AutoShape 4">
                  <a:extLst>
                    <a:ext uri="{FF2B5EF4-FFF2-40B4-BE49-F238E27FC236}">
                      <a16:creationId xmlns:a16="http://schemas.microsoft.com/office/drawing/2014/main" id="{5D155476-3786-B3AC-17F9-824BC8E56B5A}"/>
                    </a:ext>
                  </a:extLst>
                </p:cNvPr>
                <p:cNvSpPr/>
                <p:nvPr/>
              </p:nvSpPr>
              <p:spPr>
                <a:xfrm>
                  <a:off x="4196829" y="2760698"/>
                  <a:ext cx="0" cy="4094756"/>
                </a:xfrm>
                <a:prstGeom prst="line">
                  <a:avLst/>
                </a:prstGeom>
                <a:ln w="38100" cap="flat">
                  <a:solidFill>
                    <a:srgbClr val="2B2C30"/>
                  </a:solidFill>
                  <a:prstDash val="solid"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39" name="TextBox 138">
                    <a:extLst>
                      <a:ext uri="{FF2B5EF4-FFF2-40B4-BE49-F238E27FC236}">
                        <a16:creationId xmlns:a16="http://schemas.microsoft.com/office/drawing/2014/main" id="{22D8E0C0-5FBA-4425-7450-A791D561FA8E}"/>
                      </a:ext>
                    </a:extLst>
                  </p:cNvPr>
                  <p:cNvSpPr txBox="1"/>
                  <p:nvPr/>
                </p:nvSpPr>
                <p:spPr>
                  <a:xfrm>
                    <a:off x="3205554" y="8505739"/>
                    <a:ext cx="1752595" cy="584775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320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𝐶</m:t>
                          </m:r>
                        </m:oMath>
                      </m:oMathPara>
                    </a14:m>
                    <a:endParaRPr lang="en-US" sz="3200" dirty="0"/>
                  </a:p>
                </p:txBody>
              </p:sp>
            </mc:Choice>
            <mc:Fallback xmlns="">
              <p:sp>
                <p:nvSpPr>
                  <p:cNvPr id="139" name="TextBox 138">
                    <a:extLst>
                      <a:ext uri="{FF2B5EF4-FFF2-40B4-BE49-F238E27FC236}">
                        <a16:creationId xmlns:a16="http://schemas.microsoft.com/office/drawing/2014/main" id="{22D8E0C0-5FBA-4425-7450-A791D561FA8E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205554" y="8505739"/>
                    <a:ext cx="1752595" cy="584775"/>
                  </a:xfrm>
                  <a:prstGeom prst="rect">
                    <a:avLst/>
                  </a:prstGeom>
                  <a:blipFill>
                    <a:blip r:embed="rId3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140" name="Straight Connector 139">
                <a:extLst>
                  <a:ext uri="{FF2B5EF4-FFF2-40B4-BE49-F238E27FC236}">
                    <a16:creationId xmlns:a16="http://schemas.microsoft.com/office/drawing/2014/main" id="{38F00633-CDF7-DFFA-F402-79DA99E415D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38600" y="5295900"/>
                <a:ext cx="0" cy="3068602"/>
              </a:xfrm>
              <a:prstGeom prst="line">
                <a:avLst/>
              </a:prstGeom>
              <a:ln w="38100"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41" name="TextBox 140">
                    <a:extLst>
                      <a:ext uri="{FF2B5EF4-FFF2-40B4-BE49-F238E27FC236}">
                        <a16:creationId xmlns:a16="http://schemas.microsoft.com/office/drawing/2014/main" id="{46957398-C268-75CF-81D1-4B11E146FA75}"/>
                      </a:ext>
                    </a:extLst>
                  </p:cNvPr>
                  <p:cNvSpPr txBox="1"/>
                  <p:nvPr/>
                </p:nvSpPr>
                <p:spPr>
                  <a:xfrm>
                    <a:off x="3539651" y="9105900"/>
                    <a:ext cx="1084399" cy="492443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3200" b="0" i="1" smtClean="0">
                              <a:latin typeface="Cambria Math" panose="02040503050406030204" pitchFamily="18" charset="0"/>
                            </a:rPr>
                            <m:t>𝜆</m:t>
                          </m:r>
                          <m:r>
                            <a:rPr lang="en-US" sz="3200" b="0" i="1" smtClean="0">
                              <a:latin typeface="Cambria Math" panose="02040503050406030204" pitchFamily="18" charset="0"/>
                            </a:rPr>
                            <m:t>&gt;1</m:t>
                          </m:r>
                        </m:oMath>
                      </m:oMathPara>
                    </a14:m>
                    <a:endParaRPr lang="en-US" sz="3200" dirty="0"/>
                  </a:p>
                </p:txBody>
              </p:sp>
            </mc:Choice>
            <mc:Fallback xmlns="">
              <p:sp>
                <p:nvSpPr>
                  <p:cNvPr id="141" name="TextBox 140">
                    <a:extLst>
                      <a:ext uri="{FF2B5EF4-FFF2-40B4-BE49-F238E27FC236}">
                        <a16:creationId xmlns:a16="http://schemas.microsoft.com/office/drawing/2014/main" id="{46957398-C268-75CF-81D1-4B11E146FA75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539651" y="9105900"/>
                    <a:ext cx="1084399" cy="492443"/>
                  </a:xfrm>
                  <a:prstGeom prst="rect">
                    <a:avLst/>
                  </a:prstGeom>
                  <a:blipFill>
                    <a:blip r:embed="rId4"/>
                    <a:stretch>
                      <a:fillRect l="-8046" r="-8046" b="-7692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grpSp>
            <p:nvGrpSpPr>
              <p:cNvPr id="144" name="Group 143">
                <a:extLst>
                  <a:ext uri="{FF2B5EF4-FFF2-40B4-BE49-F238E27FC236}">
                    <a16:creationId xmlns:a16="http://schemas.microsoft.com/office/drawing/2014/main" id="{E75F3A36-2F41-94C0-6130-485460D8E72B}"/>
                  </a:ext>
                </a:extLst>
              </p:cNvPr>
              <p:cNvGrpSpPr/>
              <p:nvPr/>
            </p:nvGrpSpPr>
            <p:grpSpPr>
              <a:xfrm>
                <a:off x="1600200" y="7770003"/>
                <a:ext cx="6344481" cy="269097"/>
                <a:chOff x="1600200" y="6341608"/>
                <a:chExt cx="6344481" cy="269097"/>
              </a:xfrm>
            </p:grpSpPr>
            <p:sp>
              <p:nvSpPr>
                <p:cNvPr id="146" name="AutoShape 5">
                  <a:extLst>
                    <a:ext uri="{FF2B5EF4-FFF2-40B4-BE49-F238E27FC236}">
                      <a16:creationId xmlns:a16="http://schemas.microsoft.com/office/drawing/2014/main" id="{CCEE5037-AAE3-2FDC-1323-3FE7C8FBFC33}"/>
                    </a:ext>
                  </a:extLst>
                </p:cNvPr>
                <p:cNvSpPr/>
                <p:nvPr/>
              </p:nvSpPr>
              <p:spPr>
                <a:xfrm rot="10800000" flipV="1">
                  <a:off x="1600200" y="6603724"/>
                  <a:ext cx="1066800" cy="0"/>
                </a:xfrm>
                <a:prstGeom prst="line">
                  <a:avLst/>
                </a:prstGeom>
                <a:ln w="38100" cap="flat">
                  <a:solidFill>
                    <a:schemeClr val="tx2">
                      <a:lumMod val="75000"/>
                    </a:schemeClr>
                  </a:solidFill>
                  <a:prstDash val="solid"/>
                  <a:headEnd type="triangle" w="lg" len="med"/>
                  <a:tailEnd type="none" w="sm" len="sm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47" name="AutoShape 5">
                  <a:extLst>
                    <a:ext uri="{FF2B5EF4-FFF2-40B4-BE49-F238E27FC236}">
                      <a16:creationId xmlns:a16="http://schemas.microsoft.com/office/drawing/2014/main" id="{FB7A8E23-2367-4FCE-EEA8-C605F9574349}"/>
                    </a:ext>
                  </a:extLst>
                </p:cNvPr>
                <p:cNvSpPr/>
                <p:nvPr/>
              </p:nvSpPr>
              <p:spPr>
                <a:xfrm rot="10800000" flipV="1">
                  <a:off x="1600200" y="6341608"/>
                  <a:ext cx="1066800" cy="0"/>
                </a:xfrm>
                <a:prstGeom prst="line">
                  <a:avLst/>
                </a:prstGeom>
                <a:ln w="38100" cap="flat">
                  <a:solidFill>
                    <a:schemeClr val="tx2">
                      <a:lumMod val="75000"/>
                    </a:schemeClr>
                  </a:solidFill>
                  <a:prstDash val="solid"/>
                  <a:headEnd type="triangle" w="lg" len="med"/>
                  <a:tailEnd type="none" w="sm" len="sm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48" name="AutoShape 5">
                  <a:extLst>
                    <a:ext uri="{FF2B5EF4-FFF2-40B4-BE49-F238E27FC236}">
                      <a16:creationId xmlns:a16="http://schemas.microsoft.com/office/drawing/2014/main" id="{8EDA60AE-12C0-8CFD-2644-CAE957A9B671}"/>
                    </a:ext>
                  </a:extLst>
                </p:cNvPr>
                <p:cNvSpPr/>
                <p:nvPr/>
              </p:nvSpPr>
              <p:spPr>
                <a:xfrm rot="10800000" flipV="1">
                  <a:off x="2853851" y="6610705"/>
                  <a:ext cx="1066800" cy="0"/>
                </a:xfrm>
                <a:prstGeom prst="line">
                  <a:avLst/>
                </a:prstGeom>
                <a:ln w="38100" cap="flat">
                  <a:solidFill>
                    <a:schemeClr val="tx2">
                      <a:lumMod val="75000"/>
                    </a:schemeClr>
                  </a:solidFill>
                  <a:prstDash val="solid"/>
                  <a:headEnd type="triangle" w="lg" len="med"/>
                  <a:tailEnd type="none" w="sm" len="sm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49" name="AutoShape 5">
                  <a:extLst>
                    <a:ext uri="{FF2B5EF4-FFF2-40B4-BE49-F238E27FC236}">
                      <a16:creationId xmlns:a16="http://schemas.microsoft.com/office/drawing/2014/main" id="{B5C45887-1F0B-B8B4-63F3-2132C5FEBF6C}"/>
                    </a:ext>
                  </a:extLst>
                </p:cNvPr>
                <p:cNvSpPr/>
                <p:nvPr/>
              </p:nvSpPr>
              <p:spPr>
                <a:xfrm rot="10800000" flipV="1">
                  <a:off x="2853851" y="6348589"/>
                  <a:ext cx="1066800" cy="0"/>
                </a:xfrm>
                <a:prstGeom prst="line">
                  <a:avLst/>
                </a:prstGeom>
                <a:ln w="38100" cap="flat">
                  <a:solidFill>
                    <a:schemeClr val="tx2">
                      <a:lumMod val="75000"/>
                    </a:schemeClr>
                  </a:solidFill>
                  <a:prstDash val="solid"/>
                  <a:headEnd type="triangle" w="lg" len="med"/>
                  <a:tailEnd type="none" w="sm" len="sm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0" name="AutoShape 5">
                  <a:extLst>
                    <a:ext uri="{FF2B5EF4-FFF2-40B4-BE49-F238E27FC236}">
                      <a16:creationId xmlns:a16="http://schemas.microsoft.com/office/drawing/2014/main" id="{EEBC9960-2D54-F375-A84F-C78747DF16B6}"/>
                    </a:ext>
                  </a:extLst>
                </p:cNvPr>
                <p:cNvSpPr/>
                <p:nvPr/>
              </p:nvSpPr>
              <p:spPr>
                <a:xfrm rot="10800000" flipV="1">
                  <a:off x="4219714" y="6610705"/>
                  <a:ext cx="1066800" cy="0"/>
                </a:xfrm>
                <a:prstGeom prst="line">
                  <a:avLst/>
                </a:prstGeom>
                <a:ln w="38100" cap="flat">
                  <a:solidFill>
                    <a:schemeClr val="tx2">
                      <a:lumMod val="75000"/>
                    </a:schemeClr>
                  </a:solidFill>
                  <a:prstDash val="solid"/>
                  <a:headEnd type="triangle" w="lg" len="med"/>
                  <a:tailEnd type="none" w="sm" len="sm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1" name="AutoShape 5">
                  <a:extLst>
                    <a:ext uri="{FF2B5EF4-FFF2-40B4-BE49-F238E27FC236}">
                      <a16:creationId xmlns:a16="http://schemas.microsoft.com/office/drawing/2014/main" id="{F6BCF410-7321-C138-D725-E44A432A1836}"/>
                    </a:ext>
                  </a:extLst>
                </p:cNvPr>
                <p:cNvSpPr/>
                <p:nvPr/>
              </p:nvSpPr>
              <p:spPr>
                <a:xfrm rot="10800000" flipV="1">
                  <a:off x="4219714" y="6348589"/>
                  <a:ext cx="1066800" cy="0"/>
                </a:xfrm>
                <a:prstGeom prst="line">
                  <a:avLst/>
                </a:prstGeom>
                <a:ln w="38100" cap="flat">
                  <a:solidFill>
                    <a:schemeClr val="tx2">
                      <a:lumMod val="75000"/>
                    </a:schemeClr>
                  </a:solidFill>
                  <a:prstDash val="solid"/>
                  <a:headEnd type="triangle" w="lg" len="med"/>
                  <a:tailEnd type="none" w="sm" len="sm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2" name="AutoShape 5">
                  <a:extLst>
                    <a:ext uri="{FF2B5EF4-FFF2-40B4-BE49-F238E27FC236}">
                      <a16:creationId xmlns:a16="http://schemas.microsoft.com/office/drawing/2014/main" id="{F8B476C3-7968-AA32-9076-1591A2CCD1C1}"/>
                    </a:ext>
                  </a:extLst>
                </p:cNvPr>
                <p:cNvSpPr/>
                <p:nvPr/>
              </p:nvSpPr>
              <p:spPr>
                <a:xfrm rot="10800000" flipV="1">
                  <a:off x="5562600" y="6603724"/>
                  <a:ext cx="1066800" cy="0"/>
                </a:xfrm>
                <a:prstGeom prst="line">
                  <a:avLst/>
                </a:prstGeom>
                <a:ln w="38100" cap="flat">
                  <a:solidFill>
                    <a:schemeClr val="tx2">
                      <a:lumMod val="75000"/>
                    </a:schemeClr>
                  </a:solidFill>
                  <a:prstDash val="solid"/>
                  <a:headEnd type="triangle" w="lg" len="med"/>
                  <a:tailEnd type="none" w="sm" len="sm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3" name="AutoShape 5">
                  <a:extLst>
                    <a:ext uri="{FF2B5EF4-FFF2-40B4-BE49-F238E27FC236}">
                      <a16:creationId xmlns:a16="http://schemas.microsoft.com/office/drawing/2014/main" id="{1395661C-35EF-5056-73B9-8275F8C7E3EF}"/>
                    </a:ext>
                  </a:extLst>
                </p:cNvPr>
                <p:cNvSpPr/>
                <p:nvPr/>
              </p:nvSpPr>
              <p:spPr>
                <a:xfrm rot="10800000" flipV="1">
                  <a:off x="5562600" y="6341608"/>
                  <a:ext cx="1066800" cy="0"/>
                </a:xfrm>
                <a:prstGeom prst="line">
                  <a:avLst/>
                </a:prstGeom>
                <a:ln w="38100" cap="flat">
                  <a:solidFill>
                    <a:schemeClr val="tx2">
                      <a:lumMod val="75000"/>
                    </a:schemeClr>
                  </a:solidFill>
                  <a:prstDash val="solid"/>
                  <a:headEnd type="triangle" w="lg" len="med"/>
                  <a:tailEnd type="none" w="sm" len="sm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" name="AutoShape 5">
                  <a:extLst>
                    <a:ext uri="{FF2B5EF4-FFF2-40B4-BE49-F238E27FC236}">
                      <a16:creationId xmlns:a16="http://schemas.microsoft.com/office/drawing/2014/main" id="{83288ACC-336E-D020-E377-E5A08A046115}"/>
                    </a:ext>
                  </a:extLst>
                </p:cNvPr>
                <p:cNvSpPr/>
                <p:nvPr/>
              </p:nvSpPr>
              <p:spPr>
                <a:xfrm rot="10800000" flipV="1">
                  <a:off x="6877881" y="6603724"/>
                  <a:ext cx="1066800" cy="0"/>
                </a:xfrm>
                <a:prstGeom prst="line">
                  <a:avLst/>
                </a:prstGeom>
                <a:ln w="38100" cap="flat">
                  <a:solidFill>
                    <a:schemeClr val="tx2">
                      <a:lumMod val="75000"/>
                    </a:schemeClr>
                  </a:solidFill>
                  <a:prstDash val="solid"/>
                  <a:headEnd type="triangle" w="lg" len="med"/>
                  <a:tailEnd type="none" w="sm" len="sm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5" name="AutoShape 5">
                  <a:extLst>
                    <a:ext uri="{FF2B5EF4-FFF2-40B4-BE49-F238E27FC236}">
                      <a16:creationId xmlns:a16="http://schemas.microsoft.com/office/drawing/2014/main" id="{D72D833A-8BBB-D858-5747-13DCB7CCEABD}"/>
                    </a:ext>
                  </a:extLst>
                </p:cNvPr>
                <p:cNvSpPr/>
                <p:nvPr/>
              </p:nvSpPr>
              <p:spPr>
                <a:xfrm rot="10800000" flipV="1">
                  <a:off x="6877881" y="6341608"/>
                  <a:ext cx="1066800" cy="0"/>
                </a:xfrm>
                <a:prstGeom prst="line">
                  <a:avLst/>
                </a:prstGeom>
                <a:ln w="38100" cap="flat">
                  <a:solidFill>
                    <a:schemeClr val="tx2">
                      <a:lumMod val="75000"/>
                    </a:schemeClr>
                  </a:solidFill>
                  <a:prstDash val="solid"/>
                  <a:headEnd type="triangle" w="lg" len="med"/>
                  <a:tailEnd type="none" w="sm" len="sm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45" name="TextBox 13">
                <a:extLst>
                  <a:ext uri="{FF2B5EF4-FFF2-40B4-BE49-F238E27FC236}">
                    <a16:creationId xmlns:a16="http://schemas.microsoft.com/office/drawing/2014/main" id="{88E64DCE-0B64-C1B5-809B-C95DD19E6F2D}"/>
                  </a:ext>
                </a:extLst>
              </p:cNvPr>
              <p:cNvSpPr txBox="1"/>
              <p:nvPr/>
            </p:nvSpPr>
            <p:spPr>
              <a:xfrm>
                <a:off x="7872118" y="7587525"/>
                <a:ext cx="1616160" cy="432170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>
                  <a:lnSpc>
                    <a:spcPts val="3919"/>
                  </a:lnSpc>
                </a:pPr>
                <a:r>
                  <a:rPr lang="en-US" b="1" dirty="0">
                    <a:solidFill>
                      <a:schemeClr val="tx2">
                        <a:lumMod val="75000"/>
                      </a:schemeClr>
                    </a:solidFill>
                    <a:latin typeface="Montserrat SemiBold" pitchFamily="2" charset="77"/>
                  </a:rPr>
                  <a:t>Arrivals</a:t>
                </a:r>
              </a:p>
            </p:txBody>
          </p:sp>
          <p:grpSp>
            <p:nvGrpSpPr>
              <p:cNvPr id="156" name="Group 155">
                <a:extLst>
                  <a:ext uri="{FF2B5EF4-FFF2-40B4-BE49-F238E27FC236}">
                    <a16:creationId xmlns:a16="http://schemas.microsoft.com/office/drawing/2014/main" id="{93A9CFA7-0CA8-4A0D-FC29-11622A845FD1}"/>
                  </a:ext>
                </a:extLst>
              </p:cNvPr>
              <p:cNvGrpSpPr/>
              <p:nvPr/>
            </p:nvGrpSpPr>
            <p:grpSpPr>
              <a:xfrm>
                <a:off x="2127000" y="6901725"/>
                <a:ext cx="7301382" cy="432170"/>
                <a:chOff x="2127000" y="5473330"/>
                <a:chExt cx="7301382" cy="432170"/>
              </a:xfrm>
            </p:grpSpPr>
            <p:sp>
              <p:nvSpPr>
                <p:cNvPr id="157" name="AutoShape 5">
                  <a:extLst>
                    <a:ext uri="{FF2B5EF4-FFF2-40B4-BE49-F238E27FC236}">
                      <a16:creationId xmlns:a16="http://schemas.microsoft.com/office/drawing/2014/main" id="{F9141620-BC90-C070-2AF1-A87AF411C90F}"/>
                    </a:ext>
                  </a:extLst>
                </p:cNvPr>
                <p:cNvSpPr/>
                <p:nvPr/>
              </p:nvSpPr>
              <p:spPr>
                <a:xfrm rot="10800000" flipH="1" flipV="1">
                  <a:off x="2127000" y="5898518"/>
                  <a:ext cx="540000" cy="0"/>
                </a:xfrm>
                <a:prstGeom prst="line">
                  <a:avLst/>
                </a:prstGeom>
                <a:ln w="38100" cap="flat">
                  <a:solidFill>
                    <a:schemeClr val="accent3">
                      <a:lumMod val="75000"/>
                    </a:schemeClr>
                  </a:solidFill>
                  <a:prstDash val="solid"/>
                  <a:headEnd type="triangle" w="lg" len="med"/>
                  <a:tailEnd type="none" w="sm" len="sm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8" name="AutoShape 5">
                  <a:extLst>
                    <a:ext uri="{FF2B5EF4-FFF2-40B4-BE49-F238E27FC236}">
                      <a16:creationId xmlns:a16="http://schemas.microsoft.com/office/drawing/2014/main" id="{33DAF4E7-B31B-23BC-02AC-5E329AF27D28}"/>
                    </a:ext>
                  </a:extLst>
                </p:cNvPr>
                <p:cNvSpPr/>
                <p:nvPr/>
              </p:nvSpPr>
              <p:spPr>
                <a:xfrm rot="10800000" flipH="1" flipV="1">
                  <a:off x="2127000" y="5636402"/>
                  <a:ext cx="540000" cy="0"/>
                </a:xfrm>
                <a:prstGeom prst="line">
                  <a:avLst/>
                </a:prstGeom>
                <a:ln w="38100" cap="flat">
                  <a:solidFill>
                    <a:schemeClr val="accent3">
                      <a:lumMod val="75000"/>
                    </a:schemeClr>
                  </a:solidFill>
                  <a:prstDash val="solid"/>
                  <a:headEnd type="triangle" w="lg" len="med"/>
                  <a:tailEnd type="none" w="sm" len="sm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9" name="AutoShape 5">
                  <a:extLst>
                    <a:ext uri="{FF2B5EF4-FFF2-40B4-BE49-F238E27FC236}">
                      <a16:creationId xmlns:a16="http://schemas.microsoft.com/office/drawing/2014/main" id="{0BA0F1E1-9945-838C-8276-57CFFFE26B78}"/>
                    </a:ext>
                  </a:extLst>
                </p:cNvPr>
                <p:cNvSpPr/>
                <p:nvPr/>
              </p:nvSpPr>
              <p:spPr>
                <a:xfrm rot="10800000" flipH="1" flipV="1">
                  <a:off x="3380651" y="5905499"/>
                  <a:ext cx="540000" cy="0"/>
                </a:xfrm>
                <a:prstGeom prst="line">
                  <a:avLst/>
                </a:prstGeom>
                <a:ln w="38100" cap="flat">
                  <a:solidFill>
                    <a:schemeClr val="accent3">
                      <a:lumMod val="75000"/>
                    </a:schemeClr>
                  </a:solidFill>
                  <a:prstDash val="solid"/>
                  <a:headEnd type="triangle" w="lg" len="med"/>
                  <a:tailEnd type="none" w="sm" len="sm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0" name="AutoShape 5">
                  <a:extLst>
                    <a:ext uri="{FF2B5EF4-FFF2-40B4-BE49-F238E27FC236}">
                      <a16:creationId xmlns:a16="http://schemas.microsoft.com/office/drawing/2014/main" id="{F95B3164-FA50-8C82-04C7-E229E19300B5}"/>
                    </a:ext>
                  </a:extLst>
                </p:cNvPr>
                <p:cNvSpPr/>
                <p:nvPr/>
              </p:nvSpPr>
              <p:spPr>
                <a:xfrm rot="10800000" flipH="1" flipV="1">
                  <a:off x="3380651" y="5643383"/>
                  <a:ext cx="540000" cy="0"/>
                </a:xfrm>
                <a:prstGeom prst="line">
                  <a:avLst/>
                </a:prstGeom>
                <a:ln w="38100" cap="flat">
                  <a:solidFill>
                    <a:schemeClr val="accent3">
                      <a:lumMod val="75000"/>
                    </a:schemeClr>
                  </a:solidFill>
                  <a:prstDash val="solid"/>
                  <a:headEnd type="triangle" w="lg" len="med"/>
                  <a:tailEnd type="none" w="sm" len="sm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1" name="AutoShape 5">
                  <a:extLst>
                    <a:ext uri="{FF2B5EF4-FFF2-40B4-BE49-F238E27FC236}">
                      <a16:creationId xmlns:a16="http://schemas.microsoft.com/office/drawing/2014/main" id="{04E59F14-E673-34E2-31F4-DCBCECCC5946}"/>
                    </a:ext>
                  </a:extLst>
                </p:cNvPr>
                <p:cNvSpPr/>
                <p:nvPr/>
              </p:nvSpPr>
              <p:spPr>
                <a:xfrm rot="10800000" flipH="1" flipV="1">
                  <a:off x="4746514" y="5905499"/>
                  <a:ext cx="540000" cy="0"/>
                </a:xfrm>
                <a:prstGeom prst="line">
                  <a:avLst/>
                </a:prstGeom>
                <a:ln w="38100" cap="flat">
                  <a:solidFill>
                    <a:schemeClr val="accent3">
                      <a:lumMod val="75000"/>
                    </a:schemeClr>
                  </a:solidFill>
                  <a:prstDash val="solid"/>
                  <a:headEnd type="triangle" w="lg" len="med"/>
                  <a:tailEnd type="none" w="sm" len="sm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2" name="AutoShape 5">
                  <a:extLst>
                    <a:ext uri="{FF2B5EF4-FFF2-40B4-BE49-F238E27FC236}">
                      <a16:creationId xmlns:a16="http://schemas.microsoft.com/office/drawing/2014/main" id="{6A644202-E9E8-4A50-0666-D5EC98404699}"/>
                    </a:ext>
                  </a:extLst>
                </p:cNvPr>
                <p:cNvSpPr/>
                <p:nvPr/>
              </p:nvSpPr>
              <p:spPr>
                <a:xfrm rot="10800000" flipH="1" flipV="1">
                  <a:off x="4746514" y="5643383"/>
                  <a:ext cx="540000" cy="0"/>
                </a:xfrm>
                <a:prstGeom prst="line">
                  <a:avLst/>
                </a:prstGeom>
                <a:ln w="38100" cap="flat">
                  <a:solidFill>
                    <a:schemeClr val="accent3">
                      <a:lumMod val="75000"/>
                    </a:schemeClr>
                  </a:solidFill>
                  <a:prstDash val="solid"/>
                  <a:headEnd type="triangle" w="lg" len="med"/>
                  <a:tailEnd type="none" w="sm" len="sm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3" name="AutoShape 5">
                  <a:extLst>
                    <a:ext uri="{FF2B5EF4-FFF2-40B4-BE49-F238E27FC236}">
                      <a16:creationId xmlns:a16="http://schemas.microsoft.com/office/drawing/2014/main" id="{38369B43-9518-C218-4524-984555F47E91}"/>
                    </a:ext>
                  </a:extLst>
                </p:cNvPr>
                <p:cNvSpPr/>
                <p:nvPr/>
              </p:nvSpPr>
              <p:spPr>
                <a:xfrm rot="10800000" flipH="1" flipV="1">
                  <a:off x="6089400" y="5898518"/>
                  <a:ext cx="540000" cy="0"/>
                </a:xfrm>
                <a:prstGeom prst="line">
                  <a:avLst/>
                </a:prstGeom>
                <a:ln w="38100" cap="flat">
                  <a:solidFill>
                    <a:schemeClr val="accent3">
                      <a:lumMod val="75000"/>
                    </a:schemeClr>
                  </a:solidFill>
                  <a:prstDash val="solid"/>
                  <a:headEnd type="triangle" w="lg" len="med"/>
                  <a:tailEnd type="none" w="sm" len="sm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" name="AutoShape 5">
                  <a:extLst>
                    <a:ext uri="{FF2B5EF4-FFF2-40B4-BE49-F238E27FC236}">
                      <a16:creationId xmlns:a16="http://schemas.microsoft.com/office/drawing/2014/main" id="{CB0B4EA8-CF78-D959-B013-96562D71157E}"/>
                    </a:ext>
                  </a:extLst>
                </p:cNvPr>
                <p:cNvSpPr/>
                <p:nvPr/>
              </p:nvSpPr>
              <p:spPr>
                <a:xfrm rot="10800000" flipH="1" flipV="1">
                  <a:off x="6089400" y="5636402"/>
                  <a:ext cx="540000" cy="0"/>
                </a:xfrm>
                <a:prstGeom prst="line">
                  <a:avLst/>
                </a:prstGeom>
                <a:ln w="38100" cap="flat">
                  <a:solidFill>
                    <a:schemeClr val="accent3">
                      <a:lumMod val="75000"/>
                    </a:schemeClr>
                  </a:solidFill>
                  <a:prstDash val="solid"/>
                  <a:headEnd type="triangle" w="lg" len="med"/>
                  <a:tailEnd type="none" w="sm" len="sm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" name="AutoShape 5">
                  <a:extLst>
                    <a:ext uri="{FF2B5EF4-FFF2-40B4-BE49-F238E27FC236}">
                      <a16:creationId xmlns:a16="http://schemas.microsoft.com/office/drawing/2014/main" id="{BA69810D-BF3F-39F4-E236-0F9DA716D8F0}"/>
                    </a:ext>
                  </a:extLst>
                </p:cNvPr>
                <p:cNvSpPr/>
                <p:nvPr/>
              </p:nvSpPr>
              <p:spPr>
                <a:xfrm rot="10800000" flipH="1" flipV="1">
                  <a:off x="7404681" y="5898518"/>
                  <a:ext cx="540000" cy="0"/>
                </a:xfrm>
                <a:prstGeom prst="line">
                  <a:avLst/>
                </a:prstGeom>
                <a:ln w="38100" cap="flat">
                  <a:solidFill>
                    <a:schemeClr val="accent3">
                      <a:lumMod val="75000"/>
                    </a:schemeClr>
                  </a:solidFill>
                  <a:prstDash val="solid"/>
                  <a:headEnd type="triangle" w="lg" len="med"/>
                  <a:tailEnd type="none" w="sm" len="sm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6" name="AutoShape 5">
                  <a:extLst>
                    <a:ext uri="{FF2B5EF4-FFF2-40B4-BE49-F238E27FC236}">
                      <a16:creationId xmlns:a16="http://schemas.microsoft.com/office/drawing/2014/main" id="{0FBA1EB8-13EB-E34B-7D38-0137BD74485E}"/>
                    </a:ext>
                  </a:extLst>
                </p:cNvPr>
                <p:cNvSpPr/>
                <p:nvPr/>
              </p:nvSpPr>
              <p:spPr>
                <a:xfrm rot="10800000" flipH="1" flipV="1">
                  <a:off x="7404681" y="5636402"/>
                  <a:ext cx="540000" cy="0"/>
                </a:xfrm>
                <a:prstGeom prst="line">
                  <a:avLst/>
                </a:prstGeom>
                <a:ln w="38100" cap="flat">
                  <a:solidFill>
                    <a:schemeClr val="accent3">
                      <a:lumMod val="75000"/>
                    </a:schemeClr>
                  </a:solidFill>
                  <a:prstDash val="solid"/>
                  <a:headEnd type="triangle" w="lg" len="med"/>
                  <a:tailEnd type="none" w="sm" len="sm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7" name="TextBox 14">
                  <a:extLst>
                    <a:ext uri="{FF2B5EF4-FFF2-40B4-BE49-F238E27FC236}">
                      <a16:creationId xmlns:a16="http://schemas.microsoft.com/office/drawing/2014/main" id="{ACF4E7A8-E8F8-6E34-2B7A-4B256D9465CC}"/>
                    </a:ext>
                  </a:extLst>
                </p:cNvPr>
                <p:cNvSpPr txBox="1"/>
                <p:nvPr/>
              </p:nvSpPr>
              <p:spPr>
                <a:xfrm>
                  <a:off x="7872118" y="5473330"/>
                  <a:ext cx="1556264" cy="432170"/>
                </a:xfrm>
                <a:prstGeom prst="rect">
                  <a:avLst/>
                </a:prstGeom>
              </p:spPr>
              <p:txBody>
                <a:bodyPr wrap="square" lIns="0" tIns="0" rIns="0" bIns="0" rtlCol="0" anchor="t">
                  <a:spAutoFit/>
                </a:bodyPr>
                <a:lstStyle/>
                <a:p>
                  <a:pPr algn="ctr">
                    <a:lnSpc>
                      <a:spcPts val="3919"/>
                    </a:lnSpc>
                  </a:pPr>
                  <a:r>
                    <a:rPr lang="en-US" b="1" dirty="0">
                      <a:solidFill>
                        <a:schemeClr val="accent3">
                          <a:lumMod val="75000"/>
                        </a:schemeClr>
                      </a:solidFill>
                      <a:latin typeface="Montserrat SemiBold" pitchFamily="2" charset="77"/>
                    </a:rPr>
                    <a:t>Service</a:t>
                  </a:r>
                </a:p>
              </p:txBody>
            </p:sp>
          </p:grpSp>
          <p:sp>
            <p:nvSpPr>
              <p:cNvPr id="169" name="AutoShape 5">
                <a:extLst>
                  <a:ext uri="{FF2B5EF4-FFF2-40B4-BE49-F238E27FC236}">
                    <a16:creationId xmlns:a16="http://schemas.microsoft.com/office/drawing/2014/main" id="{552223C5-CD18-5167-4033-33E7D7750EE9}"/>
                  </a:ext>
                </a:extLst>
              </p:cNvPr>
              <p:cNvSpPr/>
              <p:nvPr/>
            </p:nvSpPr>
            <p:spPr>
              <a:xfrm rot="10800000" flipH="1" flipV="1">
                <a:off x="2464142" y="6605411"/>
                <a:ext cx="180000" cy="0"/>
              </a:xfrm>
              <a:prstGeom prst="line">
                <a:avLst/>
              </a:prstGeom>
              <a:ln w="38100" cap="flat">
                <a:solidFill>
                  <a:srgbClr val="FF0000"/>
                </a:solidFill>
                <a:prstDash val="solid"/>
                <a:headEnd type="triangle" w="lg" len="med"/>
                <a:tailEnd type="none" w="sm" len="sm"/>
              </a:ln>
            </p:spPr>
            <p:txBody>
              <a:bodyPr/>
              <a:lstStyle/>
              <a:p>
                <a:endParaRPr 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170" name="AutoShape 5">
                <a:extLst>
                  <a:ext uri="{FF2B5EF4-FFF2-40B4-BE49-F238E27FC236}">
                    <a16:creationId xmlns:a16="http://schemas.microsoft.com/office/drawing/2014/main" id="{E8496AD6-01CB-23C9-2440-1D7874A4C8CB}"/>
                  </a:ext>
                </a:extLst>
              </p:cNvPr>
              <p:cNvSpPr/>
              <p:nvPr/>
            </p:nvSpPr>
            <p:spPr>
              <a:xfrm rot="10800000" flipH="1" flipV="1">
                <a:off x="2464142" y="6343295"/>
                <a:ext cx="180000" cy="0"/>
              </a:xfrm>
              <a:prstGeom prst="line">
                <a:avLst/>
              </a:prstGeom>
              <a:ln w="38100" cap="flat">
                <a:solidFill>
                  <a:srgbClr val="FF0000"/>
                </a:solidFill>
                <a:prstDash val="solid"/>
                <a:headEnd type="triangle" w="lg" len="med"/>
                <a:tailEnd type="none" w="sm" len="sm"/>
              </a:ln>
            </p:spPr>
            <p:txBody>
              <a:bodyPr/>
              <a:lstStyle/>
              <a:p>
                <a:endParaRPr 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171" name="AutoShape 5">
                <a:extLst>
                  <a:ext uri="{FF2B5EF4-FFF2-40B4-BE49-F238E27FC236}">
                    <a16:creationId xmlns:a16="http://schemas.microsoft.com/office/drawing/2014/main" id="{8B5DCFD4-8041-A361-C657-B6C7F5D7DF0A}"/>
                  </a:ext>
                </a:extLst>
              </p:cNvPr>
              <p:cNvSpPr/>
              <p:nvPr/>
            </p:nvSpPr>
            <p:spPr>
              <a:xfrm rot="10800000" flipH="1" flipV="1">
                <a:off x="3537793" y="6612392"/>
                <a:ext cx="360000" cy="0"/>
              </a:xfrm>
              <a:prstGeom prst="line">
                <a:avLst/>
              </a:prstGeom>
              <a:ln w="38100" cap="flat">
                <a:solidFill>
                  <a:srgbClr val="FF0000"/>
                </a:solidFill>
                <a:prstDash val="solid"/>
                <a:headEnd type="triangle" w="lg" len="med"/>
                <a:tailEnd type="none" w="sm" len="sm"/>
              </a:ln>
            </p:spPr>
            <p:txBody>
              <a:bodyPr/>
              <a:lstStyle/>
              <a:p>
                <a:endParaRPr 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172" name="AutoShape 5">
                <a:extLst>
                  <a:ext uri="{FF2B5EF4-FFF2-40B4-BE49-F238E27FC236}">
                    <a16:creationId xmlns:a16="http://schemas.microsoft.com/office/drawing/2014/main" id="{473FC1F8-713F-184D-B15F-5B64581A4E7B}"/>
                  </a:ext>
                </a:extLst>
              </p:cNvPr>
              <p:cNvSpPr/>
              <p:nvPr/>
            </p:nvSpPr>
            <p:spPr>
              <a:xfrm rot="10800000" flipH="1" flipV="1">
                <a:off x="3537793" y="6350276"/>
                <a:ext cx="360000" cy="0"/>
              </a:xfrm>
              <a:prstGeom prst="line">
                <a:avLst/>
              </a:prstGeom>
              <a:ln w="38100" cap="flat">
                <a:solidFill>
                  <a:srgbClr val="FF0000"/>
                </a:solidFill>
                <a:prstDash val="solid"/>
                <a:headEnd type="triangle" w="lg" len="med"/>
                <a:tailEnd type="none" w="sm" len="sm"/>
              </a:ln>
            </p:spPr>
            <p:txBody>
              <a:bodyPr/>
              <a:lstStyle/>
              <a:p>
                <a:endParaRPr 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173" name="AutoShape 5">
                <a:extLst>
                  <a:ext uri="{FF2B5EF4-FFF2-40B4-BE49-F238E27FC236}">
                    <a16:creationId xmlns:a16="http://schemas.microsoft.com/office/drawing/2014/main" id="{518C6B83-9E93-70F8-5E72-2918244944C3}"/>
                  </a:ext>
                </a:extLst>
              </p:cNvPr>
              <p:cNvSpPr/>
              <p:nvPr/>
            </p:nvSpPr>
            <p:spPr>
              <a:xfrm rot="10800000" flipH="1" flipV="1">
                <a:off x="4723656" y="6612392"/>
                <a:ext cx="540000" cy="0"/>
              </a:xfrm>
              <a:prstGeom prst="line">
                <a:avLst/>
              </a:prstGeom>
              <a:ln w="38100" cap="flat">
                <a:solidFill>
                  <a:srgbClr val="FF0000"/>
                </a:solidFill>
                <a:prstDash val="solid"/>
                <a:headEnd type="triangle" w="lg" len="med"/>
                <a:tailEnd type="none" w="sm" len="sm"/>
              </a:ln>
            </p:spPr>
            <p:txBody>
              <a:bodyPr/>
              <a:lstStyle/>
              <a:p>
                <a:endParaRPr 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174" name="AutoShape 5">
                <a:extLst>
                  <a:ext uri="{FF2B5EF4-FFF2-40B4-BE49-F238E27FC236}">
                    <a16:creationId xmlns:a16="http://schemas.microsoft.com/office/drawing/2014/main" id="{3D628917-1643-9C33-D66B-0EC7FA2493CB}"/>
                  </a:ext>
                </a:extLst>
              </p:cNvPr>
              <p:cNvSpPr/>
              <p:nvPr/>
            </p:nvSpPr>
            <p:spPr>
              <a:xfrm rot="10800000" flipH="1" flipV="1">
                <a:off x="4723656" y="6350276"/>
                <a:ext cx="540000" cy="0"/>
              </a:xfrm>
              <a:prstGeom prst="line">
                <a:avLst/>
              </a:prstGeom>
              <a:ln w="38100" cap="flat">
                <a:solidFill>
                  <a:srgbClr val="FF0000"/>
                </a:solidFill>
                <a:prstDash val="solid"/>
                <a:headEnd type="triangle" w="lg" len="med"/>
                <a:tailEnd type="none" w="sm" len="sm"/>
              </a:ln>
            </p:spPr>
            <p:txBody>
              <a:bodyPr/>
              <a:lstStyle/>
              <a:p>
                <a:endParaRPr 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175" name="AutoShape 5">
                <a:extLst>
                  <a:ext uri="{FF2B5EF4-FFF2-40B4-BE49-F238E27FC236}">
                    <a16:creationId xmlns:a16="http://schemas.microsoft.com/office/drawing/2014/main" id="{0EC714B6-76E1-058C-FFC7-27238F8DD841}"/>
                  </a:ext>
                </a:extLst>
              </p:cNvPr>
              <p:cNvSpPr/>
              <p:nvPr/>
            </p:nvSpPr>
            <p:spPr>
              <a:xfrm rot="10800000" flipH="1" flipV="1">
                <a:off x="5886542" y="6605411"/>
                <a:ext cx="720000" cy="0"/>
              </a:xfrm>
              <a:prstGeom prst="line">
                <a:avLst/>
              </a:prstGeom>
              <a:ln w="38100" cap="flat">
                <a:solidFill>
                  <a:srgbClr val="FF0000"/>
                </a:solidFill>
                <a:prstDash val="solid"/>
                <a:headEnd type="triangle" w="lg" len="med"/>
                <a:tailEnd type="none" w="sm" len="sm"/>
              </a:ln>
            </p:spPr>
            <p:txBody>
              <a:bodyPr/>
              <a:lstStyle/>
              <a:p>
                <a:endParaRPr 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176" name="AutoShape 5">
                <a:extLst>
                  <a:ext uri="{FF2B5EF4-FFF2-40B4-BE49-F238E27FC236}">
                    <a16:creationId xmlns:a16="http://schemas.microsoft.com/office/drawing/2014/main" id="{00D045DF-CCC3-FF55-06AD-88C3429A3FA8}"/>
                  </a:ext>
                </a:extLst>
              </p:cNvPr>
              <p:cNvSpPr/>
              <p:nvPr/>
            </p:nvSpPr>
            <p:spPr>
              <a:xfrm rot="10800000" flipH="1" flipV="1">
                <a:off x="5886542" y="6343295"/>
                <a:ext cx="720000" cy="0"/>
              </a:xfrm>
              <a:prstGeom prst="line">
                <a:avLst/>
              </a:prstGeom>
              <a:ln w="38100" cap="flat">
                <a:solidFill>
                  <a:srgbClr val="FF0000"/>
                </a:solidFill>
                <a:prstDash val="solid"/>
                <a:headEnd type="triangle" w="lg" len="med"/>
                <a:tailEnd type="none" w="sm" len="sm"/>
              </a:ln>
            </p:spPr>
            <p:txBody>
              <a:bodyPr/>
              <a:lstStyle/>
              <a:p>
                <a:endParaRPr 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177" name="AutoShape 5">
                <a:extLst>
                  <a:ext uri="{FF2B5EF4-FFF2-40B4-BE49-F238E27FC236}">
                    <a16:creationId xmlns:a16="http://schemas.microsoft.com/office/drawing/2014/main" id="{E80977A7-8B2B-7030-FF09-05D681811613}"/>
                  </a:ext>
                </a:extLst>
              </p:cNvPr>
              <p:cNvSpPr/>
              <p:nvPr/>
            </p:nvSpPr>
            <p:spPr>
              <a:xfrm rot="10800000" flipH="1" flipV="1">
                <a:off x="6877823" y="6605411"/>
                <a:ext cx="1044000" cy="0"/>
              </a:xfrm>
              <a:prstGeom prst="line">
                <a:avLst/>
              </a:prstGeom>
              <a:ln w="38100" cap="flat">
                <a:solidFill>
                  <a:srgbClr val="FF0000"/>
                </a:solidFill>
                <a:prstDash val="solid"/>
                <a:headEnd type="triangle" w="lg" len="med"/>
                <a:tailEnd type="none" w="sm" len="sm"/>
              </a:ln>
            </p:spPr>
            <p:txBody>
              <a:bodyPr/>
              <a:lstStyle/>
              <a:p>
                <a:endParaRPr 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178" name="AutoShape 5">
                <a:extLst>
                  <a:ext uri="{FF2B5EF4-FFF2-40B4-BE49-F238E27FC236}">
                    <a16:creationId xmlns:a16="http://schemas.microsoft.com/office/drawing/2014/main" id="{CCE6A9E3-9D49-E504-CE26-F11F6791193D}"/>
                  </a:ext>
                </a:extLst>
              </p:cNvPr>
              <p:cNvSpPr/>
              <p:nvPr/>
            </p:nvSpPr>
            <p:spPr>
              <a:xfrm rot="10800000" flipH="1" flipV="1">
                <a:off x="6877823" y="6343295"/>
                <a:ext cx="1044000" cy="0"/>
              </a:xfrm>
              <a:prstGeom prst="line">
                <a:avLst/>
              </a:prstGeom>
              <a:ln w="38100" cap="flat">
                <a:solidFill>
                  <a:srgbClr val="FF0000"/>
                </a:solidFill>
                <a:prstDash val="solid"/>
                <a:headEnd type="triangle" w="lg" len="med"/>
                <a:tailEnd type="none" w="sm" len="sm"/>
              </a:ln>
            </p:spPr>
            <p:txBody>
              <a:bodyPr/>
              <a:lstStyle/>
              <a:p>
                <a:endParaRPr 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179" name="TextBox 13">
                <a:extLst>
                  <a:ext uri="{FF2B5EF4-FFF2-40B4-BE49-F238E27FC236}">
                    <a16:creationId xmlns:a16="http://schemas.microsoft.com/office/drawing/2014/main" id="{206DF1BA-B572-B9E1-DDF8-EEF683959CAC}"/>
                  </a:ext>
                </a:extLst>
              </p:cNvPr>
              <p:cNvSpPr txBox="1"/>
              <p:nvPr/>
            </p:nvSpPr>
            <p:spPr>
              <a:xfrm>
                <a:off x="6781800" y="5676900"/>
                <a:ext cx="2523222" cy="451149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>
                  <a:lnSpc>
                    <a:spcPts val="3919"/>
                  </a:lnSpc>
                </a:pPr>
                <a:r>
                  <a:rPr lang="en-US" sz="2400" b="1" dirty="0">
                    <a:solidFill>
                      <a:srgbClr val="FF0000"/>
                    </a:solidFill>
                    <a:latin typeface="Montserrat SemiBold" pitchFamily="2" charset="77"/>
                  </a:rPr>
                  <a:t>Abandonment</a:t>
                </a:r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" name="TextBox 4">
                  <a:extLst>
                    <a:ext uri="{FF2B5EF4-FFF2-40B4-BE49-F238E27FC236}">
                      <a16:creationId xmlns:a16="http://schemas.microsoft.com/office/drawing/2014/main" id="{4114904C-8F8E-A9FD-DC64-AC3A0417676A}"/>
                    </a:ext>
                  </a:extLst>
                </p:cNvPr>
                <p:cNvSpPr txBox="1"/>
                <p:nvPr/>
              </p:nvSpPr>
              <p:spPr>
                <a:xfrm>
                  <a:off x="7563681" y="8505739"/>
                  <a:ext cx="1676399" cy="52482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ad>
                          <m:radPr>
                            <m:degHide m:val="on"/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𝛾</m:t>
                            </m:r>
                          </m:e>
                        </m:rad>
                        <m:r>
                          <m:rPr>
                            <m:sty m:val="p"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q</m:t>
                        </m:r>
                      </m:oMath>
                    </m:oMathPara>
                  </a14:m>
                  <a:endParaRPr lang="en-US" sz="2800" dirty="0"/>
                </a:p>
              </p:txBody>
            </p:sp>
          </mc:Choice>
          <mc:Fallback xmlns="">
            <p:sp>
              <p:nvSpPr>
                <p:cNvPr id="5" name="TextBox 4">
                  <a:extLst>
                    <a:ext uri="{FF2B5EF4-FFF2-40B4-BE49-F238E27FC236}">
                      <a16:creationId xmlns:a16="http://schemas.microsoft.com/office/drawing/2014/main" id="{4114904C-8F8E-A9FD-DC64-AC3A0417676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563681" y="8505739"/>
                  <a:ext cx="1676399" cy="524824"/>
                </a:xfrm>
                <a:prstGeom prst="rect">
                  <a:avLst/>
                </a:prstGeom>
                <a:blipFill>
                  <a:blip r:embed="rId13"/>
                  <a:stretch>
                    <a:fillRect b="-11905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20156275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3">
            <a:extLst>
              <a:ext uri="{FF2B5EF4-FFF2-40B4-BE49-F238E27FC236}">
                <a16:creationId xmlns:a16="http://schemas.microsoft.com/office/drawing/2014/main" id="{2885A418-01C2-97D4-1908-D6BC472BD46A}"/>
              </a:ext>
            </a:extLst>
          </p:cNvPr>
          <p:cNvSpPr/>
          <p:nvPr/>
        </p:nvSpPr>
        <p:spPr>
          <a:xfrm>
            <a:off x="9594620" y="6154370"/>
            <a:ext cx="7855180" cy="3103930"/>
          </a:xfrm>
          <a:custGeom>
            <a:avLst/>
            <a:gdLst/>
            <a:ahLst/>
            <a:cxnLst/>
            <a:rect l="l" t="t" r="r" b="b"/>
            <a:pathLst>
              <a:path w="847631" h="310242">
                <a:moveTo>
                  <a:pt x="0" y="0"/>
                </a:moveTo>
                <a:lnTo>
                  <a:pt x="847631" y="0"/>
                </a:lnTo>
                <a:lnTo>
                  <a:pt x="847631" y="310242"/>
                </a:lnTo>
                <a:lnTo>
                  <a:pt x="0" y="310242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  <a:alpha val="30000"/>
            </a:schemeClr>
          </a:solidFill>
          <a:ln w="38100" cap="rnd">
            <a:solidFill>
              <a:schemeClr val="accent2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9" name="TextBox 12">
            <a:extLst>
              <a:ext uri="{FF2B5EF4-FFF2-40B4-BE49-F238E27FC236}">
                <a16:creationId xmlns:a16="http://schemas.microsoft.com/office/drawing/2014/main" id="{B9C951D4-E956-92A7-9A0F-35BDE45C80BB}"/>
              </a:ext>
            </a:extLst>
          </p:cNvPr>
          <p:cNvSpPr txBox="1"/>
          <p:nvPr/>
        </p:nvSpPr>
        <p:spPr>
          <a:xfrm>
            <a:off x="9483569" y="5929388"/>
            <a:ext cx="1796191" cy="3230763"/>
          </a:xfrm>
          <a:prstGeom prst="rect">
            <a:avLst/>
          </a:prstGeom>
        </p:spPr>
        <p:txBody>
          <a:bodyPr lIns="50800" tIns="50800" rIns="50800" bIns="50800" rtlCol="0" anchor="ctr"/>
          <a:lstStyle/>
          <a:p>
            <a:pPr algn="ctr">
              <a:lnSpc>
                <a:spcPts val="2659"/>
              </a:lnSpc>
              <a:spcBef>
                <a:spcPct val="0"/>
              </a:spcBef>
            </a:pPr>
            <a:endParaRPr/>
          </a:p>
        </p:txBody>
      </p:sp>
      <p:sp>
        <p:nvSpPr>
          <p:cNvPr id="21" name="TextBox 37">
            <a:extLst>
              <a:ext uri="{FF2B5EF4-FFF2-40B4-BE49-F238E27FC236}">
                <a16:creationId xmlns:a16="http://schemas.microsoft.com/office/drawing/2014/main" id="{D0EAD54E-83B9-F381-3DE2-FFCA0F3BB5E1}"/>
              </a:ext>
            </a:extLst>
          </p:cNvPr>
          <p:cNvSpPr txBox="1"/>
          <p:nvPr/>
        </p:nvSpPr>
        <p:spPr>
          <a:xfrm>
            <a:off x="9594620" y="5533174"/>
            <a:ext cx="6483578" cy="4349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640"/>
              </a:lnSpc>
            </a:pPr>
            <a:r>
              <a:rPr lang="en-US" sz="2800" b="1" dirty="0">
                <a:latin typeface="Montserrat SemiBold" pitchFamily="2" charset="77"/>
              </a:rPr>
              <a:t>THEOREM [</a:t>
            </a:r>
            <a:r>
              <a:rPr lang="en-US" sz="2800" b="1" dirty="0">
                <a:latin typeface="Montserrat ExtraBold" pitchFamily="2" charset="77"/>
              </a:rPr>
              <a:t>J</a:t>
            </a:r>
            <a:r>
              <a:rPr lang="en-US" sz="2800" b="1" dirty="0">
                <a:latin typeface="Montserrat SemiBold" pitchFamily="2" charset="77"/>
              </a:rPr>
              <a:t>ZM23] : Distribution</a:t>
            </a:r>
          </a:p>
        </p:txBody>
      </p:sp>
      <p:sp>
        <p:nvSpPr>
          <p:cNvPr id="25" name="TextBox 37">
            <a:extLst>
              <a:ext uri="{FF2B5EF4-FFF2-40B4-BE49-F238E27FC236}">
                <a16:creationId xmlns:a16="http://schemas.microsoft.com/office/drawing/2014/main" id="{BC3F93EA-0886-B237-FA1A-6FBCAE1119D5}"/>
              </a:ext>
            </a:extLst>
          </p:cNvPr>
          <p:cNvSpPr txBox="1"/>
          <p:nvPr/>
        </p:nvSpPr>
        <p:spPr>
          <a:xfrm>
            <a:off x="10077998" y="6778690"/>
            <a:ext cx="2228762" cy="4349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640"/>
              </a:lnSpc>
            </a:pPr>
            <a:r>
              <a:rPr lang="en-US" sz="2800" b="1" dirty="0">
                <a:latin typeface="Montserrat SemiBold" pitchFamily="2" charset="77"/>
              </a:rPr>
              <a:t>Critical-HT: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8F7FB57-AC60-1F64-F238-A40BCC737B43}"/>
                  </a:ext>
                </a:extLst>
              </p:cNvPr>
              <p:cNvSpPr txBox="1"/>
              <p:nvPr/>
            </p:nvSpPr>
            <p:spPr>
              <a:xfrm>
                <a:off x="11960607" y="6801673"/>
                <a:ext cx="4940236" cy="64376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ts val="434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𝜆</m:t>
                      </m:r>
                      <m:r>
                        <a:rPr lang="en-US" sz="36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=1</m:t>
                      </m:r>
                      <m:r>
                        <a:rPr lang="en-US" sz="36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36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𝜖</m:t>
                      </m:r>
                      <m:r>
                        <a:rPr lang="en-US" sz="36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,  </m:t>
                      </m:r>
                      <m:f>
                        <m:fPr>
                          <m:ctrlP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𝜖</m:t>
                          </m:r>
                        </m:num>
                        <m:den>
                          <m:rad>
                            <m:radPr>
                              <m:degHide m:val="on"/>
                              <m:ctrlPr>
                                <a:rPr lang="en-US" sz="320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3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𝛾</m:t>
                              </m:r>
                            </m:e>
                          </m:rad>
                        </m:den>
                      </m:f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𝐶</m:t>
                      </m:r>
                    </m:oMath>
                  </m:oMathPara>
                </a14:m>
                <a:endParaRPr lang="en-US" sz="3200" dirty="0">
                  <a:solidFill>
                    <a:srgbClr val="000000"/>
                  </a:solidFill>
                  <a:latin typeface="Public Sans"/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8F7FB57-AC60-1F64-F238-A40BCC737B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960607" y="6801673"/>
                <a:ext cx="4940236" cy="643766"/>
              </a:xfrm>
              <a:prstGeom prst="rect">
                <a:avLst/>
              </a:prstGeom>
              <a:blipFill>
                <a:blip r:embed="rId2"/>
                <a:stretch>
                  <a:fillRect t="-36538" b="-2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36" name="Group 135">
            <a:extLst>
              <a:ext uri="{FF2B5EF4-FFF2-40B4-BE49-F238E27FC236}">
                <a16:creationId xmlns:a16="http://schemas.microsoft.com/office/drawing/2014/main" id="{6F5B1EFE-5CEA-F22E-27FB-182C96C89965}"/>
              </a:ext>
            </a:extLst>
          </p:cNvPr>
          <p:cNvGrpSpPr/>
          <p:nvPr/>
        </p:nvGrpSpPr>
        <p:grpSpPr>
          <a:xfrm>
            <a:off x="1016396" y="5295900"/>
            <a:ext cx="8223684" cy="4094756"/>
            <a:chOff x="3819442" y="2760698"/>
            <a:chExt cx="8223684" cy="4094756"/>
          </a:xfrm>
        </p:grpSpPr>
        <p:sp>
          <p:nvSpPr>
            <p:cNvPr id="137" name="AutoShape 3">
              <a:extLst>
                <a:ext uri="{FF2B5EF4-FFF2-40B4-BE49-F238E27FC236}">
                  <a16:creationId xmlns:a16="http://schemas.microsoft.com/office/drawing/2014/main" id="{ECDE51F5-55BF-E098-A173-9581B22C4CBF}"/>
                </a:ext>
              </a:extLst>
            </p:cNvPr>
            <p:cNvSpPr/>
            <p:nvPr/>
          </p:nvSpPr>
          <p:spPr>
            <a:xfrm>
              <a:off x="3819442" y="5829300"/>
              <a:ext cx="8223684" cy="0"/>
            </a:xfrm>
            <a:prstGeom prst="line">
              <a:avLst/>
            </a:prstGeom>
            <a:ln w="38100" cap="flat">
              <a:solidFill>
                <a:srgbClr val="2B2C30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8" name="AutoShape 4">
              <a:extLst>
                <a:ext uri="{FF2B5EF4-FFF2-40B4-BE49-F238E27FC236}">
                  <a16:creationId xmlns:a16="http://schemas.microsoft.com/office/drawing/2014/main" id="{5D155476-3786-B3AC-17F9-824BC8E56B5A}"/>
                </a:ext>
              </a:extLst>
            </p:cNvPr>
            <p:cNvSpPr/>
            <p:nvPr/>
          </p:nvSpPr>
          <p:spPr>
            <a:xfrm>
              <a:off x="4196829" y="2760698"/>
              <a:ext cx="0" cy="4094756"/>
            </a:xfrm>
            <a:prstGeom prst="line">
              <a:avLst/>
            </a:prstGeom>
            <a:ln w="38100" cap="flat">
              <a:solidFill>
                <a:srgbClr val="2B2C30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 dirty="0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39" name="TextBox 138">
                <a:extLst>
                  <a:ext uri="{FF2B5EF4-FFF2-40B4-BE49-F238E27FC236}">
                    <a16:creationId xmlns:a16="http://schemas.microsoft.com/office/drawing/2014/main" id="{22D8E0C0-5FBA-4425-7450-A791D561FA8E}"/>
                  </a:ext>
                </a:extLst>
              </p:cNvPr>
              <p:cNvSpPr txBox="1"/>
              <p:nvPr/>
            </p:nvSpPr>
            <p:spPr>
              <a:xfrm>
                <a:off x="3205554" y="8505739"/>
                <a:ext cx="1752595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𝐶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139" name="TextBox 138">
                <a:extLst>
                  <a:ext uri="{FF2B5EF4-FFF2-40B4-BE49-F238E27FC236}">
                    <a16:creationId xmlns:a16="http://schemas.microsoft.com/office/drawing/2014/main" id="{22D8E0C0-5FBA-4425-7450-A791D561FA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5554" y="8505739"/>
                <a:ext cx="1752595" cy="58477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40" name="Straight Connector 139">
            <a:extLst>
              <a:ext uri="{FF2B5EF4-FFF2-40B4-BE49-F238E27FC236}">
                <a16:creationId xmlns:a16="http://schemas.microsoft.com/office/drawing/2014/main" id="{38F00633-CDF7-DFFA-F402-79DA99E415DE}"/>
              </a:ext>
            </a:extLst>
          </p:cNvPr>
          <p:cNvCxnSpPr>
            <a:cxnSpLocks/>
          </p:cNvCxnSpPr>
          <p:nvPr/>
        </p:nvCxnSpPr>
        <p:spPr>
          <a:xfrm>
            <a:off x="4038600" y="5295900"/>
            <a:ext cx="0" cy="3068602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41" name="TextBox 140">
                <a:extLst>
                  <a:ext uri="{FF2B5EF4-FFF2-40B4-BE49-F238E27FC236}">
                    <a16:creationId xmlns:a16="http://schemas.microsoft.com/office/drawing/2014/main" id="{46957398-C268-75CF-81D1-4B11E146FA75}"/>
                  </a:ext>
                </a:extLst>
              </p:cNvPr>
              <p:cNvSpPr txBox="1"/>
              <p:nvPr/>
            </p:nvSpPr>
            <p:spPr>
              <a:xfrm>
                <a:off x="5515486" y="9097803"/>
                <a:ext cx="1084399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𝜆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&gt;1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141" name="TextBox 140">
                <a:extLst>
                  <a:ext uri="{FF2B5EF4-FFF2-40B4-BE49-F238E27FC236}">
                    <a16:creationId xmlns:a16="http://schemas.microsoft.com/office/drawing/2014/main" id="{46957398-C268-75CF-81D1-4B11E146FA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5486" y="9097803"/>
                <a:ext cx="1084399" cy="492443"/>
              </a:xfrm>
              <a:prstGeom prst="rect">
                <a:avLst/>
              </a:prstGeom>
              <a:blipFill>
                <a:blip r:embed="rId4"/>
                <a:stretch>
                  <a:fillRect l="-8140" r="-8140" b="-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2" name="TextBox 141">
                <a:extLst>
                  <a:ext uri="{FF2B5EF4-FFF2-40B4-BE49-F238E27FC236}">
                    <a16:creationId xmlns:a16="http://schemas.microsoft.com/office/drawing/2014/main" id="{EE62CB36-3130-B2BC-32AA-88A428996E1B}"/>
                  </a:ext>
                </a:extLst>
              </p:cNvPr>
              <p:cNvSpPr txBox="1"/>
              <p:nvPr/>
            </p:nvSpPr>
            <p:spPr>
              <a:xfrm>
                <a:off x="7563681" y="8505739"/>
                <a:ext cx="1676399" cy="52482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𝛾</m:t>
                          </m:r>
                        </m:e>
                      </m:rad>
                      <m:r>
                        <m:rPr>
                          <m:sty m:val="p"/>
                        </m:rPr>
                        <a:rPr lang="en-US" sz="2800" b="0" i="0" smtClean="0">
                          <a:latin typeface="Cambria Math" panose="02040503050406030204" pitchFamily="18" charset="0"/>
                        </a:rPr>
                        <m:t>q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42" name="TextBox 141">
                <a:extLst>
                  <a:ext uri="{FF2B5EF4-FFF2-40B4-BE49-F238E27FC236}">
                    <a16:creationId xmlns:a16="http://schemas.microsoft.com/office/drawing/2014/main" id="{EE62CB36-3130-B2BC-32AA-88A428996E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63681" y="8505739"/>
                <a:ext cx="1676399" cy="524824"/>
              </a:xfrm>
              <a:prstGeom prst="rect">
                <a:avLst/>
              </a:prstGeom>
              <a:blipFill>
                <a:blip r:embed="rId5"/>
                <a:stretch>
                  <a:fillRect b="-119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8E094452-322F-A61C-6A75-82C51A538B67}"/>
                  </a:ext>
                </a:extLst>
              </p:cNvPr>
              <p:cNvSpPr txBox="1"/>
              <p:nvPr/>
            </p:nvSpPr>
            <p:spPr>
              <a:xfrm>
                <a:off x="12721241" y="7906684"/>
                <a:ext cx="1824154" cy="45781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m:rPr>
                              <m:sty m:val="p"/>
                            </m:rPr>
                            <a:rPr lang="en-US" sz="2800" b="0" i="0" smtClean="0">
                              <a:latin typeface="Cambria Math" panose="02040503050406030204" pitchFamily="18" charset="0"/>
                            </a:rPr>
                            <m:t>γ</m:t>
                          </m:r>
                        </m:e>
                      </m:rad>
                      <m:r>
                        <m:rPr>
                          <m:sty m:val="p"/>
                        </m:rPr>
                        <a:rPr lang="en-US" sz="2800" b="0" i="0" smtClean="0">
                          <a:latin typeface="Cambria Math" panose="02040503050406030204" pitchFamily="18" charset="0"/>
                        </a:rPr>
                        <m:t>q</m:t>
                      </m:r>
                      <m:sSup>
                        <m:sSupPr>
                          <m:ctrlPr>
                            <a:rPr lang="en-US" sz="2800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</a:rPr>
                            <m:t>→</m:t>
                          </m:r>
                        </m:e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</a:rPr>
                            <m:t>𝒅</m:t>
                          </m:r>
                        </m:sup>
                      </m:sSup>
                      <m:r>
                        <a:rPr lang="en-US" sz="2800" b="1" i="1" smtClean="0">
                          <a:latin typeface="Cambria Math" panose="02040503050406030204" pitchFamily="18" charset="0"/>
                        </a:rPr>
                        <m:t>  </m:t>
                      </m:r>
                      <m:r>
                        <a:rPr lang="en-US" sz="28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??</m:t>
                      </m:r>
                    </m:oMath>
                  </m:oMathPara>
                </a14:m>
                <a:endParaRPr lang="en-US" sz="2800" b="1" dirty="0"/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8E094452-322F-A61C-6A75-82C51A538B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721241" y="7906684"/>
                <a:ext cx="1824154" cy="457818"/>
              </a:xfrm>
              <a:prstGeom prst="rect">
                <a:avLst/>
              </a:prstGeom>
              <a:blipFill>
                <a:blip r:embed="rId6"/>
                <a:stretch>
                  <a:fillRect t="-2703" r="-3448" b="-3513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AutoShape 3">
            <a:extLst>
              <a:ext uri="{FF2B5EF4-FFF2-40B4-BE49-F238E27FC236}">
                <a16:creationId xmlns:a16="http://schemas.microsoft.com/office/drawing/2014/main" id="{3F0B5A61-1DFC-B0A3-4E99-D0408AB467E4}"/>
              </a:ext>
            </a:extLst>
          </p:cNvPr>
          <p:cNvSpPr/>
          <p:nvPr/>
        </p:nvSpPr>
        <p:spPr>
          <a:xfrm flipV="1">
            <a:off x="1028695" y="1760761"/>
            <a:ext cx="16230594" cy="0"/>
          </a:xfrm>
          <a:prstGeom prst="line">
            <a:avLst/>
          </a:prstGeom>
          <a:ln w="9525" cap="flat">
            <a:solidFill>
              <a:srgbClr val="2B2C3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" name="TextBox 2">
            <a:extLst>
              <a:ext uri="{FF2B5EF4-FFF2-40B4-BE49-F238E27FC236}">
                <a16:creationId xmlns:a16="http://schemas.microsoft.com/office/drawing/2014/main" id="{4FF55789-0DC2-CF79-0AB8-14A74FC095BD}"/>
              </a:ext>
            </a:extLst>
          </p:cNvPr>
          <p:cNvSpPr txBox="1"/>
          <p:nvPr/>
        </p:nvSpPr>
        <p:spPr>
          <a:xfrm>
            <a:off x="1016396" y="942975"/>
            <a:ext cx="16230600" cy="6269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200"/>
              </a:lnSpc>
              <a:spcBef>
                <a:spcPct val="0"/>
              </a:spcBef>
            </a:pPr>
            <a:r>
              <a:rPr lang="en-US" sz="4000" b="1" spc="15" dirty="0">
                <a:solidFill>
                  <a:srgbClr val="2B2C30"/>
                </a:solidFill>
                <a:latin typeface="Montserrat" pitchFamily="2" charset="77"/>
                <a:cs typeface="Gujarati MT" pitchFamily="2" charset="0"/>
              </a:rPr>
              <a:t>SINGLE SERVER QUEUE </a:t>
            </a:r>
            <a:r>
              <a:rPr lang="en-US" sz="4000" b="1" spc="15" dirty="0">
                <a:latin typeface="Montserrat" pitchFamily="2" charset="77"/>
                <a:cs typeface="Gujarati MT" pitchFamily="2" charset="0"/>
              </a:rPr>
              <a:t>WITH</a:t>
            </a:r>
            <a:r>
              <a:rPr lang="en-US" sz="4000" b="1" spc="15" dirty="0">
                <a:solidFill>
                  <a:schemeClr val="accent6">
                    <a:lumMod val="75000"/>
                  </a:schemeClr>
                </a:solidFill>
                <a:latin typeface="Montserrat" pitchFamily="2" charset="77"/>
                <a:cs typeface="Gujarati MT" pitchFamily="2" charset="0"/>
              </a:rPr>
              <a:t> ABANDONMENT</a:t>
            </a:r>
            <a:endParaRPr lang="en-US" sz="3714" b="1" spc="742" dirty="0">
              <a:solidFill>
                <a:schemeClr val="accent6">
                  <a:lumMod val="75000"/>
                </a:schemeClr>
              </a:solidFill>
              <a:latin typeface="Montserrat" pitchFamily="2" charset="77"/>
              <a:cs typeface="Gujarati MT" pitchFamily="2" charset="0"/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5168829F-CF40-D7F6-23CC-54776C7E79E2}"/>
              </a:ext>
            </a:extLst>
          </p:cNvPr>
          <p:cNvGrpSpPr/>
          <p:nvPr/>
        </p:nvGrpSpPr>
        <p:grpSpPr>
          <a:xfrm>
            <a:off x="1752600" y="7783119"/>
            <a:ext cx="6705600" cy="262116"/>
            <a:chOff x="1752600" y="7783119"/>
            <a:chExt cx="6705600" cy="262116"/>
          </a:xfrm>
        </p:grpSpPr>
        <p:sp>
          <p:nvSpPr>
            <p:cNvPr id="32" name="AutoShape 5">
              <a:extLst>
                <a:ext uri="{FF2B5EF4-FFF2-40B4-BE49-F238E27FC236}">
                  <a16:creationId xmlns:a16="http://schemas.microsoft.com/office/drawing/2014/main" id="{B01CDDBB-CF84-AAD7-23DF-B967A1C2713D}"/>
                </a:ext>
              </a:extLst>
            </p:cNvPr>
            <p:cNvSpPr/>
            <p:nvPr/>
          </p:nvSpPr>
          <p:spPr>
            <a:xfrm flipV="1">
              <a:off x="4267200" y="8045235"/>
              <a:ext cx="533400" cy="0"/>
            </a:xfrm>
            <a:prstGeom prst="line">
              <a:avLst/>
            </a:prstGeom>
            <a:ln w="38100" cap="flat">
              <a:solidFill>
                <a:schemeClr val="accent3">
                  <a:lumMod val="50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AutoShape 5">
              <a:extLst>
                <a:ext uri="{FF2B5EF4-FFF2-40B4-BE49-F238E27FC236}">
                  <a16:creationId xmlns:a16="http://schemas.microsoft.com/office/drawing/2014/main" id="{A64ECCBE-C3F2-418A-581E-B9771C1C543A}"/>
                </a:ext>
              </a:extLst>
            </p:cNvPr>
            <p:cNvSpPr/>
            <p:nvPr/>
          </p:nvSpPr>
          <p:spPr>
            <a:xfrm flipV="1">
              <a:off x="5105400" y="8045235"/>
              <a:ext cx="1066800" cy="0"/>
            </a:xfrm>
            <a:prstGeom prst="line">
              <a:avLst/>
            </a:prstGeom>
            <a:ln w="38100" cap="flat">
              <a:solidFill>
                <a:schemeClr val="accent3">
                  <a:lumMod val="50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AutoShape 5">
              <a:extLst>
                <a:ext uri="{FF2B5EF4-FFF2-40B4-BE49-F238E27FC236}">
                  <a16:creationId xmlns:a16="http://schemas.microsoft.com/office/drawing/2014/main" id="{D136DBA8-EF0E-8A48-D382-41A0DAD745FA}"/>
                </a:ext>
              </a:extLst>
            </p:cNvPr>
            <p:cNvSpPr/>
            <p:nvPr/>
          </p:nvSpPr>
          <p:spPr>
            <a:xfrm flipV="1">
              <a:off x="6477000" y="8045235"/>
              <a:ext cx="1981200" cy="0"/>
            </a:xfrm>
            <a:prstGeom prst="line">
              <a:avLst/>
            </a:prstGeom>
            <a:ln w="38100" cap="flat">
              <a:solidFill>
                <a:schemeClr val="accent3">
                  <a:lumMod val="50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AutoShape 5">
              <a:extLst>
                <a:ext uri="{FF2B5EF4-FFF2-40B4-BE49-F238E27FC236}">
                  <a16:creationId xmlns:a16="http://schemas.microsoft.com/office/drawing/2014/main" id="{1F0620A2-7457-633E-16EB-1606F5A9375E}"/>
                </a:ext>
              </a:extLst>
            </p:cNvPr>
            <p:cNvSpPr/>
            <p:nvPr/>
          </p:nvSpPr>
          <p:spPr>
            <a:xfrm rot="10800000" flipV="1">
              <a:off x="3124200" y="8045235"/>
              <a:ext cx="533400" cy="0"/>
            </a:xfrm>
            <a:prstGeom prst="line">
              <a:avLst/>
            </a:prstGeom>
            <a:ln w="38100" cap="flat">
              <a:solidFill>
                <a:srgbClr val="C00000"/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AutoShape 5">
              <a:extLst>
                <a:ext uri="{FF2B5EF4-FFF2-40B4-BE49-F238E27FC236}">
                  <a16:creationId xmlns:a16="http://schemas.microsoft.com/office/drawing/2014/main" id="{421694B0-76AF-CB65-088E-D3AF1391C30A}"/>
                </a:ext>
              </a:extLst>
            </p:cNvPr>
            <p:cNvSpPr/>
            <p:nvPr/>
          </p:nvSpPr>
          <p:spPr>
            <a:xfrm rot="10800000" flipV="1">
              <a:off x="1752600" y="8045235"/>
              <a:ext cx="1066800" cy="0"/>
            </a:xfrm>
            <a:prstGeom prst="line">
              <a:avLst/>
            </a:prstGeom>
            <a:ln w="38100" cap="flat">
              <a:solidFill>
                <a:srgbClr val="C00000"/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AutoShape 5">
              <a:extLst>
                <a:ext uri="{FF2B5EF4-FFF2-40B4-BE49-F238E27FC236}">
                  <a16:creationId xmlns:a16="http://schemas.microsoft.com/office/drawing/2014/main" id="{177E738D-B92C-C4D5-A907-E45917C2727D}"/>
                </a:ext>
              </a:extLst>
            </p:cNvPr>
            <p:cNvSpPr/>
            <p:nvPr/>
          </p:nvSpPr>
          <p:spPr>
            <a:xfrm flipV="1">
              <a:off x="4267200" y="7783119"/>
              <a:ext cx="533400" cy="0"/>
            </a:xfrm>
            <a:prstGeom prst="line">
              <a:avLst/>
            </a:prstGeom>
            <a:ln w="38100" cap="flat">
              <a:solidFill>
                <a:schemeClr val="accent3">
                  <a:lumMod val="50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AutoShape 5">
              <a:extLst>
                <a:ext uri="{FF2B5EF4-FFF2-40B4-BE49-F238E27FC236}">
                  <a16:creationId xmlns:a16="http://schemas.microsoft.com/office/drawing/2014/main" id="{4C0C74C9-799E-A60B-6970-560DDB4EC1DE}"/>
                </a:ext>
              </a:extLst>
            </p:cNvPr>
            <p:cNvSpPr/>
            <p:nvPr/>
          </p:nvSpPr>
          <p:spPr>
            <a:xfrm flipV="1">
              <a:off x="5105400" y="7783119"/>
              <a:ext cx="1066800" cy="0"/>
            </a:xfrm>
            <a:prstGeom prst="line">
              <a:avLst/>
            </a:prstGeom>
            <a:ln w="38100" cap="flat">
              <a:solidFill>
                <a:schemeClr val="accent3">
                  <a:lumMod val="50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AutoShape 5">
              <a:extLst>
                <a:ext uri="{FF2B5EF4-FFF2-40B4-BE49-F238E27FC236}">
                  <a16:creationId xmlns:a16="http://schemas.microsoft.com/office/drawing/2014/main" id="{500ACBDC-48EE-B6B3-8C4D-A1F2A6903A6A}"/>
                </a:ext>
              </a:extLst>
            </p:cNvPr>
            <p:cNvSpPr/>
            <p:nvPr/>
          </p:nvSpPr>
          <p:spPr>
            <a:xfrm flipV="1">
              <a:off x="6477000" y="7783119"/>
              <a:ext cx="1981200" cy="0"/>
            </a:xfrm>
            <a:prstGeom prst="line">
              <a:avLst/>
            </a:prstGeom>
            <a:ln w="38100" cap="flat">
              <a:solidFill>
                <a:schemeClr val="accent3">
                  <a:lumMod val="50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AutoShape 5">
              <a:extLst>
                <a:ext uri="{FF2B5EF4-FFF2-40B4-BE49-F238E27FC236}">
                  <a16:creationId xmlns:a16="http://schemas.microsoft.com/office/drawing/2014/main" id="{322AE175-D5CA-2762-DDFF-A0175673273F}"/>
                </a:ext>
              </a:extLst>
            </p:cNvPr>
            <p:cNvSpPr/>
            <p:nvPr/>
          </p:nvSpPr>
          <p:spPr>
            <a:xfrm rot="10800000" flipV="1">
              <a:off x="3124200" y="7783119"/>
              <a:ext cx="533400" cy="0"/>
            </a:xfrm>
            <a:prstGeom prst="line">
              <a:avLst/>
            </a:prstGeom>
            <a:ln w="38100" cap="flat">
              <a:solidFill>
                <a:srgbClr val="C00000"/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AutoShape 5">
              <a:extLst>
                <a:ext uri="{FF2B5EF4-FFF2-40B4-BE49-F238E27FC236}">
                  <a16:creationId xmlns:a16="http://schemas.microsoft.com/office/drawing/2014/main" id="{00FEE870-4A02-2FA0-A60A-AEDEF79CB539}"/>
                </a:ext>
              </a:extLst>
            </p:cNvPr>
            <p:cNvSpPr/>
            <p:nvPr/>
          </p:nvSpPr>
          <p:spPr>
            <a:xfrm rot="10800000" flipV="1">
              <a:off x="1752600" y="7783119"/>
              <a:ext cx="1066800" cy="0"/>
            </a:xfrm>
            <a:prstGeom prst="line">
              <a:avLst/>
            </a:prstGeom>
            <a:ln w="38100" cap="flat">
              <a:solidFill>
                <a:srgbClr val="C00000"/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5BA158E5-735D-85D1-6605-B6780DED7856}"/>
              </a:ext>
            </a:extLst>
          </p:cNvPr>
          <p:cNvGrpSpPr/>
          <p:nvPr/>
        </p:nvGrpSpPr>
        <p:grpSpPr>
          <a:xfrm>
            <a:off x="3931848" y="2095500"/>
            <a:ext cx="11798557" cy="3248520"/>
            <a:chOff x="3931848" y="2429986"/>
            <a:chExt cx="11798557" cy="3248520"/>
          </a:xfrm>
        </p:grpSpPr>
        <p:sp>
          <p:nvSpPr>
            <p:cNvPr id="13" name="Rounded Rectangle 12">
              <a:extLst>
                <a:ext uri="{FF2B5EF4-FFF2-40B4-BE49-F238E27FC236}">
                  <a16:creationId xmlns:a16="http://schemas.microsoft.com/office/drawing/2014/main" id="{90F14345-FE41-64F0-EE12-973E8B772AB5}"/>
                </a:ext>
              </a:extLst>
            </p:cNvPr>
            <p:cNvSpPr/>
            <p:nvPr/>
          </p:nvSpPr>
          <p:spPr>
            <a:xfrm>
              <a:off x="7648362" y="3595175"/>
              <a:ext cx="3990865" cy="1368251"/>
            </a:xfrm>
            <a:prstGeom prst="roundRect">
              <a:avLst/>
            </a:prstGeom>
            <a:solidFill>
              <a:schemeClr val="bg1">
                <a:lumMod val="85000"/>
                <a:alpha val="2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96DA18BB-B046-9E0E-7AA8-38BA4E45043C}"/>
                </a:ext>
              </a:extLst>
            </p:cNvPr>
            <p:cNvGrpSpPr/>
            <p:nvPr/>
          </p:nvGrpSpPr>
          <p:grpSpPr>
            <a:xfrm>
              <a:off x="8077200" y="3771482"/>
              <a:ext cx="3412527" cy="1005634"/>
              <a:chOff x="3400425" y="2328863"/>
              <a:chExt cx="1793882" cy="528637"/>
            </a:xfrm>
          </p:grpSpPr>
          <p:sp>
            <p:nvSpPr>
              <p:cNvPr id="53" name="Oval 52">
                <a:extLst>
                  <a:ext uri="{FF2B5EF4-FFF2-40B4-BE49-F238E27FC236}">
                    <a16:creationId xmlns:a16="http://schemas.microsoft.com/office/drawing/2014/main" id="{E72C3D29-9FC3-3FC1-4EBE-676687D044EC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4" name="Straight Connector 53">
                <a:extLst>
                  <a:ext uri="{FF2B5EF4-FFF2-40B4-BE49-F238E27FC236}">
                    <a16:creationId xmlns:a16="http://schemas.microsoft.com/office/drawing/2014/main" id="{E9397644-7EBF-7581-4CB9-01A969931C06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54">
                <a:extLst>
                  <a:ext uri="{FF2B5EF4-FFF2-40B4-BE49-F238E27FC236}">
                    <a16:creationId xmlns:a16="http://schemas.microsoft.com/office/drawing/2014/main" id="{3978F23E-7BBC-FA1C-C96B-A8CFE9E84EE6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55">
                <a:extLst>
                  <a:ext uri="{FF2B5EF4-FFF2-40B4-BE49-F238E27FC236}">
                    <a16:creationId xmlns:a16="http://schemas.microsoft.com/office/drawing/2014/main" id="{90A95414-323B-4713-C578-68762A02E94B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" name="Rounded Rectangle 23">
              <a:extLst>
                <a:ext uri="{FF2B5EF4-FFF2-40B4-BE49-F238E27FC236}">
                  <a16:creationId xmlns:a16="http://schemas.microsoft.com/office/drawing/2014/main" id="{E7CFE69D-33E4-D321-7752-194497E0CB63}"/>
                </a:ext>
              </a:extLst>
            </p:cNvPr>
            <p:cNvSpPr/>
            <p:nvPr/>
          </p:nvSpPr>
          <p:spPr>
            <a:xfrm>
              <a:off x="10039567" y="3900576"/>
              <a:ext cx="213756" cy="755530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26" name="Rounded Rectangle 25">
              <a:extLst>
                <a:ext uri="{FF2B5EF4-FFF2-40B4-BE49-F238E27FC236}">
                  <a16:creationId xmlns:a16="http://schemas.microsoft.com/office/drawing/2014/main" id="{9839776F-B219-1C15-7CE4-14FF7959CFD7}"/>
                </a:ext>
              </a:extLst>
            </p:cNvPr>
            <p:cNvSpPr/>
            <p:nvPr/>
          </p:nvSpPr>
          <p:spPr>
            <a:xfrm>
              <a:off x="9696425" y="3900576"/>
              <a:ext cx="213756" cy="755530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cxnSp>
          <p:nvCxnSpPr>
            <p:cNvPr id="42" name="Straight Arrow Connector 41">
              <a:extLst>
                <a:ext uri="{FF2B5EF4-FFF2-40B4-BE49-F238E27FC236}">
                  <a16:creationId xmlns:a16="http://schemas.microsoft.com/office/drawing/2014/main" id="{88114757-BE10-F017-7BFF-5BBD67C924C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918520" y="4281990"/>
              <a:ext cx="2601108" cy="13412"/>
            </a:xfrm>
            <a:prstGeom prst="straightConnector1">
              <a:avLst/>
            </a:prstGeom>
            <a:ln w="28575">
              <a:solidFill>
                <a:srgbClr val="C55CB2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Arrow Connector 42">
              <a:extLst>
                <a:ext uri="{FF2B5EF4-FFF2-40B4-BE49-F238E27FC236}">
                  <a16:creationId xmlns:a16="http://schemas.microsoft.com/office/drawing/2014/main" id="{1CB0AD51-C28C-C3FB-2A03-115BD6007A0E}"/>
                </a:ext>
              </a:extLst>
            </p:cNvPr>
            <p:cNvCxnSpPr>
              <a:cxnSpLocks/>
            </p:cNvCxnSpPr>
            <p:nvPr/>
          </p:nvCxnSpPr>
          <p:spPr>
            <a:xfrm>
              <a:off x="11639228" y="4274298"/>
              <a:ext cx="1306935" cy="0"/>
            </a:xfrm>
            <a:prstGeom prst="straightConnector1">
              <a:avLst/>
            </a:prstGeom>
            <a:ln w="28575">
              <a:solidFill>
                <a:srgbClr val="C55CB2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4" name="TextBox 43">
                  <a:extLst>
                    <a:ext uri="{FF2B5EF4-FFF2-40B4-BE49-F238E27FC236}">
                      <a16:creationId xmlns:a16="http://schemas.microsoft.com/office/drawing/2014/main" id="{A8753CFD-DE71-43D1-22CA-5F335A046E26}"/>
                    </a:ext>
                  </a:extLst>
                </p:cNvPr>
                <p:cNvSpPr txBox="1"/>
                <p:nvPr/>
              </p:nvSpPr>
              <p:spPr>
                <a:xfrm>
                  <a:off x="5534234" y="4457700"/>
                  <a:ext cx="923586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800" b="0" i="1" smtClean="0">
                            <a:solidFill>
                              <a:srgbClr val="08253D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sz="2800" b="0" i="1" smtClean="0">
                            <a:solidFill>
                              <a:srgbClr val="08253D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2800" b="0" i="1" smtClean="0">
                            <a:solidFill>
                              <a:srgbClr val="08253D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sz="2800" b="0" i="1" smtClean="0">
                            <a:solidFill>
                              <a:srgbClr val="08253D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m:oMathPara>
                  </a14:m>
                  <a:endParaRPr lang="en-US" sz="2800" dirty="0">
                    <a:solidFill>
                      <a:srgbClr val="08253D"/>
                    </a:solidFill>
                  </a:endParaRPr>
                </a:p>
              </p:txBody>
            </p:sp>
          </mc:Choice>
          <mc:Fallback xmlns="">
            <p:sp>
              <p:nvSpPr>
                <p:cNvPr id="110" name="TextBox 109">
                  <a:extLst>
                    <a:ext uri="{FF2B5EF4-FFF2-40B4-BE49-F238E27FC236}">
                      <a16:creationId xmlns:a16="http://schemas.microsoft.com/office/drawing/2014/main" id="{1F1B5E83-691D-7F80-BCFE-B8DB0C690FE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534234" y="4457700"/>
                  <a:ext cx="923586" cy="523220"/>
                </a:xfrm>
                <a:prstGeom prst="rect">
                  <a:avLst/>
                </a:prstGeom>
                <a:blipFill>
                  <a:blip r:embed="rId7"/>
                  <a:stretch>
                    <a:fillRect r="-2703" b="-16279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B0BFFDA6-B663-F7F8-DD44-F285314C1F33}"/>
                </a:ext>
              </a:extLst>
            </p:cNvPr>
            <p:cNvSpPr txBox="1"/>
            <p:nvPr/>
          </p:nvSpPr>
          <p:spPr>
            <a:xfrm>
              <a:off x="3931848" y="3703456"/>
              <a:ext cx="33765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latin typeface="Montserrat" pitchFamily="2" charset="77"/>
                </a:rPr>
                <a:t>ARRIVALS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7DCA2FB0-DB11-1811-BAB2-22197E1B1B29}"/>
                </a:ext>
              </a:extLst>
            </p:cNvPr>
            <p:cNvSpPr txBox="1"/>
            <p:nvPr/>
          </p:nvSpPr>
          <p:spPr>
            <a:xfrm>
              <a:off x="11824018" y="3629680"/>
              <a:ext cx="243704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latin typeface="Montserrat" pitchFamily="2" charset="77"/>
                </a:rPr>
                <a:t>SERVICE</a:t>
              </a:r>
            </a:p>
          </p:txBody>
        </p:sp>
        <p:cxnSp>
          <p:nvCxnSpPr>
            <p:cNvPr id="47" name="Elbow Connector 46">
              <a:extLst>
                <a:ext uri="{FF2B5EF4-FFF2-40B4-BE49-F238E27FC236}">
                  <a16:creationId xmlns:a16="http://schemas.microsoft.com/office/drawing/2014/main" id="{7BDC6EBD-00F1-7D52-4943-1CF7C2F75ACA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7373041" y="3333657"/>
              <a:ext cx="2388312" cy="390701"/>
            </a:xfrm>
            <a:prstGeom prst="bentConnector3">
              <a:avLst>
                <a:gd name="adj1" fmla="val -1258"/>
              </a:avLst>
            </a:prstGeom>
            <a:ln w="28575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748C44DF-04E4-D114-84C6-F57EA2C009F5}"/>
                </a:ext>
              </a:extLst>
            </p:cNvPr>
            <p:cNvSpPr txBox="1"/>
            <p:nvPr/>
          </p:nvSpPr>
          <p:spPr>
            <a:xfrm>
              <a:off x="5920787" y="2620558"/>
              <a:ext cx="411447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solidFill>
                    <a:schemeClr val="accent6">
                      <a:lumMod val="75000"/>
                    </a:schemeClr>
                  </a:solidFill>
                  <a:latin typeface="Montserrat" pitchFamily="2" charset="77"/>
                </a:rPr>
                <a:t>ABANDONMENT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9" name="TextBox 48">
                  <a:extLst>
                    <a:ext uri="{FF2B5EF4-FFF2-40B4-BE49-F238E27FC236}">
                      <a16:creationId xmlns:a16="http://schemas.microsoft.com/office/drawing/2014/main" id="{667DF182-3464-F084-7785-FA7917FE09A9}"/>
                    </a:ext>
                  </a:extLst>
                </p:cNvPr>
                <p:cNvSpPr txBox="1"/>
                <p:nvPr/>
              </p:nvSpPr>
              <p:spPr>
                <a:xfrm>
                  <a:off x="12793194" y="4342310"/>
                  <a:ext cx="702115" cy="430887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800" b="0" i="1" smtClean="0">
                            <a:solidFill>
                              <a:srgbClr val="08253D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  <m:d>
                          <m:dPr>
                            <m:ctrlPr>
                              <a:rPr lang="en-US" sz="2800" b="0" i="1" smtClean="0">
                                <a:solidFill>
                                  <a:srgbClr val="08253D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800" b="0" i="1" smtClean="0">
                                <a:solidFill>
                                  <a:srgbClr val="08253D"/>
                                </a:solidFill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</m:d>
                      </m:oMath>
                    </m:oMathPara>
                  </a14:m>
                  <a:endParaRPr lang="en-US" sz="2800" dirty="0">
                    <a:solidFill>
                      <a:srgbClr val="08253D"/>
                    </a:solidFill>
                  </a:endParaRPr>
                </a:p>
              </p:txBody>
            </p:sp>
          </mc:Choice>
          <mc:Fallback xmlns="">
            <p:sp>
              <p:nvSpPr>
                <p:cNvPr id="126" name="TextBox 125">
                  <a:extLst>
                    <a:ext uri="{FF2B5EF4-FFF2-40B4-BE49-F238E27FC236}">
                      <a16:creationId xmlns:a16="http://schemas.microsoft.com/office/drawing/2014/main" id="{1C0EC633-40BD-3A3A-FE9A-4A194F35024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2793194" y="4342310"/>
                  <a:ext cx="702115" cy="430887"/>
                </a:xfrm>
                <a:prstGeom prst="rect">
                  <a:avLst/>
                </a:prstGeom>
                <a:blipFill>
                  <a:blip r:embed="rId8"/>
                  <a:stretch>
                    <a:fillRect l="-5357" b="-285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0" name="TextBox 49">
                  <a:extLst>
                    <a:ext uri="{FF2B5EF4-FFF2-40B4-BE49-F238E27FC236}">
                      <a16:creationId xmlns:a16="http://schemas.microsoft.com/office/drawing/2014/main" id="{DF2EBB27-389B-BC83-2B43-124223942290}"/>
                    </a:ext>
                  </a:extLst>
                </p:cNvPr>
                <p:cNvSpPr txBox="1"/>
                <p:nvPr/>
              </p:nvSpPr>
              <p:spPr>
                <a:xfrm>
                  <a:off x="9643795" y="2429986"/>
                  <a:ext cx="2288319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sty m:val="p"/>
                          </m:rPr>
                          <a:rPr lang="en-US" sz="28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d</m:t>
                        </m:r>
                        <m:r>
                          <a:rPr lang="en-US" sz="28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~ </m:t>
                        </m:r>
                        <m:r>
                          <m:rPr>
                            <m:sty m:val="p"/>
                          </m:rPr>
                          <a:rPr lang="en-US" sz="28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Bin</m:t>
                        </m:r>
                        <m:r>
                          <a:rPr lang="en-US" sz="28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sz="28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q</m:t>
                        </m:r>
                        <m:r>
                          <a:rPr lang="en-US" sz="28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m:rPr>
                            <m:sty m:val="p"/>
                          </m:rPr>
                          <a:rPr lang="en-US" sz="28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γ</m:t>
                        </m:r>
                        <m:r>
                          <a:rPr lang="en-US" sz="28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) </m:t>
                        </m:r>
                      </m:oMath>
                    </m:oMathPara>
                  </a14:m>
                  <a:endParaRPr lang="en-US" sz="280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136" name="TextBox 135">
                  <a:extLst>
                    <a:ext uri="{FF2B5EF4-FFF2-40B4-BE49-F238E27FC236}">
                      <a16:creationId xmlns:a16="http://schemas.microsoft.com/office/drawing/2014/main" id="{284FE546-FF30-C941-2F02-1247577231E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643795" y="2429986"/>
                  <a:ext cx="2288319" cy="523220"/>
                </a:xfrm>
                <a:prstGeom prst="rect">
                  <a:avLst/>
                </a:prstGeom>
                <a:blipFill>
                  <a:blip r:embed="rId9"/>
                  <a:stretch>
                    <a:fillRect r="-1657" b="-21429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1" name="TextBox 50">
                  <a:extLst>
                    <a:ext uri="{FF2B5EF4-FFF2-40B4-BE49-F238E27FC236}">
                      <a16:creationId xmlns:a16="http://schemas.microsoft.com/office/drawing/2014/main" id="{4BF2EF50-A372-062F-1077-0DCC91469161}"/>
                    </a:ext>
                  </a:extLst>
                </p:cNvPr>
                <p:cNvSpPr txBox="1"/>
                <p:nvPr/>
              </p:nvSpPr>
              <p:spPr>
                <a:xfrm>
                  <a:off x="4503312" y="5155286"/>
                  <a:ext cx="3129383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28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Montserrat SemiBold" pitchFamily="2" charset="77"/>
                    </a:rPr>
                    <a:t>Arrival Mean = </a:t>
                  </a:r>
                  <a14:m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𝝀</m:t>
                      </m:r>
                    </m:oMath>
                  </a14:m>
                  <a:endParaRPr 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Montserrat SemiBold" pitchFamily="2" charset="77"/>
                  </a:endParaRPr>
                </a:p>
              </p:txBody>
            </p:sp>
          </mc:Choice>
          <mc:Fallback xmlns="">
            <p:sp>
              <p:nvSpPr>
                <p:cNvPr id="51" name="TextBox 50">
                  <a:extLst>
                    <a:ext uri="{FF2B5EF4-FFF2-40B4-BE49-F238E27FC236}">
                      <a16:creationId xmlns:a16="http://schemas.microsoft.com/office/drawing/2014/main" id="{4BF2EF50-A372-062F-1077-0DCC9146916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503312" y="5155286"/>
                  <a:ext cx="3129383" cy="523220"/>
                </a:xfrm>
                <a:prstGeom prst="rect">
                  <a:avLst/>
                </a:prstGeom>
                <a:blipFill>
                  <a:blip r:embed="rId10"/>
                  <a:stretch>
                    <a:fillRect l="-3644" t="-11905" r="-810" b="-3333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2" name="TextBox 51">
                  <a:extLst>
                    <a:ext uri="{FF2B5EF4-FFF2-40B4-BE49-F238E27FC236}">
                      <a16:creationId xmlns:a16="http://schemas.microsoft.com/office/drawing/2014/main" id="{852787E0-493A-071B-E4AB-1DFE5ED40261}"/>
                    </a:ext>
                  </a:extLst>
                </p:cNvPr>
                <p:cNvSpPr txBox="1"/>
                <p:nvPr/>
              </p:nvSpPr>
              <p:spPr>
                <a:xfrm>
                  <a:off x="12450340" y="5061965"/>
                  <a:ext cx="3280065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28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Montserrat SemiBold" pitchFamily="2" charset="77"/>
                    </a:rPr>
                    <a:t>Service Mean = </a:t>
                  </a:r>
                  <a14:m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𝟏</m:t>
                      </m:r>
                    </m:oMath>
                  </a14:m>
                  <a:endParaRPr 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Montserrat SemiBold" pitchFamily="2" charset="77"/>
                  </a:endParaRPr>
                </a:p>
              </p:txBody>
            </p:sp>
          </mc:Choice>
          <mc:Fallback xmlns="">
            <p:sp>
              <p:nvSpPr>
                <p:cNvPr id="52" name="TextBox 51">
                  <a:extLst>
                    <a:ext uri="{FF2B5EF4-FFF2-40B4-BE49-F238E27FC236}">
                      <a16:creationId xmlns:a16="http://schemas.microsoft.com/office/drawing/2014/main" id="{852787E0-493A-071B-E4AB-1DFE5ED4026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2450340" y="5061965"/>
                  <a:ext cx="3280065" cy="523220"/>
                </a:xfrm>
                <a:prstGeom prst="rect">
                  <a:avLst/>
                </a:prstGeom>
                <a:blipFill>
                  <a:blip r:embed="rId11"/>
                  <a:stretch>
                    <a:fillRect l="-3475" t="-11905" r="-386" b="-3333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13019406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 flipV="1">
            <a:off x="1028695" y="1760761"/>
            <a:ext cx="16230594" cy="38509"/>
          </a:xfrm>
          <a:prstGeom prst="line">
            <a:avLst/>
          </a:prstGeom>
          <a:ln w="9525" cap="flat">
            <a:solidFill>
              <a:srgbClr val="2B2C3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4" name="TextBox 12">
            <a:extLst>
              <a:ext uri="{FF2B5EF4-FFF2-40B4-BE49-F238E27FC236}">
                <a16:creationId xmlns:a16="http://schemas.microsoft.com/office/drawing/2014/main" id="{51A1CAE2-2717-37E3-5796-F9D031C61704}"/>
              </a:ext>
            </a:extLst>
          </p:cNvPr>
          <p:cNvSpPr txBox="1"/>
          <p:nvPr/>
        </p:nvSpPr>
        <p:spPr>
          <a:xfrm>
            <a:off x="806116" y="2496525"/>
            <a:ext cx="1796191" cy="3230763"/>
          </a:xfrm>
          <a:prstGeom prst="rect">
            <a:avLst/>
          </a:prstGeom>
        </p:spPr>
        <p:txBody>
          <a:bodyPr lIns="50800" tIns="50800" rIns="50800" bIns="50800" rtlCol="0" anchor="ctr"/>
          <a:lstStyle/>
          <a:p>
            <a:pPr algn="ctr">
              <a:lnSpc>
                <a:spcPts val="2659"/>
              </a:lnSpc>
              <a:spcBef>
                <a:spcPct val="0"/>
              </a:spcBef>
            </a:pPr>
            <a:endParaRPr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CB76FDEC-2634-0A47-A49B-181048D3C64A}"/>
              </a:ext>
            </a:extLst>
          </p:cNvPr>
          <p:cNvSpPr txBox="1"/>
          <p:nvPr/>
        </p:nvSpPr>
        <p:spPr>
          <a:xfrm>
            <a:off x="1016396" y="942975"/>
            <a:ext cx="16230600" cy="6269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200"/>
              </a:lnSpc>
              <a:spcBef>
                <a:spcPct val="0"/>
              </a:spcBef>
            </a:pPr>
            <a:r>
              <a:rPr lang="en-US" sz="4000" b="1" spc="15" dirty="0">
                <a:solidFill>
                  <a:srgbClr val="2B2C30"/>
                </a:solidFill>
                <a:latin typeface="Montserrat" pitchFamily="2" charset="77"/>
                <a:cs typeface="Gujarati MT" pitchFamily="2" charset="0"/>
              </a:rPr>
              <a:t>PRE-REQUISITE: MGF BOUND</a:t>
            </a:r>
            <a:endParaRPr lang="en-US" sz="3714" b="1" spc="742" dirty="0">
              <a:solidFill>
                <a:schemeClr val="accent6">
                  <a:lumMod val="75000"/>
                </a:schemeClr>
              </a:solidFill>
              <a:latin typeface="Montserrat" pitchFamily="2" charset="77"/>
              <a:cs typeface="Gujarati MT" pitchFamily="2" charset="0"/>
            </a:endParaRPr>
          </a:p>
        </p:txBody>
      </p:sp>
      <p:sp>
        <p:nvSpPr>
          <p:cNvPr id="7" name="Freeform 3">
            <a:extLst>
              <a:ext uri="{FF2B5EF4-FFF2-40B4-BE49-F238E27FC236}">
                <a16:creationId xmlns:a16="http://schemas.microsoft.com/office/drawing/2014/main" id="{AE92590C-C6C3-A0DD-79DB-61D9542F0BE1}"/>
              </a:ext>
            </a:extLst>
          </p:cNvPr>
          <p:cNvSpPr/>
          <p:nvPr/>
        </p:nvSpPr>
        <p:spPr>
          <a:xfrm>
            <a:off x="9594620" y="6154370"/>
            <a:ext cx="7855180" cy="3103930"/>
          </a:xfrm>
          <a:custGeom>
            <a:avLst/>
            <a:gdLst/>
            <a:ahLst/>
            <a:cxnLst/>
            <a:rect l="l" t="t" r="r" b="b"/>
            <a:pathLst>
              <a:path w="847631" h="310242">
                <a:moveTo>
                  <a:pt x="0" y="0"/>
                </a:moveTo>
                <a:lnTo>
                  <a:pt x="847631" y="0"/>
                </a:lnTo>
                <a:lnTo>
                  <a:pt x="847631" y="310242"/>
                </a:lnTo>
                <a:lnTo>
                  <a:pt x="0" y="310242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  <a:alpha val="30000"/>
            </a:schemeClr>
          </a:solidFill>
          <a:ln w="38100" cap="rnd">
            <a:solidFill>
              <a:schemeClr val="accent2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8" name="TextBox 12">
            <a:extLst>
              <a:ext uri="{FF2B5EF4-FFF2-40B4-BE49-F238E27FC236}">
                <a16:creationId xmlns:a16="http://schemas.microsoft.com/office/drawing/2014/main" id="{9650F96E-49B2-7625-7666-46FA63E27054}"/>
              </a:ext>
            </a:extLst>
          </p:cNvPr>
          <p:cNvSpPr txBox="1"/>
          <p:nvPr/>
        </p:nvSpPr>
        <p:spPr>
          <a:xfrm>
            <a:off x="9483569" y="5929388"/>
            <a:ext cx="1796191" cy="3230763"/>
          </a:xfrm>
          <a:prstGeom prst="rect">
            <a:avLst/>
          </a:prstGeom>
        </p:spPr>
        <p:txBody>
          <a:bodyPr lIns="50800" tIns="50800" rIns="50800" bIns="50800" rtlCol="0" anchor="ctr"/>
          <a:lstStyle/>
          <a:p>
            <a:pPr algn="ctr">
              <a:lnSpc>
                <a:spcPts val="2659"/>
              </a:lnSpc>
              <a:spcBef>
                <a:spcPct val="0"/>
              </a:spcBef>
            </a:pPr>
            <a:endParaRPr/>
          </a:p>
        </p:txBody>
      </p:sp>
      <p:sp>
        <p:nvSpPr>
          <p:cNvPr id="10" name="TextBox 37">
            <a:extLst>
              <a:ext uri="{FF2B5EF4-FFF2-40B4-BE49-F238E27FC236}">
                <a16:creationId xmlns:a16="http://schemas.microsoft.com/office/drawing/2014/main" id="{1E3E54AC-EBD4-B147-52A6-436CE17575C5}"/>
              </a:ext>
            </a:extLst>
          </p:cNvPr>
          <p:cNvSpPr txBox="1"/>
          <p:nvPr/>
        </p:nvSpPr>
        <p:spPr>
          <a:xfrm>
            <a:off x="9594620" y="5533174"/>
            <a:ext cx="6483578" cy="4349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640"/>
              </a:lnSpc>
            </a:pPr>
            <a:r>
              <a:rPr lang="en-US" sz="2800" b="1" dirty="0">
                <a:latin typeface="Montserrat SemiBold" pitchFamily="2" charset="77"/>
              </a:rPr>
              <a:t>THEOREM [</a:t>
            </a:r>
            <a:r>
              <a:rPr lang="en-US" sz="2800" b="1" dirty="0">
                <a:latin typeface="Montserrat ExtraBold" pitchFamily="2" charset="77"/>
              </a:rPr>
              <a:t>J</a:t>
            </a:r>
            <a:r>
              <a:rPr lang="en-US" sz="2800" b="1" dirty="0">
                <a:latin typeface="Montserrat SemiBold" pitchFamily="2" charset="77"/>
              </a:rPr>
              <a:t>ZM23] : Distribution</a:t>
            </a:r>
          </a:p>
        </p:txBody>
      </p:sp>
      <p:sp>
        <p:nvSpPr>
          <p:cNvPr id="11" name="TextBox 37">
            <a:extLst>
              <a:ext uri="{FF2B5EF4-FFF2-40B4-BE49-F238E27FC236}">
                <a16:creationId xmlns:a16="http://schemas.microsoft.com/office/drawing/2014/main" id="{F8C5FAA2-279B-8B95-EE52-10FF89DABF90}"/>
              </a:ext>
            </a:extLst>
          </p:cNvPr>
          <p:cNvSpPr txBox="1"/>
          <p:nvPr/>
        </p:nvSpPr>
        <p:spPr>
          <a:xfrm>
            <a:off x="10077998" y="6778690"/>
            <a:ext cx="2228762" cy="4349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640"/>
              </a:lnSpc>
            </a:pPr>
            <a:r>
              <a:rPr lang="en-US" sz="2800" b="1" dirty="0">
                <a:latin typeface="Montserrat SemiBold" pitchFamily="2" charset="77"/>
              </a:rPr>
              <a:t>Critical-HT: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A839FFAA-C58C-B2DC-38FB-694F263C24E2}"/>
                  </a:ext>
                </a:extLst>
              </p:cNvPr>
              <p:cNvSpPr txBox="1"/>
              <p:nvPr/>
            </p:nvSpPr>
            <p:spPr>
              <a:xfrm>
                <a:off x="11960607" y="6801673"/>
                <a:ext cx="4940236" cy="64376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ts val="434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𝜆</m:t>
                      </m:r>
                      <m:r>
                        <a:rPr lang="en-US" sz="36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=1</m:t>
                      </m:r>
                      <m:r>
                        <a:rPr lang="en-US" sz="36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36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𝜖</m:t>
                      </m:r>
                      <m:r>
                        <a:rPr lang="en-US" sz="36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,  </m:t>
                      </m:r>
                      <m:f>
                        <m:fPr>
                          <m:ctrlP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𝜖</m:t>
                          </m:r>
                        </m:num>
                        <m:den>
                          <m:rad>
                            <m:radPr>
                              <m:degHide m:val="on"/>
                              <m:ctrlPr>
                                <a:rPr lang="en-US" sz="3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3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𝛾</m:t>
                              </m:r>
                            </m:e>
                          </m:rad>
                        </m:den>
                      </m:f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𝐶</m:t>
                      </m:r>
                    </m:oMath>
                  </m:oMathPara>
                </a14:m>
                <a:endParaRPr lang="en-US" sz="3200" dirty="0">
                  <a:solidFill>
                    <a:srgbClr val="000000"/>
                  </a:solidFill>
                  <a:latin typeface="Public Sans"/>
                </a:endParaRPr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A839FFAA-C58C-B2DC-38FB-694F263C24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960607" y="6801673"/>
                <a:ext cx="4940236" cy="643766"/>
              </a:xfrm>
              <a:prstGeom prst="rect">
                <a:avLst/>
              </a:prstGeom>
              <a:blipFill>
                <a:blip r:embed="rId4"/>
                <a:stretch>
                  <a:fillRect t="-36538" b="-2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8" name="Group 27">
            <a:extLst>
              <a:ext uri="{FF2B5EF4-FFF2-40B4-BE49-F238E27FC236}">
                <a16:creationId xmlns:a16="http://schemas.microsoft.com/office/drawing/2014/main" id="{42519C7E-1A9A-330D-F466-696BA6CBB295}"/>
              </a:ext>
            </a:extLst>
          </p:cNvPr>
          <p:cNvGrpSpPr/>
          <p:nvPr/>
        </p:nvGrpSpPr>
        <p:grpSpPr>
          <a:xfrm>
            <a:off x="1016396" y="5295900"/>
            <a:ext cx="8223684" cy="4094756"/>
            <a:chOff x="3819442" y="2760698"/>
            <a:chExt cx="8223684" cy="4094756"/>
          </a:xfrm>
        </p:grpSpPr>
        <p:sp>
          <p:nvSpPr>
            <p:cNvPr id="29" name="AutoShape 3">
              <a:extLst>
                <a:ext uri="{FF2B5EF4-FFF2-40B4-BE49-F238E27FC236}">
                  <a16:creationId xmlns:a16="http://schemas.microsoft.com/office/drawing/2014/main" id="{E94EACA9-533D-B1B1-A2F9-0A70BE35406E}"/>
                </a:ext>
              </a:extLst>
            </p:cNvPr>
            <p:cNvSpPr/>
            <p:nvPr/>
          </p:nvSpPr>
          <p:spPr>
            <a:xfrm>
              <a:off x="3819442" y="5829300"/>
              <a:ext cx="8223684" cy="0"/>
            </a:xfrm>
            <a:prstGeom prst="line">
              <a:avLst/>
            </a:prstGeom>
            <a:ln w="38100" cap="flat">
              <a:solidFill>
                <a:srgbClr val="2B2C30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AutoShape 4">
              <a:extLst>
                <a:ext uri="{FF2B5EF4-FFF2-40B4-BE49-F238E27FC236}">
                  <a16:creationId xmlns:a16="http://schemas.microsoft.com/office/drawing/2014/main" id="{02C09211-D902-32FF-7CD0-BB509DB45B66}"/>
                </a:ext>
              </a:extLst>
            </p:cNvPr>
            <p:cNvSpPr/>
            <p:nvPr/>
          </p:nvSpPr>
          <p:spPr>
            <a:xfrm>
              <a:off x="4196829" y="2760698"/>
              <a:ext cx="0" cy="4094756"/>
            </a:xfrm>
            <a:prstGeom prst="line">
              <a:avLst/>
            </a:prstGeom>
            <a:ln w="38100" cap="flat">
              <a:solidFill>
                <a:srgbClr val="2B2C30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 dirty="0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F5435935-32D1-7EAF-E250-C4A391BD9A9F}"/>
                  </a:ext>
                </a:extLst>
              </p:cNvPr>
              <p:cNvSpPr txBox="1"/>
              <p:nvPr/>
            </p:nvSpPr>
            <p:spPr>
              <a:xfrm>
                <a:off x="3205554" y="8505739"/>
                <a:ext cx="1752595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𝐶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F5435935-32D1-7EAF-E250-C4A391BD9A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5554" y="8505739"/>
                <a:ext cx="1752595" cy="58477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6E72A079-89A6-0CDB-967E-2EA985C820F6}"/>
              </a:ext>
            </a:extLst>
          </p:cNvPr>
          <p:cNvCxnSpPr>
            <a:cxnSpLocks/>
          </p:cNvCxnSpPr>
          <p:nvPr/>
        </p:nvCxnSpPr>
        <p:spPr>
          <a:xfrm>
            <a:off x="4038600" y="5295900"/>
            <a:ext cx="0" cy="3068602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715D6520-0D10-BA90-4605-4063D04B68A3}"/>
                  </a:ext>
                </a:extLst>
              </p:cNvPr>
              <p:cNvSpPr txBox="1"/>
              <p:nvPr/>
            </p:nvSpPr>
            <p:spPr>
              <a:xfrm>
                <a:off x="3539651" y="9105900"/>
                <a:ext cx="1084399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𝜆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&gt;1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715D6520-0D10-BA90-4605-4063D04B68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39651" y="9105900"/>
                <a:ext cx="1084399" cy="492443"/>
              </a:xfrm>
              <a:prstGeom prst="rect">
                <a:avLst/>
              </a:prstGeom>
              <a:blipFill>
                <a:blip r:embed="rId6"/>
                <a:stretch>
                  <a:fillRect l="-8046" r="-8046" b="-7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5" name="Group 44">
            <a:extLst>
              <a:ext uri="{FF2B5EF4-FFF2-40B4-BE49-F238E27FC236}">
                <a16:creationId xmlns:a16="http://schemas.microsoft.com/office/drawing/2014/main" id="{F4EF46B7-3B55-CD1C-3C3D-09B4BEF00EFF}"/>
              </a:ext>
            </a:extLst>
          </p:cNvPr>
          <p:cNvGrpSpPr/>
          <p:nvPr/>
        </p:nvGrpSpPr>
        <p:grpSpPr>
          <a:xfrm>
            <a:off x="1600200" y="7770003"/>
            <a:ext cx="6344481" cy="269097"/>
            <a:chOff x="1600200" y="6341608"/>
            <a:chExt cx="6344481" cy="269097"/>
          </a:xfrm>
        </p:grpSpPr>
        <p:sp>
          <p:nvSpPr>
            <p:cNvPr id="46" name="AutoShape 5">
              <a:extLst>
                <a:ext uri="{FF2B5EF4-FFF2-40B4-BE49-F238E27FC236}">
                  <a16:creationId xmlns:a16="http://schemas.microsoft.com/office/drawing/2014/main" id="{F5A2B16B-3916-E7A7-EEE1-47D618FAB2AE}"/>
                </a:ext>
              </a:extLst>
            </p:cNvPr>
            <p:cNvSpPr/>
            <p:nvPr/>
          </p:nvSpPr>
          <p:spPr>
            <a:xfrm rot="10800000" flipV="1">
              <a:off x="1600200" y="6603724"/>
              <a:ext cx="1066800" cy="0"/>
            </a:xfrm>
            <a:prstGeom prst="line">
              <a:avLst/>
            </a:prstGeom>
            <a:ln w="38100" cap="flat">
              <a:solidFill>
                <a:schemeClr val="tx2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AutoShape 5">
              <a:extLst>
                <a:ext uri="{FF2B5EF4-FFF2-40B4-BE49-F238E27FC236}">
                  <a16:creationId xmlns:a16="http://schemas.microsoft.com/office/drawing/2014/main" id="{F8F34A83-C169-F7E5-A99A-9BA89B013164}"/>
                </a:ext>
              </a:extLst>
            </p:cNvPr>
            <p:cNvSpPr/>
            <p:nvPr/>
          </p:nvSpPr>
          <p:spPr>
            <a:xfrm rot="10800000" flipV="1">
              <a:off x="1600200" y="6341608"/>
              <a:ext cx="1066800" cy="0"/>
            </a:xfrm>
            <a:prstGeom prst="line">
              <a:avLst/>
            </a:prstGeom>
            <a:ln w="38100" cap="flat">
              <a:solidFill>
                <a:schemeClr val="tx2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AutoShape 5">
              <a:extLst>
                <a:ext uri="{FF2B5EF4-FFF2-40B4-BE49-F238E27FC236}">
                  <a16:creationId xmlns:a16="http://schemas.microsoft.com/office/drawing/2014/main" id="{E7BD8A20-F36A-6A15-6CE2-72A43559D9D8}"/>
                </a:ext>
              </a:extLst>
            </p:cNvPr>
            <p:cNvSpPr/>
            <p:nvPr/>
          </p:nvSpPr>
          <p:spPr>
            <a:xfrm rot="10800000" flipV="1">
              <a:off x="2853851" y="6610705"/>
              <a:ext cx="1066800" cy="0"/>
            </a:xfrm>
            <a:prstGeom prst="line">
              <a:avLst/>
            </a:prstGeom>
            <a:ln w="38100" cap="flat">
              <a:solidFill>
                <a:schemeClr val="tx2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AutoShape 5">
              <a:extLst>
                <a:ext uri="{FF2B5EF4-FFF2-40B4-BE49-F238E27FC236}">
                  <a16:creationId xmlns:a16="http://schemas.microsoft.com/office/drawing/2014/main" id="{DCF602B3-AC93-7988-6BC0-C674116E56DA}"/>
                </a:ext>
              </a:extLst>
            </p:cNvPr>
            <p:cNvSpPr/>
            <p:nvPr/>
          </p:nvSpPr>
          <p:spPr>
            <a:xfrm rot="10800000" flipV="1">
              <a:off x="2853851" y="6348589"/>
              <a:ext cx="1066800" cy="0"/>
            </a:xfrm>
            <a:prstGeom prst="line">
              <a:avLst/>
            </a:prstGeom>
            <a:ln w="38100" cap="flat">
              <a:solidFill>
                <a:schemeClr val="tx2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AutoShape 5">
              <a:extLst>
                <a:ext uri="{FF2B5EF4-FFF2-40B4-BE49-F238E27FC236}">
                  <a16:creationId xmlns:a16="http://schemas.microsoft.com/office/drawing/2014/main" id="{8B288426-7E42-EF98-58D2-95327287CBEB}"/>
                </a:ext>
              </a:extLst>
            </p:cNvPr>
            <p:cNvSpPr/>
            <p:nvPr/>
          </p:nvSpPr>
          <p:spPr>
            <a:xfrm rot="10800000" flipV="1">
              <a:off x="4219714" y="6610705"/>
              <a:ext cx="1066800" cy="0"/>
            </a:xfrm>
            <a:prstGeom prst="line">
              <a:avLst/>
            </a:prstGeom>
            <a:ln w="38100" cap="flat">
              <a:solidFill>
                <a:schemeClr val="tx2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AutoShape 5">
              <a:extLst>
                <a:ext uri="{FF2B5EF4-FFF2-40B4-BE49-F238E27FC236}">
                  <a16:creationId xmlns:a16="http://schemas.microsoft.com/office/drawing/2014/main" id="{DB53902E-98C4-6691-AAC6-93488F45C893}"/>
                </a:ext>
              </a:extLst>
            </p:cNvPr>
            <p:cNvSpPr/>
            <p:nvPr/>
          </p:nvSpPr>
          <p:spPr>
            <a:xfrm rot="10800000" flipV="1">
              <a:off x="4219714" y="6348589"/>
              <a:ext cx="1066800" cy="0"/>
            </a:xfrm>
            <a:prstGeom prst="line">
              <a:avLst/>
            </a:prstGeom>
            <a:ln w="38100" cap="flat">
              <a:solidFill>
                <a:schemeClr val="tx2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AutoShape 5">
              <a:extLst>
                <a:ext uri="{FF2B5EF4-FFF2-40B4-BE49-F238E27FC236}">
                  <a16:creationId xmlns:a16="http://schemas.microsoft.com/office/drawing/2014/main" id="{FB62DA5D-37A3-F47B-D57B-E177CC6E2E90}"/>
                </a:ext>
              </a:extLst>
            </p:cNvPr>
            <p:cNvSpPr/>
            <p:nvPr/>
          </p:nvSpPr>
          <p:spPr>
            <a:xfrm rot="10800000" flipV="1">
              <a:off x="5562600" y="6603724"/>
              <a:ext cx="1066800" cy="0"/>
            </a:xfrm>
            <a:prstGeom prst="line">
              <a:avLst/>
            </a:prstGeom>
            <a:ln w="38100" cap="flat">
              <a:solidFill>
                <a:schemeClr val="tx2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AutoShape 5">
              <a:extLst>
                <a:ext uri="{FF2B5EF4-FFF2-40B4-BE49-F238E27FC236}">
                  <a16:creationId xmlns:a16="http://schemas.microsoft.com/office/drawing/2014/main" id="{BB9336DA-6315-B371-709A-3CF06E6F8631}"/>
                </a:ext>
              </a:extLst>
            </p:cNvPr>
            <p:cNvSpPr/>
            <p:nvPr/>
          </p:nvSpPr>
          <p:spPr>
            <a:xfrm rot="10800000" flipV="1">
              <a:off x="5562600" y="6341608"/>
              <a:ext cx="1066800" cy="0"/>
            </a:xfrm>
            <a:prstGeom prst="line">
              <a:avLst/>
            </a:prstGeom>
            <a:ln w="38100" cap="flat">
              <a:solidFill>
                <a:schemeClr val="tx2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AutoShape 5">
              <a:extLst>
                <a:ext uri="{FF2B5EF4-FFF2-40B4-BE49-F238E27FC236}">
                  <a16:creationId xmlns:a16="http://schemas.microsoft.com/office/drawing/2014/main" id="{478C53D7-0FC6-715F-A010-7EA699F438AA}"/>
                </a:ext>
              </a:extLst>
            </p:cNvPr>
            <p:cNvSpPr/>
            <p:nvPr/>
          </p:nvSpPr>
          <p:spPr>
            <a:xfrm rot="10800000" flipV="1">
              <a:off x="6877881" y="6603724"/>
              <a:ext cx="1066800" cy="0"/>
            </a:xfrm>
            <a:prstGeom prst="line">
              <a:avLst/>
            </a:prstGeom>
            <a:ln w="38100" cap="flat">
              <a:solidFill>
                <a:schemeClr val="tx2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AutoShape 5">
              <a:extLst>
                <a:ext uri="{FF2B5EF4-FFF2-40B4-BE49-F238E27FC236}">
                  <a16:creationId xmlns:a16="http://schemas.microsoft.com/office/drawing/2014/main" id="{EB3478CF-7652-3659-47AA-183049EF3470}"/>
                </a:ext>
              </a:extLst>
            </p:cNvPr>
            <p:cNvSpPr/>
            <p:nvPr/>
          </p:nvSpPr>
          <p:spPr>
            <a:xfrm rot="10800000" flipV="1">
              <a:off x="6877881" y="6341608"/>
              <a:ext cx="1066800" cy="0"/>
            </a:xfrm>
            <a:prstGeom prst="line">
              <a:avLst/>
            </a:prstGeom>
            <a:ln w="38100" cap="flat">
              <a:solidFill>
                <a:schemeClr val="tx2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6" name="TextBox 13">
            <a:extLst>
              <a:ext uri="{FF2B5EF4-FFF2-40B4-BE49-F238E27FC236}">
                <a16:creationId xmlns:a16="http://schemas.microsoft.com/office/drawing/2014/main" id="{B9E67A70-219B-17B9-0DE2-2B1953F83026}"/>
              </a:ext>
            </a:extLst>
          </p:cNvPr>
          <p:cNvSpPr txBox="1"/>
          <p:nvPr/>
        </p:nvSpPr>
        <p:spPr>
          <a:xfrm>
            <a:off x="7872118" y="7587525"/>
            <a:ext cx="1616160" cy="432170"/>
          </a:xfrm>
          <a:prstGeom prst="rect">
            <a:avLst/>
          </a:prstGeom>
          <a:ln>
            <a:noFill/>
          </a:ln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919"/>
              </a:lnSpc>
            </a:pPr>
            <a:r>
              <a:rPr lang="en-US" b="1" dirty="0">
                <a:solidFill>
                  <a:schemeClr val="tx2">
                    <a:lumMod val="75000"/>
                  </a:schemeClr>
                </a:solidFill>
                <a:latin typeface="Montserrat SemiBold" pitchFamily="2" charset="77"/>
              </a:rPr>
              <a:t>Arrivals</a:t>
            </a:r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B8933803-DDF8-B954-B115-B18375274379}"/>
              </a:ext>
            </a:extLst>
          </p:cNvPr>
          <p:cNvGrpSpPr/>
          <p:nvPr/>
        </p:nvGrpSpPr>
        <p:grpSpPr>
          <a:xfrm>
            <a:off x="2127000" y="6901725"/>
            <a:ext cx="7301382" cy="432170"/>
            <a:chOff x="2127000" y="5473330"/>
            <a:chExt cx="7301382" cy="432170"/>
          </a:xfrm>
        </p:grpSpPr>
        <p:sp>
          <p:nvSpPr>
            <p:cNvPr id="58" name="AutoShape 5">
              <a:extLst>
                <a:ext uri="{FF2B5EF4-FFF2-40B4-BE49-F238E27FC236}">
                  <a16:creationId xmlns:a16="http://schemas.microsoft.com/office/drawing/2014/main" id="{64B6EF9B-F866-FC66-DF94-5A9C05A3FE56}"/>
                </a:ext>
              </a:extLst>
            </p:cNvPr>
            <p:cNvSpPr/>
            <p:nvPr/>
          </p:nvSpPr>
          <p:spPr>
            <a:xfrm rot="10800000" flipH="1" flipV="1">
              <a:off x="2127000" y="5898518"/>
              <a:ext cx="5400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AutoShape 5">
              <a:extLst>
                <a:ext uri="{FF2B5EF4-FFF2-40B4-BE49-F238E27FC236}">
                  <a16:creationId xmlns:a16="http://schemas.microsoft.com/office/drawing/2014/main" id="{5780A1A2-3CA2-1FC2-ED79-7C5B04F534BE}"/>
                </a:ext>
              </a:extLst>
            </p:cNvPr>
            <p:cNvSpPr/>
            <p:nvPr/>
          </p:nvSpPr>
          <p:spPr>
            <a:xfrm rot="10800000" flipH="1" flipV="1">
              <a:off x="2127000" y="5636402"/>
              <a:ext cx="5400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AutoShape 5">
              <a:extLst>
                <a:ext uri="{FF2B5EF4-FFF2-40B4-BE49-F238E27FC236}">
                  <a16:creationId xmlns:a16="http://schemas.microsoft.com/office/drawing/2014/main" id="{9A84099F-9897-EC18-F2A1-670D93A5FD81}"/>
                </a:ext>
              </a:extLst>
            </p:cNvPr>
            <p:cNvSpPr/>
            <p:nvPr/>
          </p:nvSpPr>
          <p:spPr>
            <a:xfrm rot="10800000" flipH="1" flipV="1">
              <a:off x="3380651" y="5905499"/>
              <a:ext cx="5400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AutoShape 5">
              <a:extLst>
                <a:ext uri="{FF2B5EF4-FFF2-40B4-BE49-F238E27FC236}">
                  <a16:creationId xmlns:a16="http://schemas.microsoft.com/office/drawing/2014/main" id="{CF344268-03B2-6F28-620C-4EC9E676DC8F}"/>
                </a:ext>
              </a:extLst>
            </p:cNvPr>
            <p:cNvSpPr/>
            <p:nvPr/>
          </p:nvSpPr>
          <p:spPr>
            <a:xfrm rot="10800000" flipH="1" flipV="1">
              <a:off x="3380651" y="5643383"/>
              <a:ext cx="5400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AutoShape 5">
              <a:extLst>
                <a:ext uri="{FF2B5EF4-FFF2-40B4-BE49-F238E27FC236}">
                  <a16:creationId xmlns:a16="http://schemas.microsoft.com/office/drawing/2014/main" id="{47EA6A6D-C97B-8426-D3DA-BD16E17DC3EF}"/>
                </a:ext>
              </a:extLst>
            </p:cNvPr>
            <p:cNvSpPr/>
            <p:nvPr/>
          </p:nvSpPr>
          <p:spPr>
            <a:xfrm rot="10800000" flipH="1" flipV="1">
              <a:off x="4746514" y="5905499"/>
              <a:ext cx="5400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AutoShape 5">
              <a:extLst>
                <a:ext uri="{FF2B5EF4-FFF2-40B4-BE49-F238E27FC236}">
                  <a16:creationId xmlns:a16="http://schemas.microsoft.com/office/drawing/2014/main" id="{F7475E3E-DF84-78A3-4B7C-C96FDA780F03}"/>
                </a:ext>
              </a:extLst>
            </p:cNvPr>
            <p:cNvSpPr/>
            <p:nvPr/>
          </p:nvSpPr>
          <p:spPr>
            <a:xfrm rot="10800000" flipH="1" flipV="1">
              <a:off x="4746514" y="5643383"/>
              <a:ext cx="5400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AutoShape 5">
              <a:extLst>
                <a:ext uri="{FF2B5EF4-FFF2-40B4-BE49-F238E27FC236}">
                  <a16:creationId xmlns:a16="http://schemas.microsoft.com/office/drawing/2014/main" id="{4D8C7037-5283-4D9A-54B4-703E319BE0F9}"/>
                </a:ext>
              </a:extLst>
            </p:cNvPr>
            <p:cNvSpPr/>
            <p:nvPr/>
          </p:nvSpPr>
          <p:spPr>
            <a:xfrm rot="10800000" flipH="1" flipV="1">
              <a:off x="6089400" y="5898518"/>
              <a:ext cx="5400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AutoShape 5">
              <a:extLst>
                <a:ext uri="{FF2B5EF4-FFF2-40B4-BE49-F238E27FC236}">
                  <a16:creationId xmlns:a16="http://schemas.microsoft.com/office/drawing/2014/main" id="{3078FC75-BAA7-D3D0-C1BF-D03DD3A6518B}"/>
                </a:ext>
              </a:extLst>
            </p:cNvPr>
            <p:cNvSpPr/>
            <p:nvPr/>
          </p:nvSpPr>
          <p:spPr>
            <a:xfrm rot="10800000" flipH="1" flipV="1">
              <a:off x="6089400" y="5636402"/>
              <a:ext cx="5400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AutoShape 5">
              <a:extLst>
                <a:ext uri="{FF2B5EF4-FFF2-40B4-BE49-F238E27FC236}">
                  <a16:creationId xmlns:a16="http://schemas.microsoft.com/office/drawing/2014/main" id="{03CDB041-3F49-0F9E-5D03-B94BCE9665F8}"/>
                </a:ext>
              </a:extLst>
            </p:cNvPr>
            <p:cNvSpPr/>
            <p:nvPr/>
          </p:nvSpPr>
          <p:spPr>
            <a:xfrm rot="10800000" flipH="1" flipV="1">
              <a:off x="7404681" y="5898518"/>
              <a:ext cx="5400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AutoShape 5">
              <a:extLst>
                <a:ext uri="{FF2B5EF4-FFF2-40B4-BE49-F238E27FC236}">
                  <a16:creationId xmlns:a16="http://schemas.microsoft.com/office/drawing/2014/main" id="{8E18F8C1-85D4-44C6-9525-EC8806B1A5F9}"/>
                </a:ext>
              </a:extLst>
            </p:cNvPr>
            <p:cNvSpPr/>
            <p:nvPr/>
          </p:nvSpPr>
          <p:spPr>
            <a:xfrm rot="10800000" flipH="1" flipV="1">
              <a:off x="7404681" y="5636402"/>
              <a:ext cx="5400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TextBox 14">
              <a:extLst>
                <a:ext uri="{FF2B5EF4-FFF2-40B4-BE49-F238E27FC236}">
                  <a16:creationId xmlns:a16="http://schemas.microsoft.com/office/drawing/2014/main" id="{374B4403-7F5D-4A87-602E-A77722B09D41}"/>
                </a:ext>
              </a:extLst>
            </p:cNvPr>
            <p:cNvSpPr txBox="1"/>
            <p:nvPr/>
          </p:nvSpPr>
          <p:spPr>
            <a:xfrm>
              <a:off x="7872118" y="5473330"/>
              <a:ext cx="1556264" cy="43217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919"/>
                </a:lnSpc>
              </a:pPr>
              <a:r>
                <a:rPr lang="en-US" b="1" dirty="0">
                  <a:solidFill>
                    <a:schemeClr val="accent3">
                      <a:lumMod val="75000"/>
                    </a:schemeClr>
                  </a:solidFill>
                  <a:latin typeface="Montserrat SemiBold" pitchFamily="2" charset="77"/>
                </a:rPr>
                <a:t>Service</a:t>
              </a:r>
            </a:p>
          </p:txBody>
        </p:sp>
      </p:grpSp>
      <p:sp>
        <p:nvSpPr>
          <p:cNvPr id="69" name="AutoShape 5">
            <a:extLst>
              <a:ext uri="{FF2B5EF4-FFF2-40B4-BE49-F238E27FC236}">
                <a16:creationId xmlns:a16="http://schemas.microsoft.com/office/drawing/2014/main" id="{F9563697-1679-45D2-4B82-252953524656}"/>
              </a:ext>
            </a:extLst>
          </p:cNvPr>
          <p:cNvSpPr/>
          <p:nvPr/>
        </p:nvSpPr>
        <p:spPr>
          <a:xfrm rot="10800000" flipH="1" flipV="1">
            <a:off x="2464142" y="6605411"/>
            <a:ext cx="180000" cy="0"/>
          </a:xfrm>
          <a:prstGeom prst="line">
            <a:avLst/>
          </a:prstGeom>
          <a:ln w="38100" cap="flat">
            <a:solidFill>
              <a:srgbClr val="FF000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>
              <a:solidFill>
                <a:srgbClr val="FF0000"/>
              </a:solidFill>
            </a:endParaRPr>
          </a:p>
        </p:txBody>
      </p:sp>
      <p:sp>
        <p:nvSpPr>
          <p:cNvPr id="70" name="AutoShape 5">
            <a:extLst>
              <a:ext uri="{FF2B5EF4-FFF2-40B4-BE49-F238E27FC236}">
                <a16:creationId xmlns:a16="http://schemas.microsoft.com/office/drawing/2014/main" id="{47D2C5E5-0308-C313-FE4C-61607439D74C}"/>
              </a:ext>
            </a:extLst>
          </p:cNvPr>
          <p:cNvSpPr/>
          <p:nvPr/>
        </p:nvSpPr>
        <p:spPr>
          <a:xfrm rot="10800000" flipH="1" flipV="1">
            <a:off x="2464142" y="6343295"/>
            <a:ext cx="180000" cy="0"/>
          </a:xfrm>
          <a:prstGeom prst="line">
            <a:avLst/>
          </a:prstGeom>
          <a:ln w="38100" cap="flat">
            <a:solidFill>
              <a:srgbClr val="FF000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>
              <a:solidFill>
                <a:srgbClr val="FF0000"/>
              </a:solidFill>
            </a:endParaRPr>
          </a:p>
        </p:txBody>
      </p:sp>
      <p:sp>
        <p:nvSpPr>
          <p:cNvPr id="71" name="AutoShape 5">
            <a:extLst>
              <a:ext uri="{FF2B5EF4-FFF2-40B4-BE49-F238E27FC236}">
                <a16:creationId xmlns:a16="http://schemas.microsoft.com/office/drawing/2014/main" id="{3EC9E7CB-B3C0-C59C-A951-623E0E05F667}"/>
              </a:ext>
            </a:extLst>
          </p:cNvPr>
          <p:cNvSpPr/>
          <p:nvPr/>
        </p:nvSpPr>
        <p:spPr>
          <a:xfrm rot="10800000" flipH="1" flipV="1">
            <a:off x="3537793" y="6612392"/>
            <a:ext cx="360000" cy="0"/>
          </a:xfrm>
          <a:prstGeom prst="line">
            <a:avLst/>
          </a:prstGeom>
          <a:ln w="38100" cap="flat">
            <a:solidFill>
              <a:srgbClr val="FF000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>
              <a:solidFill>
                <a:srgbClr val="FF0000"/>
              </a:solidFill>
            </a:endParaRPr>
          </a:p>
        </p:txBody>
      </p:sp>
      <p:sp>
        <p:nvSpPr>
          <p:cNvPr id="72" name="AutoShape 5">
            <a:extLst>
              <a:ext uri="{FF2B5EF4-FFF2-40B4-BE49-F238E27FC236}">
                <a16:creationId xmlns:a16="http://schemas.microsoft.com/office/drawing/2014/main" id="{A5A4B9DF-BD1C-9804-E17B-F5EBB497B958}"/>
              </a:ext>
            </a:extLst>
          </p:cNvPr>
          <p:cNvSpPr/>
          <p:nvPr/>
        </p:nvSpPr>
        <p:spPr>
          <a:xfrm rot="10800000" flipH="1" flipV="1">
            <a:off x="3537793" y="6350276"/>
            <a:ext cx="360000" cy="0"/>
          </a:xfrm>
          <a:prstGeom prst="line">
            <a:avLst/>
          </a:prstGeom>
          <a:ln w="38100" cap="flat">
            <a:solidFill>
              <a:srgbClr val="FF000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>
              <a:solidFill>
                <a:srgbClr val="FF0000"/>
              </a:solidFill>
            </a:endParaRPr>
          </a:p>
        </p:txBody>
      </p:sp>
      <p:sp>
        <p:nvSpPr>
          <p:cNvPr id="73" name="AutoShape 5">
            <a:extLst>
              <a:ext uri="{FF2B5EF4-FFF2-40B4-BE49-F238E27FC236}">
                <a16:creationId xmlns:a16="http://schemas.microsoft.com/office/drawing/2014/main" id="{06FBCF41-8E25-A9FE-F965-DB7E4FD14AE7}"/>
              </a:ext>
            </a:extLst>
          </p:cNvPr>
          <p:cNvSpPr/>
          <p:nvPr/>
        </p:nvSpPr>
        <p:spPr>
          <a:xfrm rot="10800000" flipH="1" flipV="1">
            <a:off x="4723656" y="6612392"/>
            <a:ext cx="540000" cy="0"/>
          </a:xfrm>
          <a:prstGeom prst="line">
            <a:avLst/>
          </a:prstGeom>
          <a:ln w="38100" cap="flat">
            <a:solidFill>
              <a:srgbClr val="FF000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>
              <a:solidFill>
                <a:srgbClr val="FF0000"/>
              </a:solidFill>
            </a:endParaRPr>
          </a:p>
        </p:txBody>
      </p:sp>
      <p:sp>
        <p:nvSpPr>
          <p:cNvPr id="74" name="AutoShape 5">
            <a:extLst>
              <a:ext uri="{FF2B5EF4-FFF2-40B4-BE49-F238E27FC236}">
                <a16:creationId xmlns:a16="http://schemas.microsoft.com/office/drawing/2014/main" id="{7A9F8A4E-6C23-2012-4408-B31BAAF7E237}"/>
              </a:ext>
            </a:extLst>
          </p:cNvPr>
          <p:cNvSpPr/>
          <p:nvPr/>
        </p:nvSpPr>
        <p:spPr>
          <a:xfrm rot="10800000" flipH="1" flipV="1">
            <a:off x="4723656" y="6350276"/>
            <a:ext cx="540000" cy="0"/>
          </a:xfrm>
          <a:prstGeom prst="line">
            <a:avLst/>
          </a:prstGeom>
          <a:ln w="38100" cap="flat">
            <a:solidFill>
              <a:srgbClr val="FF000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>
              <a:solidFill>
                <a:srgbClr val="FF0000"/>
              </a:solidFill>
            </a:endParaRPr>
          </a:p>
        </p:txBody>
      </p:sp>
      <p:sp>
        <p:nvSpPr>
          <p:cNvPr id="75" name="AutoShape 5">
            <a:extLst>
              <a:ext uri="{FF2B5EF4-FFF2-40B4-BE49-F238E27FC236}">
                <a16:creationId xmlns:a16="http://schemas.microsoft.com/office/drawing/2014/main" id="{3E774A82-209D-CF76-4697-A5714D63B366}"/>
              </a:ext>
            </a:extLst>
          </p:cNvPr>
          <p:cNvSpPr/>
          <p:nvPr/>
        </p:nvSpPr>
        <p:spPr>
          <a:xfrm rot="10800000" flipH="1" flipV="1">
            <a:off x="5886542" y="6605411"/>
            <a:ext cx="720000" cy="0"/>
          </a:xfrm>
          <a:prstGeom prst="line">
            <a:avLst/>
          </a:prstGeom>
          <a:ln w="38100" cap="flat">
            <a:solidFill>
              <a:srgbClr val="FF000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>
              <a:solidFill>
                <a:srgbClr val="FF0000"/>
              </a:solidFill>
            </a:endParaRPr>
          </a:p>
        </p:txBody>
      </p:sp>
      <p:sp>
        <p:nvSpPr>
          <p:cNvPr id="76" name="AutoShape 5">
            <a:extLst>
              <a:ext uri="{FF2B5EF4-FFF2-40B4-BE49-F238E27FC236}">
                <a16:creationId xmlns:a16="http://schemas.microsoft.com/office/drawing/2014/main" id="{952AC342-5BB3-5ECE-40C1-91C0FE900CB2}"/>
              </a:ext>
            </a:extLst>
          </p:cNvPr>
          <p:cNvSpPr/>
          <p:nvPr/>
        </p:nvSpPr>
        <p:spPr>
          <a:xfrm rot="10800000" flipH="1" flipV="1">
            <a:off x="5886542" y="6343295"/>
            <a:ext cx="720000" cy="0"/>
          </a:xfrm>
          <a:prstGeom prst="line">
            <a:avLst/>
          </a:prstGeom>
          <a:ln w="38100" cap="flat">
            <a:solidFill>
              <a:srgbClr val="FF000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>
              <a:solidFill>
                <a:srgbClr val="FF0000"/>
              </a:solidFill>
            </a:endParaRPr>
          </a:p>
        </p:txBody>
      </p:sp>
      <p:sp>
        <p:nvSpPr>
          <p:cNvPr id="77" name="AutoShape 5">
            <a:extLst>
              <a:ext uri="{FF2B5EF4-FFF2-40B4-BE49-F238E27FC236}">
                <a16:creationId xmlns:a16="http://schemas.microsoft.com/office/drawing/2014/main" id="{3BB5914D-AFC6-1B1E-026E-9FAFE7E847D5}"/>
              </a:ext>
            </a:extLst>
          </p:cNvPr>
          <p:cNvSpPr/>
          <p:nvPr/>
        </p:nvSpPr>
        <p:spPr>
          <a:xfrm rot="10800000" flipH="1" flipV="1">
            <a:off x="6877823" y="6605411"/>
            <a:ext cx="1044000" cy="0"/>
          </a:xfrm>
          <a:prstGeom prst="line">
            <a:avLst/>
          </a:prstGeom>
          <a:ln w="38100" cap="flat">
            <a:solidFill>
              <a:srgbClr val="FF000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>
              <a:solidFill>
                <a:srgbClr val="FF0000"/>
              </a:solidFill>
            </a:endParaRPr>
          </a:p>
        </p:txBody>
      </p:sp>
      <p:sp>
        <p:nvSpPr>
          <p:cNvPr id="78" name="AutoShape 5">
            <a:extLst>
              <a:ext uri="{FF2B5EF4-FFF2-40B4-BE49-F238E27FC236}">
                <a16:creationId xmlns:a16="http://schemas.microsoft.com/office/drawing/2014/main" id="{1635FD89-699D-C828-B622-A4C669632B05}"/>
              </a:ext>
            </a:extLst>
          </p:cNvPr>
          <p:cNvSpPr/>
          <p:nvPr/>
        </p:nvSpPr>
        <p:spPr>
          <a:xfrm rot="10800000" flipH="1" flipV="1">
            <a:off x="6877823" y="6343295"/>
            <a:ext cx="1044000" cy="0"/>
          </a:xfrm>
          <a:prstGeom prst="line">
            <a:avLst/>
          </a:prstGeom>
          <a:ln w="38100" cap="flat">
            <a:solidFill>
              <a:srgbClr val="FF000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>
              <a:solidFill>
                <a:srgbClr val="FF0000"/>
              </a:solidFill>
            </a:endParaRPr>
          </a:p>
        </p:txBody>
      </p:sp>
      <p:sp>
        <p:nvSpPr>
          <p:cNvPr id="79" name="TextBox 13">
            <a:extLst>
              <a:ext uri="{FF2B5EF4-FFF2-40B4-BE49-F238E27FC236}">
                <a16:creationId xmlns:a16="http://schemas.microsoft.com/office/drawing/2014/main" id="{5B8FC81F-CE2C-985F-A036-6608D0B0B836}"/>
              </a:ext>
            </a:extLst>
          </p:cNvPr>
          <p:cNvSpPr txBox="1"/>
          <p:nvPr/>
        </p:nvSpPr>
        <p:spPr>
          <a:xfrm>
            <a:off x="6781800" y="5676900"/>
            <a:ext cx="2523222" cy="4511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919"/>
              </a:lnSpc>
            </a:pPr>
            <a:r>
              <a:rPr lang="en-US" sz="2400" b="1" dirty="0">
                <a:solidFill>
                  <a:srgbClr val="FF0000"/>
                </a:solidFill>
                <a:latin typeface="Montserrat SemiBold" pitchFamily="2" charset="77"/>
              </a:rPr>
              <a:t>Abandonment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0" name="TextBox 79">
                <a:extLst>
                  <a:ext uri="{FF2B5EF4-FFF2-40B4-BE49-F238E27FC236}">
                    <a16:creationId xmlns:a16="http://schemas.microsoft.com/office/drawing/2014/main" id="{9739233E-FE92-3F62-B00E-063CD1A4501E}"/>
                  </a:ext>
                </a:extLst>
              </p:cNvPr>
              <p:cNvSpPr txBox="1"/>
              <p:nvPr/>
            </p:nvSpPr>
            <p:spPr>
              <a:xfrm>
                <a:off x="12721241" y="7906684"/>
                <a:ext cx="1824154" cy="45781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m:rPr>
                              <m:sty m:val="p"/>
                            </m:rPr>
                            <a:rPr lang="en-US" sz="2800" b="0" i="0" smtClean="0">
                              <a:latin typeface="Cambria Math" panose="02040503050406030204" pitchFamily="18" charset="0"/>
                            </a:rPr>
                            <m:t>γ</m:t>
                          </m:r>
                        </m:e>
                      </m:rad>
                      <m:r>
                        <m:rPr>
                          <m:sty m:val="p"/>
                        </m:rPr>
                        <a:rPr lang="en-US" sz="2800" b="0" i="0" smtClean="0">
                          <a:latin typeface="Cambria Math" panose="02040503050406030204" pitchFamily="18" charset="0"/>
                        </a:rPr>
                        <m:t>q</m:t>
                      </m:r>
                      <m:sSup>
                        <m:sSupPr>
                          <m:ctrlPr>
                            <a:rPr lang="en-US" sz="2800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</a:rPr>
                            <m:t>→</m:t>
                          </m:r>
                        </m:e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</a:rPr>
                            <m:t>𝒅</m:t>
                          </m:r>
                        </m:sup>
                      </m:sSup>
                      <m:r>
                        <a:rPr lang="en-US" sz="2800" b="1" i="1" smtClean="0">
                          <a:latin typeface="Cambria Math" panose="02040503050406030204" pitchFamily="18" charset="0"/>
                        </a:rPr>
                        <m:t>  </m:t>
                      </m:r>
                      <m:r>
                        <a:rPr lang="en-US" sz="28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??</m:t>
                      </m:r>
                    </m:oMath>
                  </m:oMathPara>
                </a14:m>
                <a:endParaRPr lang="en-US" sz="2800" b="1" dirty="0"/>
              </a:p>
            </p:txBody>
          </p:sp>
        </mc:Choice>
        <mc:Fallback xmlns="">
          <p:sp>
            <p:nvSpPr>
              <p:cNvPr id="80" name="TextBox 79">
                <a:extLst>
                  <a:ext uri="{FF2B5EF4-FFF2-40B4-BE49-F238E27FC236}">
                    <a16:creationId xmlns:a16="http://schemas.microsoft.com/office/drawing/2014/main" id="{9739233E-FE92-3F62-B00E-063CD1A450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721241" y="7906684"/>
                <a:ext cx="1824154" cy="457818"/>
              </a:xfrm>
              <a:prstGeom prst="rect">
                <a:avLst/>
              </a:prstGeom>
              <a:blipFill>
                <a:blip r:embed="rId8"/>
                <a:stretch>
                  <a:fillRect t="-2703" r="-3448" b="-3513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" name="Group 2">
            <a:extLst>
              <a:ext uri="{FF2B5EF4-FFF2-40B4-BE49-F238E27FC236}">
                <a16:creationId xmlns:a16="http://schemas.microsoft.com/office/drawing/2014/main" id="{2B0AB896-276F-07B3-BF86-ED66F17D7723}"/>
              </a:ext>
            </a:extLst>
          </p:cNvPr>
          <p:cNvGrpSpPr/>
          <p:nvPr/>
        </p:nvGrpSpPr>
        <p:grpSpPr>
          <a:xfrm>
            <a:off x="917166" y="2100311"/>
            <a:ext cx="16532629" cy="3070840"/>
            <a:chOff x="917166" y="2100311"/>
            <a:chExt cx="16532629" cy="3070840"/>
          </a:xfrm>
        </p:grpSpPr>
        <p:sp>
          <p:nvSpPr>
            <p:cNvPr id="12" name="Freeform 3">
              <a:extLst>
                <a:ext uri="{FF2B5EF4-FFF2-40B4-BE49-F238E27FC236}">
                  <a16:creationId xmlns:a16="http://schemas.microsoft.com/office/drawing/2014/main" id="{69E53583-956E-F0D5-7481-B4B525922ED0}"/>
                </a:ext>
              </a:extLst>
            </p:cNvPr>
            <p:cNvSpPr/>
            <p:nvPr/>
          </p:nvSpPr>
          <p:spPr>
            <a:xfrm>
              <a:off x="917166" y="2721507"/>
              <a:ext cx="16532629" cy="1691408"/>
            </a:xfrm>
            <a:custGeom>
              <a:avLst/>
              <a:gdLst/>
              <a:ahLst/>
              <a:cxnLst/>
              <a:rect l="l" t="t" r="r" b="b"/>
              <a:pathLst>
                <a:path w="847631" h="310242">
                  <a:moveTo>
                    <a:pt x="0" y="0"/>
                  </a:moveTo>
                  <a:lnTo>
                    <a:pt x="847631" y="0"/>
                  </a:lnTo>
                  <a:lnTo>
                    <a:pt x="847631" y="310242"/>
                  </a:lnTo>
                  <a:lnTo>
                    <a:pt x="0" y="310242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  <a:alpha val="30000"/>
              </a:schemeClr>
            </a:solidFill>
            <a:ln w="38100" cap="rnd">
              <a:solidFill>
                <a:schemeClr val="accent2"/>
              </a:solidFill>
            </a:ln>
          </p:spPr>
          <p:txBody>
            <a:bodyPr/>
            <a:lstStyle/>
            <a:p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6" name="TextBox 35">
                  <a:extLst>
                    <a:ext uri="{FF2B5EF4-FFF2-40B4-BE49-F238E27FC236}">
                      <a16:creationId xmlns:a16="http://schemas.microsoft.com/office/drawing/2014/main" id="{8163321D-7F19-7C0D-E6C6-F479114B8E43}"/>
                    </a:ext>
                  </a:extLst>
                </p:cNvPr>
                <p:cNvSpPr txBox="1"/>
                <p:nvPr/>
              </p:nvSpPr>
              <p:spPr>
                <a:xfrm>
                  <a:off x="6713362" y="3348064"/>
                  <a:ext cx="4940236" cy="68974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ts val="4340"/>
                    </a:lnSpc>
                  </a:pPr>
                  <a14:m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𝜆</m:t>
                      </m:r>
                      <m:r>
                        <a:rPr lang="en-US" sz="36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6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1+</m:t>
                      </m:r>
                      <m:r>
                        <a:rPr lang="en-US" sz="36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𝜖</m:t>
                      </m:r>
                      <m:r>
                        <a:rPr lang="en-US" sz="36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</m:oMath>
                  </a14:m>
                  <a:r>
                    <a:rPr lang="en-US" sz="3200" dirty="0">
                      <a:solidFill>
                        <a:srgbClr val="000000"/>
                      </a:solidFill>
                      <a:latin typeface="Public Sans"/>
                    </a:rPr>
                    <a:t>   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sz="3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3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𝜖</m:t>
                          </m:r>
                        </m:num>
                        <m:den>
                          <m:rad>
                            <m:radPr>
                              <m:degHide m:val="on"/>
                              <m:ctrlPr>
                                <a:rPr lang="en-US" sz="32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32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𝛾</m:t>
                              </m:r>
                            </m:e>
                          </m:rad>
                        </m:den>
                      </m:f>
                      <m:r>
                        <a:rPr lang="en-US" sz="32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2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𝐶</m:t>
                      </m:r>
                    </m:oMath>
                  </a14:m>
                  <a:endParaRPr lang="en-US" sz="3200" dirty="0">
                    <a:solidFill>
                      <a:srgbClr val="000000"/>
                    </a:solidFill>
                    <a:latin typeface="Public Sans"/>
                  </a:endParaRPr>
                </a:p>
              </p:txBody>
            </p:sp>
          </mc:Choice>
          <mc:Fallback xmlns="">
            <p:sp>
              <p:nvSpPr>
                <p:cNvPr id="36" name="TextBox 35">
                  <a:extLst>
                    <a:ext uri="{FF2B5EF4-FFF2-40B4-BE49-F238E27FC236}">
                      <a16:creationId xmlns:a16="http://schemas.microsoft.com/office/drawing/2014/main" id="{8163321D-7F19-7C0D-E6C6-F479114B8E4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713362" y="3348064"/>
                  <a:ext cx="4940236" cy="689741"/>
                </a:xfrm>
                <a:prstGeom prst="rect">
                  <a:avLst/>
                </a:prstGeom>
                <a:blipFill>
                  <a:blip r:embed="rId9"/>
                  <a:stretch>
                    <a:fillRect l="-1026" t="-10909" b="-3636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7" name="TextBox 37">
              <a:extLst>
                <a:ext uri="{FF2B5EF4-FFF2-40B4-BE49-F238E27FC236}">
                  <a16:creationId xmlns:a16="http://schemas.microsoft.com/office/drawing/2014/main" id="{2A5657BA-3520-CD76-F34E-7DDB62286317}"/>
                </a:ext>
              </a:extLst>
            </p:cNvPr>
            <p:cNvSpPr txBox="1"/>
            <p:nvPr/>
          </p:nvSpPr>
          <p:spPr>
            <a:xfrm>
              <a:off x="917167" y="2100311"/>
              <a:ext cx="6483578" cy="43499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3640"/>
                </a:lnSpc>
              </a:pPr>
              <a:r>
                <a:rPr lang="en-US" sz="2800" b="1" dirty="0">
                  <a:latin typeface="Montserrat SemiBold" pitchFamily="2" charset="77"/>
                </a:rPr>
                <a:t>LEMMA [</a:t>
              </a:r>
              <a:r>
                <a:rPr lang="en-US" sz="2800" b="1" dirty="0">
                  <a:latin typeface="Montserrat ExtraBold" pitchFamily="2" charset="77"/>
                </a:rPr>
                <a:t>J</a:t>
              </a:r>
              <a:r>
                <a:rPr lang="en-US" sz="2800" b="1" dirty="0">
                  <a:latin typeface="Montserrat SemiBold" pitchFamily="2" charset="77"/>
                </a:rPr>
                <a:t>ZM 2023] : MGF Bound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9" name="TextBox 38">
                  <a:extLst>
                    <a:ext uri="{FF2B5EF4-FFF2-40B4-BE49-F238E27FC236}">
                      <a16:creationId xmlns:a16="http://schemas.microsoft.com/office/drawing/2014/main" id="{BD0B8917-7DE0-B989-D891-1E47677C8959}"/>
                    </a:ext>
                  </a:extLst>
                </p:cNvPr>
                <p:cNvSpPr txBox="1"/>
                <p:nvPr/>
              </p:nvSpPr>
              <p:spPr>
                <a:xfrm>
                  <a:off x="11279760" y="3269405"/>
                  <a:ext cx="5103240" cy="595612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3600" b="1" i="0" smtClean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𝐄</m:t>
                        </m:r>
                        <m:r>
                          <a:rPr lang="en-US" sz="3600" b="0" i="0" smtClean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[</m:t>
                        </m:r>
                        <m:sSup>
                          <m:sSupPr>
                            <m:ctrlPr>
                              <a:rPr lang="en-US" sz="3600" b="0" i="1" smtClean="0">
                                <a:solidFill>
                                  <a:schemeClr val="tx1">
                                    <a:lumMod val="85000"/>
                                    <a:lumOff val="1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sz="3600" b="0" i="0" smtClean="0">
                                <a:solidFill>
                                  <a:schemeClr val="tx1">
                                    <a:lumMod val="85000"/>
                                    <a:lumOff val="1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e</m:t>
                            </m:r>
                          </m:e>
                          <m:sup>
                            <m:rad>
                              <m:radPr>
                                <m:degHide m:val="on"/>
                                <m:ctrlPr>
                                  <a:rPr lang="en-US" sz="3600" i="1">
                                    <a:solidFill>
                                      <a:schemeClr val="tx1">
                                        <a:lumMod val="85000"/>
                                        <a:lumOff val="1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m:rPr>
                                    <m:sty m:val="p"/>
                                  </m:rPr>
                                  <a:rPr lang="en-US" sz="3600" i="0">
                                    <a:solidFill>
                                      <a:schemeClr val="tx1">
                                        <a:lumMod val="85000"/>
                                        <a:lumOff val="1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γ</m:t>
                                </m:r>
                              </m:e>
                            </m:rad>
                            <m:r>
                              <m:rPr>
                                <m:sty m:val="p"/>
                              </m:rPr>
                              <a:rPr lang="en-US" sz="3600" i="0">
                                <a:solidFill>
                                  <a:schemeClr val="tx1">
                                    <a:lumMod val="85000"/>
                                    <a:lumOff val="1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θ</m:t>
                            </m:r>
                            <m:r>
                              <m:rPr>
                                <m:sty m:val="p"/>
                              </m:rPr>
                              <a:rPr lang="en-US" sz="3600" b="0" i="0" smtClean="0">
                                <a:solidFill>
                                  <a:schemeClr val="tx1">
                                    <a:lumMod val="85000"/>
                                    <a:lumOff val="1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q</m:t>
                            </m:r>
                          </m:sup>
                        </m:sSup>
                        <m:r>
                          <a:rPr lang="en-US" sz="3600" b="0" i="0" smtClean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]≤</m:t>
                        </m:r>
                        <m:sSub>
                          <m:sSubPr>
                            <m:ctrlPr>
                              <a:rPr lang="en-US" sz="3600" b="0" i="1" smtClean="0">
                                <a:solidFill>
                                  <a:schemeClr val="tx1">
                                    <a:lumMod val="85000"/>
                                    <a:lumOff val="1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600" b="0" i="1" smtClean="0">
                                <a:solidFill>
                                  <a:schemeClr val="tx1">
                                    <a:lumMod val="85000"/>
                                    <a:lumOff val="1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𝐾</m:t>
                            </m:r>
                          </m:e>
                          <m:sub>
                            <m:r>
                              <a:rPr lang="en-US" sz="3600" b="0" i="1" smtClean="0">
                                <a:solidFill>
                                  <a:schemeClr val="tx1">
                                    <a:lumMod val="85000"/>
                                    <a:lumOff val="1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oMath>
                    </m:oMathPara>
                  </a14:m>
                  <a:endParaRPr lang="en-US" sz="3600" dirty="0"/>
                </a:p>
              </p:txBody>
            </p:sp>
          </mc:Choice>
          <mc:Fallback xmlns="">
            <p:sp>
              <p:nvSpPr>
                <p:cNvPr id="39" name="TextBox 38">
                  <a:extLst>
                    <a:ext uri="{FF2B5EF4-FFF2-40B4-BE49-F238E27FC236}">
                      <a16:creationId xmlns:a16="http://schemas.microsoft.com/office/drawing/2014/main" id="{BD0B8917-7DE0-B989-D891-1E47677C895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279760" y="3269405"/>
                  <a:ext cx="5103240" cy="595612"/>
                </a:xfrm>
                <a:prstGeom prst="rect">
                  <a:avLst/>
                </a:prstGeom>
                <a:blipFill>
                  <a:blip r:embed="rId10"/>
                  <a:stretch>
                    <a:fillRect b="-3125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0" name="TextBox 37">
              <a:extLst>
                <a:ext uri="{FF2B5EF4-FFF2-40B4-BE49-F238E27FC236}">
                  <a16:creationId xmlns:a16="http://schemas.microsoft.com/office/drawing/2014/main" id="{F3C60622-66A0-8DEB-CCC4-DEA965032228}"/>
                </a:ext>
              </a:extLst>
            </p:cNvPr>
            <p:cNvSpPr txBox="1"/>
            <p:nvPr/>
          </p:nvSpPr>
          <p:spPr>
            <a:xfrm>
              <a:off x="9946808" y="4748856"/>
              <a:ext cx="3354416" cy="422295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3640"/>
                </a:lnSpc>
              </a:pPr>
              <a:r>
                <a:rPr lang="en-US" sz="2400" dirty="0">
                  <a:latin typeface="Montserrat SemiBold" pitchFamily="2" charset="77"/>
                </a:rPr>
                <a:t>MGF [Queue] = O(1</a:t>
              </a:r>
              <a:r>
                <a:rPr lang="en-US" sz="2400" b="1" dirty="0">
                  <a:latin typeface="Montserrat SemiBold" pitchFamily="2" charset="77"/>
                </a:rPr>
                <a:t>)</a:t>
              </a:r>
            </a:p>
          </p:txBody>
        </p:sp>
        <p:sp>
          <p:nvSpPr>
            <p:cNvPr id="41" name="AutoShape 28">
              <a:extLst>
                <a:ext uri="{FF2B5EF4-FFF2-40B4-BE49-F238E27FC236}">
                  <a16:creationId xmlns:a16="http://schemas.microsoft.com/office/drawing/2014/main" id="{AC23C422-23AE-F00A-23FD-99D10B16B66A}"/>
                </a:ext>
              </a:extLst>
            </p:cNvPr>
            <p:cNvSpPr/>
            <p:nvPr/>
          </p:nvSpPr>
          <p:spPr>
            <a:xfrm rot="5400000" flipV="1">
              <a:off x="12677380" y="4658384"/>
              <a:ext cx="858040" cy="0"/>
            </a:xfrm>
            <a:prstGeom prst="line">
              <a:avLst/>
            </a:prstGeom>
            <a:ln w="38100" cap="flat">
              <a:solidFill>
                <a:srgbClr val="FF914D"/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TextBox 37">
              <a:extLst>
                <a:ext uri="{FF2B5EF4-FFF2-40B4-BE49-F238E27FC236}">
                  <a16:creationId xmlns:a16="http://schemas.microsoft.com/office/drawing/2014/main" id="{36848A6D-458E-6DE0-4DE6-42189B4788A2}"/>
                </a:ext>
              </a:extLst>
            </p:cNvPr>
            <p:cNvSpPr txBox="1"/>
            <p:nvPr/>
          </p:nvSpPr>
          <p:spPr>
            <a:xfrm>
              <a:off x="1990951" y="3348413"/>
              <a:ext cx="2228762" cy="43499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3640"/>
                </a:lnSpc>
              </a:pPr>
              <a:r>
                <a:rPr lang="en-US" sz="2800" b="1" dirty="0">
                  <a:latin typeface="Montserrat SemiBold" pitchFamily="2" charset="77"/>
                </a:rPr>
                <a:t>Critical-HT: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D53F2E6B-3181-E0B2-7171-6761C156B64E}"/>
                  </a:ext>
                </a:extLst>
              </p:cNvPr>
              <p:cNvSpPr txBox="1"/>
              <p:nvPr/>
            </p:nvSpPr>
            <p:spPr>
              <a:xfrm>
                <a:off x="7563681" y="8505739"/>
                <a:ext cx="1676399" cy="52482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𝛾</m:t>
                          </m:r>
                        </m:e>
                      </m:rad>
                      <m:r>
                        <m:rPr>
                          <m:sty m:val="p"/>
                        </m:rPr>
                        <a:rPr lang="en-US" sz="2800" b="0" i="0" smtClean="0">
                          <a:latin typeface="Cambria Math" panose="02040503050406030204" pitchFamily="18" charset="0"/>
                        </a:rPr>
                        <m:t>q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D53F2E6B-3181-E0B2-7171-6761C156B6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63681" y="8505739"/>
                <a:ext cx="1676399" cy="524824"/>
              </a:xfrm>
              <a:prstGeom prst="rect">
                <a:avLst/>
              </a:prstGeom>
              <a:blipFill>
                <a:blip r:embed="rId11"/>
                <a:stretch>
                  <a:fillRect b="-119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0333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3">
            <a:extLst>
              <a:ext uri="{FF2B5EF4-FFF2-40B4-BE49-F238E27FC236}">
                <a16:creationId xmlns:a16="http://schemas.microsoft.com/office/drawing/2014/main" id="{2885A418-01C2-97D4-1908-D6BC472BD46A}"/>
              </a:ext>
            </a:extLst>
          </p:cNvPr>
          <p:cNvSpPr/>
          <p:nvPr/>
        </p:nvSpPr>
        <p:spPr>
          <a:xfrm>
            <a:off x="9594620" y="6154370"/>
            <a:ext cx="7855180" cy="3103930"/>
          </a:xfrm>
          <a:custGeom>
            <a:avLst/>
            <a:gdLst/>
            <a:ahLst/>
            <a:cxnLst/>
            <a:rect l="l" t="t" r="r" b="b"/>
            <a:pathLst>
              <a:path w="847631" h="310242">
                <a:moveTo>
                  <a:pt x="0" y="0"/>
                </a:moveTo>
                <a:lnTo>
                  <a:pt x="847631" y="0"/>
                </a:lnTo>
                <a:lnTo>
                  <a:pt x="847631" y="310242"/>
                </a:lnTo>
                <a:lnTo>
                  <a:pt x="0" y="310242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  <a:alpha val="30000"/>
            </a:schemeClr>
          </a:solidFill>
          <a:ln w="38100" cap="rnd">
            <a:solidFill>
              <a:schemeClr val="accent2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9" name="TextBox 12">
            <a:extLst>
              <a:ext uri="{FF2B5EF4-FFF2-40B4-BE49-F238E27FC236}">
                <a16:creationId xmlns:a16="http://schemas.microsoft.com/office/drawing/2014/main" id="{B9C951D4-E956-92A7-9A0F-35BDE45C80BB}"/>
              </a:ext>
            </a:extLst>
          </p:cNvPr>
          <p:cNvSpPr txBox="1"/>
          <p:nvPr/>
        </p:nvSpPr>
        <p:spPr>
          <a:xfrm>
            <a:off x="9483569" y="5929388"/>
            <a:ext cx="1796191" cy="3230763"/>
          </a:xfrm>
          <a:prstGeom prst="rect">
            <a:avLst/>
          </a:prstGeom>
        </p:spPr>
        <p:txBody>
          <a:bodyPr lIns="50800" tIns="50800" rIns="50800" bIns="50800" rtlCol="0" anchor="ctr"/>
          <a:lstStyle/>
          <a:p>
            <a:pPr algn="ctr">
              <a:lnSpc>
                <a:spcPts val="2659"/>
              </a:lnSpc>
              <a:spcBef>
                <a:spcPct val="0"/>
              </a:spcBef>
            </a:pPr>
            <a:endParaRPr/>
          </a:p>
        </p:txBody>
      </p:sp>
      <p:sp>
        <p:nvSpPr>
          <p:cNvPr id="21" name="TextBox 37">
            <a:extLst>
              <a:ext uri="{FF2B5EF4-FFF2-40B4-BE49-F238E27FC236}">
                <a16:creationId xmlns:a16="http://schemas.microsoft.com/office/drawing/2014/main" id="{D0EAD54E-83B9-F381-3DE2-FFCA0F3BB5E1}"/>
              </a:ext>
            </a:extLst>
          </p:cNvPr>
          <p:cNvSpPr txBox="1"/>
          <p:nvPr/>
        </p:nvSpPr>
        <p:spPr>
          <a:xfrm>
            <a:off x="9594620" y="5533174"/>
            <a:ext cx="6483578" cy="4349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640"/>
              </a:lnSpc>
            </a:pPr>
            <a:r>
              <a:rPr lang="en-US" sz="2800" b="1" dirty="0">
                <a:latin typeface="Montserrat SemiBold" pitchFamily="2" charset="77"/>
              </a:rPr>
              <a:t>THEOREM [</a:t>
            </a:r>
            <a:r>
              <a:rPr lang="en-US" sz="2800" b="1" dirty="0">
                <a:latin typeface="Montserrat ExtraBold" pitchFamily="2" charset="77"/>
              </a:rPr>
              <a:t>J</a:t>
            </a:r>
            <a:r>
              <a:rPr lang="en-US" sz="2800" b="1" dirty="0">
                <a:latin typeface="Montserrat SemiBold" pitchFamily="2" charset="77"/>
              </a:rPr>
              <a:t>ZM23] : Distribution</a:t>
            </a:r>
          </a:p>
        </p:txBody>
      </p:sp>
      <p:sp>
        <p:nvSpPr>
          <p:cNvPr id="25" name="TextBox 37">
            <a:extLst>
              <a:ext uri="{FF2B5EF4-FFF2-40B4-BE49-F238E27FC236}">
                <a16:creationId xmlns:a16="http://schemas.microsoft.com/office/drawing/2014/main" id="{BC3F93EA-0886-B237-FA1A-6FBCAE1119D5}"/>
              </a:ext>
            </a:extLst>
          </p:cNvPr>
          <p:cNvSpPr txBox="1"/>
          <p:nvPr/>
        </p:nvSpPr>
        <p:spPr>
          <a:xfrm>
            <a:off x="10077998" y="6778690"/>
            <a:ext cx="2228762" cy="4349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640"/>
              </a:lnSpc>
            </a:pPr>
            <a:r>
              <a:rPr lang="en-US" sz="2800" b="1" dirty="0">
                <a:latin typeface="Montserrat SemiBold" pitchFamily="2" charset="77"/>
              </a:rPr>
              <a:t>Critical-HT: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8F7FB57-AC60-1F64-F238-A40BCC737B43}"/>
                  </a:ext>
                </a:extLst>
              </p:cNvPr>
              <p:cNvSpPr txBox="1"/>
              <p:nvPr/>
            </p:nvSpPr>
            <p:spPr>
              <a:xfrm>
                <a:off x="11960607" y="6801673"/>
                <a:ext cx="4940236" cy="64376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ts val="434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𝜆</m:t>
                      </m:r>
                      <m:r>
                        <a:rPr lang="en-US" sz="36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=1</m:t>
                      </m:r>
                      <m:r>
                        <a:rPr lang="en-US" sz="36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36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𝜖</m:t>
                      </m:r>
                      <m:r>
                        <a:rPr lang="en-US" sz="36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,  </m:t>
                      </m:r>
                      <m:f>
                        <m:fPr>
                          <m:ctrlP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𝜖</m:t>
                          </m:r>
                        </m:num>
                        <m:den>
                          <m:rad>
                            <m:radPr>
                              <m:degHide m:val="on"/>
                              <m:ctrlPr>
                                <a:rPr lang="en-US" sz="3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3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𝛾</m:t>
                              </m:r>
                            </m:e>
                          </m:rad>
                        </m:den>
                      </m:f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𝐶</m:t>
                      </m:r>
                    </m:oMath>
                  </m:oMathPara>
                </a14:m>
                <a:endParaRPr lang="en-US" sz="3200" dirty="0">
                  <a:solidFill>
                    <a:srgbClr val="000000"/>
                  </a:solidFill>
                  <a:latin typeface="Public Sans"/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8F7FB57-AC60-1F64-F238-A40BCC737B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960607" y="6801673"/>
                <a:ext cx="4940236" cy="643766"/>
              </a:xfrm>
              <a:prstGeom prst="rect">
                <a:avLst/>
              </a:prstGeom>
              <a:blipFill>
                <a:blip r:embed="rId2"/>
                <a:stretch>
                  <a:fillRect t="-36538" b="-2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36" name="Group 135">
            <a:extLst>
              <a:ext uri="{FF2B5EF4-FFF2-40B4-BE49-F238E27FC236}">
                <a16:creationId xmlns:a16="http://schemas.microsoft.com/office/drawing/2014/main" id="{6F5B1EFE-5CEA-F22E-27FB-182C96C89965}"/>
              </a:ext>
            </a:extLst>
          </p:cNvPr>
          <p:cNvGrpSpPr/>
          <p:nvPr/>
        </p:nvGrpSpPr>
        <p:grpSpPr>
          <a:xfrm>
            <a:off x="1016396" y="5295900"/>
            <a:ext cx="8223684" cy="4094756"/>
            <a:chOff x="3819442" y="2760698"/>
            <a:chExt cx="8223684" cy="4094756"/>
          </a:xfrm>
        </p:grpSpPr>
        <p:sp>
          <p:nvSpPr>
            <p:cNvPr id="137" name="AutoShape 3">
              <a:extLst>
                <a:ext uri="{FF2B5EF4-FFF2-40B4-BE49-F238E27FC236}">
                  <a16:creationId xmlns:a16="http://schemas.microsoft.com/office/drawing/2014/main" id="{ECDE51F5-55BF-E098-A173-9581B22C4CBF}"/>
                </a:ext>
              </a:extLst>
            </p:cNvPr>
            <p:cNvSpPr/>
            <p:nvPr/>
          </p:nvSpPr>
          <p:spPr>
            <a:xfrm>
              <a:off x="3819442" y="5829300"/>
              <a:ext cx="8223684" cy="0"/>
            </a:xfrm>
            <a:prstGeom prst="line">
              <a:avLst/>
            </a:prstGeom>
            <a:ln w="38100" cap="flat">
              <a:solidFill>
                <a:srgbClr val="2B2C30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8" name="AutoShape 4">
              <a:extLst>
                <a:ext uri="{FF2B5EF4-FFF2-40B4-BE49-F238E27FC236}">
                  <a16:creationId xmlns:a16="http://schemas.microsoft.com/office/drawing/2014/main" id="{5D155476-3786-B3AC-17F9-824BC8E56B5A}"/>
                </a:ext>
              </a:extLst>
            </p:cNvPr>
            <p:cNvSpPr/>
            <p:nvPr/>
          </p:nvSpPr>
          <p:spPr>
            <a:xfrm>
              <a:off x="4196829" y="2760698"/>
              <a:ext cx="0" cy="4094756"/>
            </a:xfrm>
            <a:prstGeom prst="line">
              <a:avLst/>
            </a:prstGeom>
            <a:ln w="38100" cap="flat">
              <a:solidFill>
                <a:srgbClr val="2B2C30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 dirty="0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39" name="TextBox 138">
                <a:extLst>
                  <a:ext uri="{FF2B5EF4-FFF2-40B4-BE49-F238E27FC236}">
                    <a16:creationId xmlns:a16="http://schemas.microsoft.com/office/drawing/2014/main" id="{22D8E0C0-5FBA-4425-7450-A791D561FA8E}"/>
                  </a:ext>
                </a:extLst>
              </p:cNvPr>
              <p:cNvSpPr txBox="1"/>
              <p:nvPr/>
            </p:nvSpPr>
            <p:spPr>
              <a:xfrm>
                <a:off x="3205554" y="8505739"/>
                <a:ext cx="1752595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𝐶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139" name="TextBox 138">
                <a:extLst>
                  <a:ext uri="{FF2B5EF4-FFF2-40B4-BE49-F238E27FC236}">
                    <a16:creationId xmlns:a16="http://schemas.microsoft.com/office/drawing/2014/main" id="{22D8E0C0-5FBA-4425-7450-A791D561FA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5554" y="8505739"/>
                <a:ext cx="1752595" cy="58477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40" name="Straight Connector 139">
            <a:extLst>
              <a:ext uri="{FF2B5EF4-FFF2-40B4-BE49-F238E27FC236}">
                <a16:creationId xmlns:a16="http://schemas.microsoft.com/office/drawing/2014/main" id="{38F00633-CDF7-DFFA-F402-79DA99E415DE}"/>
              </a:ext>
            </a:extLst>
          </p:cNvPr>
          <p:cNvCxnSpPr>
            <a:cxnSpLocks/>
          </p:cNvCxnSpPr>
          <p:nvPr/>
        </p:nvCxnSpPr>
        <p:spPr>
          <a:xfrm>
            <a:off x="4038600" y="5295900"/>
            <a:ext cx="0" cy="3068602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41" name="TextBox 140">
                <a:extLst>
                  <a:ext uri="{FF2B5EF4-FFF2-40B4-BE49-F238E27FC236}">
                    <a16:creationId xmlns:a16="http://schemas.microsoft.com/office/drawing/2014/main" id="{46957398-C268-75CF-81D1-4B11E146FA75}"/>
                  </a:ext>
                </a:extLst>
              </p:cNvPr>
              <p:cNvSpPr txBox="1"/>
              <p:nvPr/>
            </p:nvSpPr>
            <p:spPr>
              <a:xfrm>
                <a:off x="3539651" y="9105900"/>
                <a:ext cx="1084399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𝜆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&gt;1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141" name="TextBox 140">
                <a:extLst>
                  <a:ext uri="{FF2B5EF4-FFF2-40B4-BE49-F238E27FC236}">
                    <a16:creationId xmlns:a16="http://schemas.microsoft.com/office/drawing/2014/main" id="{46957398-C268-75CF-81D1-4B11E146FA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39651" y="9105900"/>
                <a:ext cx="1084399" cy="492443"/>
              </a:xfrm>
              <a:prstGeom prst="rect">
                <a:avLst/>
              </a:prstGeom>
              <a:blipFill>
                <a:blip r:embed="rId4"/>
                <a:stretch>
                  <a:fillRect l="-8046" r="-8046" b="-7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44" name="Group 143">
            <a:extLst>
              <a:ext uri="{FF2B5EF4-FFF2-40B4-BE49-F238E27FC236}">
                <a16:creationId xmlns:a16="http://schemas.microsoft.com/office/drawing/2014/main" id="{E75F3A36-2F41-94C0-6130-485460D8E72B}"/>
              </a:ext>
            </a:extLst>
          </p:cNvPr>
          <p:cNvGrpSpPr/>
          <p:nvPr/>
        </p:nvGrpSpPr>
        <p:grpSpPr>
          <a:xfrm>
            <a:off x="1600200" y="7770003"/>
            <a:ext cx="6344481" cy="269097"/>
            <a:chOff x="1600200" y="6341608"/>
            <a:chExt cx="6344481" cy="269097"/>
          </a:xfrm>
        </p:grpSpPr>
        <p:sp>
          <p:nvSpPr>
            <p:cNvPr id="146" name="AutoShape 5">
              <a:extLst>
                <a:ext uri="{FF2B5EF4-FFF2-40B4-BE49-F238E27FC236}">
                  <a16:creationId xmlns:a16="http://schemas.microsoft.com/office/drawing/2014/main" id="{CCEE5037-AAE3-2FDC-1323-3FE7C8FBFC33}"/>
                </a:ext>
              </a:extLst>
            </p:cNvPr>
            <p:cNvSpPr/>
            <p:nvPr/>
          </p:nvSpPr>
          <p:spPr>
            <a:xfrm rot="10800000" flipV="1">
              <a:off x="1600200" y="6603724"/>
              <a:ext cx="1066800" cy="0"/>
            </a:xfrm>
            <a:prstGeom prst="line">
              <a:avLst/>
            </a:prstGeom>
            <a:ln w="38100" cap="flat">
              <a:solidFill>
                <a:schemeClr val="tx2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7" name="AutoShape 5">
              <a:extLst>
                <a:ext uri="{FF2B5EF4-FFF2-40B4-BE49-F238E27FC236}">
                  <a16:creationId xmlns:a16="http://schemas.microsoft.com/office/drawing/2014/main" id="{FB7A8E23-2367-4FCE-EEA8-C605F9574349}"/>
                </a:ext>
              </a:extLst>
            </p:cNvPr>
            <p:cNvSpPr/>
            <p:nvPr/>
          </p:nvSpPr>
          <p:spPr>
            <a:xfrm rot="10800000" flipV="1">
              <a:off x="1600200" y="6341608"/>
              <a:ext cx="1066800" cy="0"/>
            </a:xfrm>
            <a:prstGeom prst="line">
              <a:avLst/>
            </a:prstGeom>
            <a:ln w="38100" cap="flat">
              <a:solidFill>
                <a:schemeClr val="tx2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8" name="AutoShape 5">
              <a:extLst>
                <a:ext uri="{FF2B5EF4-FFF2-40B4-BE49-F238E27FC236}">
                  <a16:creationId xmlns:a16="http://schemas.microsoft.com/office/drawing/2014/main" id="{8EDA60AE-12C0-8CFD-2644-CAE957A9B671}"/>
                </a:ext>
              </a:extLst>
            </p:cNvPr>
            <p:cNvSpPr/>
            <p:nvPr/>
          </p:nvSpPr>
          <p:spPr>
            <a:xfrm rot="10800000" flipV="1">
              <a:off x="2853851" y="6610705"/>
              <a:ext cx="1066800" cy="0"/>
            </a:xfrm>
            <a:prstGeom prst="line">
              <a:avLst/>
            </a:prstGeom>
            <a:ln w="38100" cap="flat">
              <a:solidFill>
                <a:schemeClr val="tx2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9" name="AutoShape 5">
              <a:extLst>
                <a:ext uri="{FF2B5EF4-FFF2-40B4-BE49-F238E27FC236}">
                  <a16:creationId xmlns:a16="http://schemas.microsoft.com/office/drawing/2014/main" id="{B5C45887-1F0B-B8B4-63F3-2132C5FEBF6C}"/>
                </a:ext>
              </a:extLst>
            </p:cNvPr>
            <p:cNvSpPr/>
            <p:nvPr/>
          </p:nvSpPr>
          <p:spPr>
            <a:xfrm rot="10800000" flipV="1">
              <a:off x="2853851" y="6348589"/>
              <a:ext cx="1066800" cy="0"/>
            </a:xfrm>
            <a:prstGeom prst="line">
              <a:avLst/>
            </a:prstGeom>
            <a:ln w="38100" cap="flat">
              <a:solidFill>
                <a:schemeClr val="tx2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0" name="AutoShape 5">
              <a:extLst>
                <a:ext uri="{FF2B5EF4-FFF2-40B4-BE49-F238E27FC236}">
                  <a16:creationId xmlns:a16="http://schemas.microsoft.com/office/drawing/2014/main" id="{EEBC9960-2D54-F375-A84F-C78747DF16B6}"/>
                </a:ext>
              </a:extLst>
            </p:cNvPr>
            <p:cNvSpPr/>
            <p:nvPr/>
          </p:nvSpPr>
          <p:spPr>
            <a:xfrm rot="10800000" flipV="1">
              <a:off x="4219714" y="6610705"/>
              <a:ext cx="1066800" cy="0"/>
            </a:xfrm>
            <a:prstGeom prst="line">
              <a:avLst/>
            </a:prstGeom>
            <a:ln w="38100" cap="flat">
              <a:solidFill>
                <a:schemeClr val="tx2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1" name="AutoShape 5">
              <a:extLst>
                <a:ext uri="{FF2B5EF4-FFF2-40B4-BE49-F238E27FC236}">
                  <a16:creationId xmlns:a16="http://schemas.microsoft.com/office/drawing/2014/main" id="{F6BCF410-7321-C138-D725-E44A432A1836}"/>
                </a:ext>
              </a:extLst>
            </p:cNvPr>
            <p:cNvSpPr/>
            <p:nvPr/>
          </p:nvSpPr>
          <p:spPr>
            <a:xfrm rot="10800000" flipV="1">
              <a:off x="4219714" y="6348589"/>
              <a:ext cx="1066800" cy="0"/>
            </a:xfrm>
            <a:prstGeom prst="line">
              <a:avLst/>
            </a:prstGeom>
            <a:ln w="38100" cap="flat">
              <a:solidFill>
                <a:schemeClr val="tx2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" name="AutoShape 5">
              <a:extLst>
                <a:ext uri="{FF2B5EF4-FFF2-40B4-BE49-F238E27FC236}">
                  <a16:creationId xmlns:a16="http://schemas.microsoft.com/office/drawing/2014/main" id="{F8B476C3-7968-AA32-9076-1591A2CCD1C1}"/>
                </a:ext>
              </a:extLst>
            </p:cNvPr>
            <p:cNvSpPr/>
            <p:nvPr/>
          </p:nvSpPr>
          <p:spPr>
            <a:xfrm rot="10800000" flipV="1">
              <a:off x="5562600" y="6603724"/>
              <a:ext cx="1066800" cy="0"/>
            </a:xfrm>
            <a:prstGeom prst="line">
              <a:avLst/>
            </a:prstGeom>
            <a:ln w="38100" cap="flat">
              <a:solidFill>
                <a:schemeClr val="tx2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" name="AutoShape 5">
              <a:extLst>
                <a:ext uri="{FF2B5EF4-FFF2-40B4-BE49-F238E27FC236}">
                  <a16:creationId xmlns:a16="http://schemas.microsoft.com/office/drawing/2014/main" id="{1395661C-35EF-5056-73B9-8275F8C7E3EF}"/>
                </a:ext>
              </a:extLst>
            </p:cNvPr>
            <p:cNvSpPr/>
            <p:nvPr/>
          </p:nvSpPr>
          <p:spPr>
            <a:xfrm rot="10800000" flipV="1">
              <a:off x="5562600" y="6341608"/>
              <a:ext cx="1066800" cy="0"/>
            </a:xfrm>
            <a:prstGeom prst="line">
              <a:avLst/>
            </a:prstGeom>
            <a:ln w="38100" cap="flat">
              <a:solidFill>
                <a:schemeClr val="tx2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" name="AutoShape 5">
              <a:extLst>
                <a:ext uri="{FF2B5EF4-FFF2-40B4-BE49-F238E27FC236}">
                  <a16:creationId xmlns:a16="http://schemas.microsoft.com/office/drawing/2014/main" id="{83288ACC-336E-D020-E377-E5A08A046115}"/>
                </a:ext>
              </a:extLst>
            </p:cNvPr>
            <p:cNvSpPr/>
            <p:nvPr/>
          </p:nvSpPr>
          <p:spPr>
            <a:xfrm rot="10800000" flipV="1">
              <a:off x="6877881" y="6603724"/>
              <a:ext cx="1066800" cy="0"/>
            </a:xfrm>
            <a:prstGeom prst="line">
              <a:avLst/>
            </a:prstGeom>
            <a:ln w="38100" cap="flat">
              <a:solidFill>
                <a:schemeClr val="tx2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" name="AutoShape 5">
              <a:extLst>
                <a:ext uri="{FF2B5EF4-FFF2-40B4-BE49-F238E27FC236}">
                  <a16:creationId xmlns:a16="http://schemas.microsoft.com/office/drawing/2014/main" id="{D72D833A-8BBB-D858-5747-13DCB7CCEABD}"/>
                </a:ext>
              </a:extLst>
            </p:cNvPr>
            <p:cNvSpPr/>
            <p:nvPr/>
          </p:nvSpPr>
          <p:spPr>
            <a:xfrm rot="10800000" flipV="1">
              <a:off x="6877881" y="6341608"/>
              <a:ext cx="1066800" cy="0"/>
            </a:xfrm>
            <a:prstGeom prst="line">
              <a:avLst/>
            </a:prstGeom>
            <a:ln w="38100" cap="flat">
              <a:solidFill>
                <a:schemeClr val="tx2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45" name="TextBox 13">
            <a:extLst>
              <a:ext uri="{FF2B5EF4-FFF2-40B4-BE49-F238E27FC236}">
                <a16:creationId xmlns:a16="http://schemas.microsoft.com/office/drawing/2014/main" id="{88E64DCE-0B64-C1B5-809B-C95DD19E6F2D}"/>
              </a:ext>
            </a:extLst>
          </p:cNvPr>
          <p:cNvSpPr txBox="1"/>
          <p:nvPr/>
        </p:nvSpPr>
        <p:spPr>
          <a:xfrm>
            <a:off x="7872118" y="7587525"/>
            <a:ext cx="1616160" cy="432170"/>
          </a:xfrm>
          <a:prstGeom prst="rect">
            <a:avLst/>
          </a:prstGeom>
          <a:ln>
            <a:noFill/>
          </a:ln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919"/>
              </a:lnSpc>
            </a:pPr>
            <a:r>
              <a:rPr lang="en-US" b="1" dirty="0">
                <a:solidFill>
                  <a:schemeClr val="tx2">
                    <a:lumMod val="75000"/>
                  </a:schemeClr>
                </a:solidFill>
                <a:latin typeface="Montserrat SemiBold" pitchFamily="2" charset="77"/>
              </a:rPr>
              <a:t>Arrivals</a:t>
            </a:r>
          </a:p>
        </p:txBody>
      </p:sp>
      <p:grpSp>
        <p:nvGrpSpPr>
          <p:cNvPr id="156" name="Group 155">
            <a:extLst>
              <a:ext uri="{FF2B5EF4-FFF2-40B4-BE49-F238E27FC236}">
                <a16:creationId xmlns:a16="http://schemas.microsoft.com/office/drawing/2014/main" id="{93A9CFA7-0CA8-4A0D-FC29-11622A845FD1}"/>
              </a:ext>
            </a:extLst>
          </p:cNvPr>
          <p:cNvGrpSpPr/>
          <p:nvPr/>
        </p:nvGrpSpPr>
        <p:grpSpPr>
          <a:xfrm>
            <a:off x="2127000" y="6901725"/>
            <a:ext cx="7301382" cy="432170"/>
            <a:chOff x="2127000" y="5473330"/>
            <a:chExt cx="7301382" cy="432170"/>
          </a:xfrm>
        </p:grpSpPr>
        <p:sp>
          <p:nvSpPr>
            <p:cNvPr id="157" name="AutoShape 5">
              <a:extLst>
                <a:ext uri="{FF2B5EF4-FFF2-40B4-BE49-F238E27FC236}">
                  <a16:creationId xmlns:a16="http://schemas.microsoft.com/office/drawing/2014/main" id="{F9141620-BC90-C070-2AF1-A87AF411C90F}"/>
                </a:ext>
              </a:extLst>
            </p:cNvPr>
            <p:cNvSpPr/>
            <p:nvPr/>
          </p:nvSpPr>
          <p:spPr>
            <a:xfrm rot="10800000" flipH="1" flipV="1">
              <a:off x="2127000" y="5898518"/>
              <a:ext cx="5400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8" name="AutoShape 5">
              <a:extLst>
                <a:ext uri="{FF2B5EF4-FFF2-40B4-BE49-F238E27FC236}">
                  <a16:creationId xmlns:a16="http://schemas.microsoft.com/office/drawing/2014/main" id="{33DAF4E7-B31B-23BC-02AC-5E329AF27D28}"/>
                </a:ext>
              </a:extLst>
            </p:cNvPr>
            <p:cNvSpPr/>
            <p:nvPr/>
          </p:nvSpPr>
          <p:spPr>
            <a:xfrm rot="10800000" flipH="1" flipV="1">
              <a:off x="2127000" y="5636402"/>
              <a:ext cx="5400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9" name="AutoShape 5">
              <a:extLst>
                <a:ext uri="{FF2B5EF4-FFF2-40B4-BE49-F238E27FC236}">
                  <a16:creationId xmlns:a16="http://schemas.microsoft.com/office/drawing/2014/main" id="{0BA0F1E1-9945-838C-8276-57CFFFE26B78}"/>
                </a:ext>
              </a:extLst>
            </p:cNvPr>
            <p:cNvSpPr/>
            <p:nvPr/>
          </p:nvSpPr>
          <p:spPr>
            <a:xfrm rot="10800000" flipH="1" flipV="1">
              <a:off x="3380651" y="5905499"/>
              <a:ext cx="5400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0" name="AutoShape 5">
              <a:extLst>
                <a:ext uri="{FF2B5EF4-FFF2-40B4-BE49-F238E27FC236}">
                  <a16:creationId xmlns:a16="http://schemas.microsoft.com/office/drawing/2014/main" id="{F95B3164-FA50-8C82-04C7-E229E19300B5}"/>
                </a:ext>
              </a:extLst>
            </p:cNvPr>
            <p:cNvSpPr/>
            <p:nvPr/>
          </p:nvSpPr>
          <p:spPr>
            <a:xfrm rot="10800000" flipH="1" flipV="1">
              <a:off x="3380651" y="5643383"/>
              <a:ext cx="5400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1" name="AutoShape 5">
              <a:extLst>
                <a:ext uri="{FF2B5EF4-FFF2-40B4-BE49-F238E27FC236}">
                  <a16:creationId xmlns:a16="http://schemas.microsoft.com/office/drawing/2014/main" id="{04E59F14-E673-34E2-31F4-DCBCECCC5946}"/>
                </a:ext>
              </a:extLst>
            </p:cNvPr>
            <p:cNvSpPr/>
            <p:nvPr/>
          </p:nvSpPr>
          <p:spPr>
            <a:xfrm rot="10800000" flipH="1" flipV="1">
              <a:off x="4746514" y="5905499"/>
              <a:ext cx="5400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2" name="AutoShape 5">
              <a:extLst>
                <a:ext uri="{FF2B5EF4-FFF2-40B4-BE49-F238E27FC236}">
                  <a16:creationId xmlns:a16="http://schemas.microsoft.com/office/drawing/2014/main" id="{6A644202-E9E8-4A50-0666-D5EC98404699}"/>
                </a:ext>
              </a:extLst>
            </p:cNvPr>
            <p:cNvSpPr/>
            <p:nvPr/>
          </p:nvSpPr>
          <p:spPr>
            <a:xfrm rot="10800000" flipH="1" flipV="1">
              <a:off x="4746514" y="5643383"/>
              <a:ext cx="5400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3" name="AutoShape 5">
              <a:extLst>
                <a:ext uri="{FF2B5EF4-FFF2-40B4-BE49-F238E27FC236}">
                  <a16:creationId xmlns:a16="http://schemas.microsoft.com/office/drawing/2014/main" id="{38369B43-9518-C218-4524-984555F47E91}"/>
                </a:ext>
              </a:extLst>
            </p:cNvPr>
            <p:cNvSpPr/>
            <p:nvPr/>
          </p:nvSpPr>
          <p:spPr>
            <a:xfrm rot="10800000" flipH="1" flipV="1">
              <a:off x="6089400" y="5898518"/>
              <a:ext cx="5400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4" name="AutoShape 5">
              <a:extLst>
                <a:ext uri="{FF2B5EF4-FFF2-40B4-BE49-F238E27FC236}">
                  <a16:creationId xmlns:a16="http://schemas.microsoft.com/office/drawing/2014/main" id="{CB0B4EA8-CF78-D959-B013-96562D71157E}"/>
                </a:ext>
              </a:extLst>
            </p:cNvPr>
            <p:cNvSpPr/>
            <p:nvPr/>
          </p:nvSpPr>
          <p:spPr>
            <a:xfrm rot="10800000" flipH="1" flipV="1">
              <a:off x="6089400" y="5636402"/>
              <a:ext cx="5400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5" name="AutoShape 5">
              <a:extLst>
                <a:ext uri="{FF2B5EF4-FFF2-40B4-BE49-F238E27FC236}">
                  <a16:creationId xmlns:a16="http://schemas.microsoft.com/office/drawing/2014/main" id="{BA69810D-BF3F-39F4-E236-0F9DA716D8F0}"/>
                </a:ext>
              </a:extLst>
            </p:cNvPr>
            <p:cNvSpPr/>
            <p:nvPr/>
          </p:nvSpPr>
          <p:spPr>
            <a:xfrm rot="10800000" flipH="1" flipV="1">
              <a:off x="7404681" y="5898518"/>
              <a:ext cx="5400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6" name="AutoShape 5">
              <a:extLst>
                <a:ext uri="{FF2B5EF4-FFF2-40B4-BE49-F238E27FC236}">
                  <a16:creationId xmlns:a16="http://schemas.microsoft.com/office/drawing/2014/main" id="{0FBA1EB8-13EB-E34B-7D38-0137BD74485E}"/>
                </a:ext>
              </a:extLst>
            </p:cNvPr>
            <p:cNvSpPr/>
            <p:nvPr/>
          </p:nvSpPr>
          <p:spPr>
            <a:xfrm rot="10800000" flipH="1" flipV="1">
              <a:off x="7404681" y="5636402"/>
              <a:ext cx="5400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7" name="TextBox 14">
              <a:extLst>
                <a:ext uri="{FF2B5EF4-FFF2-40B4-BE49-F238E27FC236}">
                  <a16:creationId xmlns:a16="http://schemas.microsoft.com/office/drawing/2014/main" id="{ACF4E7A8-E8F8-6E34-2B7A-4B256D9465CC}"/>
                </a:ext>
              </a:extLst>
            </p:cNvPr>
            <p:cNvSpPr txBox="1"/>
            <p:nvPr/>
          </p:nvSpPr>
          <p:spPr>
            <a:xfrm>
              <a:off x="7872118" y="5473330"/>
              <a:ext cx="1556264" cy="43217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919"/>
                </a:lnSpc>
              </a:pPr>
              <a:r>
                <a:rPr lang="en-US" b="1" dirty="0">
                  <a:solidFill>
                    <a:schemeClr val="accent3">
                      <a:lumMod val="75000"/>
                    </a:schemeClr>
                  </a:solidFill>
                  <a:latin typeface="Montserrat SemiBold" pitchFamily="2" charset="77"/>
                </a:rPr>
                <a:t>Service</a:t>
              </a:r>
            </a:p>
          </p:txBody>
        </p:sp>
      </p:grpSp>
      <p:sp>
        <p:nvSpPr>
          <p:cNvPr id="169" name="AutoShape 5">
            <a:extLst>
              <a:ext uri="{FF2B5EF4-FFF2-40B4-BE49-F238E27FC236}">
                <a16:creationId xmlns:a16="http://schemas.microsoft.com/office/drawing/2014/main" id="{552223C5-CD18-5167-4033-33E7D7750EE9}"/>
              </a:ext>
            </a:extLst>
          </p:cNvPr>
          <p:cNvSpPr/>
          <p:nvPr/>
        </p:nvSpPr>
        <p:spPr>
          <a:xfrm rot="10800000" flipH="1" flipV="1">
            <a:off x="2464142" y="6605411"/>
            <a:ext cx="180000" cy="0"/>
          </a:xfrm>
          <a:prstGeom prst="line">
            <a:avLst/>
          </a:prstGeom>
          <a:ln w="38100" cap="flat">
            <a:solidFill>
              <a:srgbClr val="FF000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>
              <a:solidFill>
                <a:srgbClr val="FF0000"/>
              </a:solidFill>
            </a:endParaRPr>
          </a:p>
        </p:txBody>
      </p:sp>
      <p:sp>
        <p:nvSpPr>
          <p:cNvPr id="170" name="AutoShape 5">
            <a:extLst>
              <a:ext uri="{FF2B5EF4-FFF2-40B4-BE49-F238E27FC236}">
                <a16:creationId xmlns:a16="http://schemas.microsoft.com/office/drawing/2014/main" id="{E8496AD6-01CB-23C9-2440-1D7874A4C8CB}"/>
              </a:ext>
            </a:extLst>
          </p:cNvPr>
          <p:cNvSpPr/>
          <p:nvPr/>
        </p:nvSpPr>
        <p:spPr>
          <a:xfrm rot="10800000" flipH="1" flipV="1">
            <a:off x="2464142" y="6343295"/>
            <a:ext cx="180000" cy="0"/>
          </a:xfrm>
          <a:prstGeom prst="line">
            <a:avLst/>
          </a:prstGeom>
          <a:ln w="38100" cap="flat">
            <a:solidFill>
              <a:srgbClr val="FF000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>
              <a:solidFill>
                <a:srgbClr val="FF0000"/>
              </a:solidFill>
            </a:endParaRPr>
          </a:p>
        </p:txBody>
      </p:sp>
      <p:sp>
        <p:nvSpPr>
          <p:cNvPr id="171" name="AutoShape 5">
            <a:extLst>
              <a:ext uri="{FF2B5EF4-FFF2-40B4-BE49-F238E27FC236}">
                <a16:creationId xmlns:a16="http://schemas.microsoft.com/office/drawing/2014/main" id="{8B5DCFD4-8041-A361-C657-B6C7F5D7DF0A}"/>
              </a:ext>
            </a:extLst>
          </p:cNvPr>
          <p:cNvSpPr/>
          <p:nvPr/>
        </p:nvSpPr>
        <p:spPr>
          <a:xfrm rot="10800000" flipH="1" flipV="1">
            <a:off x="3537793" y="6612392"/>
            <a:ext cx="360000" cy="0"/>
          </a:xfrm>
          <a:prstGeom prst="line">
            <a:avLst/>
          </a:prstGeom>
          <a:ln w="38100" cap="flat">
            <a:solidFill>
              <a:srgbClr val="FF000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>
              <a:solidFill>
                <a:srgbClr val="FF0000"/>
              </a:solidFill>
            </a:endParaRPr>
          </a:p>
        </p:txBody>
      </p:sp>
      <p:sp>
        <p:nvSpPr>
          <p:cNvPr id="172" name="AutoShape 5">
            <a:extLst>
              <a:ext uri="{FF2B5EF4-FFF2-40B4-BE49-F238E27FC236}">
                <a16:creationId xmlns:a16="http://schemas.microsoft.com/office/drawing/2014/main" id="{473FC1F8-713F-184D-B15F-5B64581A4E7B}"/>
              </a:ext>
            </a:extLst>
          </p:cNvPr>
          <p:cNvSpPr/>
          <p:nvPr/>
        </p:nvSpPr>
        <p:spPr>
          <a:xfrm rot="10800000" flipH="1" flipV="1">
            <a:off x="3537793" y="6350276"/>
            <a:ext cx="360000" cy="0"/>
          </a:xfrm>
          <a:prstGeom prst="line">
            <a:avLst/>
          </a:prstGeom>
          <a:ln w="38100" cap="flat">
            <a:solidFill>
              <a:srgbClr val="FF000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>
              <a:solidFill>
                <a:srgbClr val="FF0000"/>
              </a:solidFill>
            </a:endParaRPr>
          </a:p>
        </p:txBody>
      </p:sp>
      <p:sp>
        <p:nvSpPr>
          <p:cNvPr id="173" name="AutoShape 5">
            <a:extLst>
              <a:ext uri="{FF2B5EF4-FFF2-40B4-BE49-F238E27FC236}">
                <a16:creationId xmlns:a16="http://schemas.microsoft.com/office/drawing/2014/main" id="{518C6B83-9E93-70F8-5E72-2918244944C3}"/>
              </a:ext>
            </a:extLst>
          </p:cNvPr>
          <p:cNvSpPr/>
          <p:nvPr/>
        </p:nvSpPr>
        <p:spPr>
          <a:xfrm rot="10800000" flipH="1" flipV="1">
            <a:off x="4723656" y="6612392"/>
            <a:ext cx="540000" cy="0"/>
          </a:xfrm>
          <a:prstGeom prst="line">
            <a:avLst/>
          </a:prstGeom>
          <a:ln w="38100" cap="flat">
            <a:solidFill>
              <a:srgbClr val="FF000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>
              <a:solidFill>
                <a:srgbClr val="FF0000"/>
              </a:solidFill>
            </a:endParaRPr>
          </a:p>
        </p:txBody>
      </p:sp>
      <p:sp>
        <p:nvSpPr>
          <p:cNvPr id="174" name="AutoShape 5">
            <a:extLst>
              <a:ext uri="{FF2B5EF4-FFF2-40B4-BE49-F238E27FC236}">
                <a16:creationId xmlns:a16="http://schemas.microsoft.com/office/drawing/2014/main" id="{3D628917-1643-9C33-D66B-0EC7FA2493CB}"/>
              </a:ext>
            </a:extLst>
          </p:cNvPr>
          <p:cNvSpPr/>
          <p:nvPr/>
        </p:nvSpPr>
        <p:spPr>
          <a:xfrm rot="10800000" flipH="1" flipV="1">
            <a:off x="4723656" y="6350276"/>
            <a:ext cx="540000" cy="0"/>
          </a:xfrm>
          <a:prstGeom prst="line">
            <a:avLst/>
          </a:prstGeom>
          <a:ln w="38100" cap="flat">
            <a:solidFill>
              <a:srgbClr val="FF000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>
              <a:solidFill>
                <a:srgbClr val="FF0000"/>
              </a:solidFill>
            </a:endParaRPr>
          </a:p>
        </p:txBody>
      </p:sp>
      <p:sp>
        <p:nvSpPr>
          <p:cNvPr id="175" name="AutoShape 5">
            <a:extLst>
              <a:ext uri="{FF2B5EF4-FFF2-40B4-BE49-F238E27FC236}">
                <a16:creationId xmlns:a16="http://schemas.microsoft.com/office/drawing/2014/main" id="{0EC714B6-76E1-058C-FFC7-27238F8DD841}"/>
              </a:ext>
            </a:extLst>
          </p:cNvPr>
          <p:cNvSpPr/>
          <p:nvPr/>
        </p:nvSpPr>
        <p:spPr>
          <a:xfrm rot="10800000" flipH="1" flipV="1">
            <a:off x="5886542" y="6605411"/>
            <a:ext cx="720000" cy="0"/>
          </a:xfrm>
          <a:prstGeom prst="line">
            <a:avLst/>
          </a:prstGeom>
          <a:ln w="38100" cap="flat">
            <a:solidFill>
              <a:srgbClr val="FF000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>
              <a:solidFill>
                <a:srgbClr val="FF0000"/>
              </a:solidFill>
            </a:endParaRPr>
          </a:p>
        </p:txBody>
      </p:sp>
      <p:sp>
        <p:nvSpPr>
          <p:cNvPr id="176" name="AutoShape 5">
            <a:extLst>
              <a:ext uri="{FF2B5EF4-FFF2-40B4-BE49-F238E27FC236}">
                <a16:creationId xmlns:a16="http://schemas.microsoft.com/office/drawing/2014/main" id="{00D045DF-CCC3-FF55-06AD-88C3429A3FA8}"/>
              </a:ext>
            </a:extLst>
          </p:cNvPr>
          <p:cNvSpPr/>
          <p:nvPr/>
        </p:nvSpPr>
        <p:spPr>
          <a:xfrm rot="10800000" flipH="1" flipV="1">
            <a:off x="5886542" y="6343295"/>
            <a:ext cx="720000" cy="0"/>
          </a:xfrm>
          <a:prstGeom prst="line">
            <a:avLst/>
          </a:prstGeom>
          <a:ln w="38100" cap="flat">
            <a:solidFill>
              <a:srgbClr val="FF000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>
              <a:solidFill>
                <a:srgbClr val="FF0000"/>
              </a:solidFill>
            </a:endParaRPr>
          </a:p>
        </p:txBody>
      </p:sp>
      <p:sp>
        <p:nvSpPr>
          <p:cNvPr id="177" name="AutoShape 5">
            <a:extLst>
              <a:ext uri="{FF2B5EF4-FFF2-40B4-BE49-F238E27FC236}">
                <a16:creationId xmlns:a16="http://schemas.microsoft.com/office/drawing/2014/main" id="{E80977A7-8B2B-7030-FF09-05D681811613}"/>
              </a:ext>
            </a:extLst>
          </p:cNvPr>
          <p:cNvSpPr/>
          <p:nvPr/>
        </p:nvSpPr>
        <p:spPr>
          <a:xfrm rot="10800000" flipH="1" flipV="1">
            <a:off x="6877823" y="6605411"/>
            <a:ext cx="1044000" cy="0"/>
          </a:xfrm>
          <a:prstGeom prst="line">
            <a:avLst/>
          </a:prstGeom>
          <a:ln w="38100" cap="flat">
            <a:solidFill>
              <a:srgbClr val="FF000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>
              <a:solidFill>
                <a:srgbClr val="FF0000"/>
              </a:solidFill>
            </a:endParaRPr>
          </a:p>
        </p:txBody>
      </p:sp>
      <p:sp>
        <p:nvSpPr>
          <p:cNvPr id="178" name="AutoShape 5">
            <a:extLst>
              <a:ext uri="{FF2B5EF4-FFF2-40B4-BE49-F238E27FC236}">
                <a16:creationId xmlns:a16="http://schemas.microsoft.com/office/drawing/2014/main" id="{CCE6A9E3-9D49-E504-CE26-F11F6791193D}"/>
              </a:ext>
            </a:extLst>
          </p:cNvPr>
          <p:cNvSpPr/>
          <p:nvPr/>
        </p:nvSpPr>
        <p:spPr>
          <a:xfrm rot="10800000" flipH="1" flipV="1">
            <a:off x="6877823" y="6343295"/>
            <a:ext cx="1044000" cy="0"/>
          </a:xfrm>
          <a:prstGeom prst="line">
            <a:avLst/>
          </a:prstGeom>
          <a:ln w="38100" cap="flat">
            <a:solidFill>
              <a:srgbClr val="FF000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>
              <a:solidFill>
                <a:srgbClr val="FF0000"/>
              </a:solidFill>
            </a:endParaRPr>
          </a:p>
        </p:txBody>
      </p:sp>
      <p:sp>
        <p:nvSpPr>
          <p:cNvPr id="179" name="TextBox 13">
            <a:extLst>
              <a:ext uri="{FF2B5EF4-FFF2-40B4-BE49-F238E27FC236}">
                <a16:creationId xmlns:a16="http://schemas.microsoft.com/office/drawing/2014/main" id="{206DF1BA-B572-B9E1-DDF8-EEF683959CAC}"/>
              </a:ext>
            </a:extLst>
          </p:cNvPr>
          <p:cNvSpPr txBox="1"/>
          <p:nvPr/>
        </p:nvSpPr>
        <p:spPr>
          <a:xfrm>
            <a:off x="6781800" y="5676900"/>
            <a:ext cx="2523222" cy="4511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919"/>
              </a:lnSpc>
            </a:pPr>
            <a:r>
              <a:rPr lang="en-US" sz="2400" b="1" dirty="0">
                <a:solidFill>
                  <a:srgbClr val="FF0000"/>
                </a:solidFill>
                <a:latin typeface="Montserrat SemiBold" pitchFamily="2" charset="77"/>
              </a:rPr>
              <a:t>Abandonment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C47237A-4D75-4BB7-A859-9C5B1B41EA08}"/>
              </a:ext>
            </a:extLst>
          </p:cNvPr>
          <p:cNvSpPr txBox="1"/>
          <p:nvPr/>
        </p:nvSpPr>
        <p:spPr>
          <a:xfrm>
            <a:off x="1016396" y="942975"/>
            <a:ext cx="16230600" cy="6269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200"/>
              </a:lnSpc>
              <a:spcBef>
                <a:spcPct val="0"/>
              </a:spcBef>
            </a:pPr>
            <a:r>
              <a:rPr lang="en-US" sz="4000" b="1" spc="15" dirty="0">
                <a:solidFill>
                  <a:srgbClr val="2B2C30"/>
                </a:solidFill>
                <a:latin typeface="Montserrat" pitchFamily="2" charset="77"/>
                <a:cs typeface="Gujarati MT" pitchFamily="2" charset="0"/>
              </a:rPr>
              <a:t>STEP 1: TRANSFORM EQUATION</a:t>
            </a:r>
            <a:endParaRPr lang="en-US" sz="3714" b="1" spc="742" dirty="0">
              <a:solidFill>
                <a:schemeClr val="accent6">
                  <a:lumMod val="75000"/>
                </a:schemeClr>
              </a:solidFill>
              <a:latin typeface="Montserrat" pitchFamily="2" charset="77"/>
              <a:cs typeface="Gujarati MT" pitchFamily="2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8E094452-322F-A61C-6A75-82C51A538B67}"/>
                  </a:ext>
                </a:extLst>
              </p:cNvPr>
              <p:cNvSpPr txBox="1"/>
              <p:nvPr/>
            </p:nvSpPr>
            <p:spPr>
              <a:xfrm>
                <a:off x="12721241" y="7906684"/>
                <a:ext cx="1824154" cy="45781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m:rPr>
                              <m:sty m:val="p"/>
                            </m:rPr>
                            <a:rPr lang="en-US" sz="2800" b="0" i="0" smtClean="0">
                              <a:latin typeface="Cambria Math" panose="02040503050406030204" pitchFamily="18" charset="0"/>
                            </a:rPr>
                            <m:t>γ</m:t>
                          </m:r>
                        </m:e>
                      </m:rad>
                      <m:r>
                        <m:rPr>
                          <m:sty m:val="p"/>
                        </m:rPr>
                        <a:rPr lang="en-US" sz="2800" b="0" i="0" smtClean="0">
                          <a:latin typeface="Cambria Math" panose="02040503050406030204" pitchFamily="18" charset="0"/>
                        </a:rPr>
                        <m:t>q</m:t>
                      </m:r>
                      <m:sSup>
                        <m:sSupPr>
                          <m:ctrlPr>
                            <a:rPr lang="en-US" sz="2800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</a:rPr>
                            <m:t>→</m:t>
                          </m:r>
                        </m:e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</a:rPr>
                            <m:t>𝒅</m:t>
                          </m:r>
                        </m:sup>
                      </m:sSup>
                      <m:r>
                        <a:rPr lang="en-US" sz="2800" b="1" i="1" smtClean="0">
                          <a:latin typeface="Cambria Math" panose="02040503050406030204" pitchFamily="18" charset="0"/>
                        </a:rPr>
                        <m:t>  </m:t>
                      </m:r>
                      <m:r>
                        <a:rPr lang="en-US" sz="28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??</m:t>
                      </m:r>
                    </m:oMath>
                  </m:oMathPara>
                </a14:m>
                <a:endParaRPr lang="en-US" sz="2800" b="1" dirty="0"/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8E094452-322F-A61C-6A75-82C51A538B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721241" y="7906684"/>
                <a:ext cx="1824154" cy="457818"/>
              </a:xfrm>
              <a:prstGeom prst="rect">
                <a:avLst/>
              </a:prstGeom>
              <a:blipFill>
                <a:blip r:embed="rId6"/>
                <a:stretch>
                  <a:fillRect t="-2703" r="-3448" b="-3513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46004568-0DCF-2BBF-1115-9A81E898D8B7}"/>
                  </a:ext>
                </a:extLst>
              </p:cNvPr>
              <p:cNvSpPr txBox="1"/>
              <p:nvPr/>
            </p:nvSpPr>
            <p:spPr>
              <a:xfrm>
                <a:off x="772772" y="3567019"/>
                <a:ext cx="16934615" cy="64088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1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𝐄</m:t>
                      </m:r>
                      <m:func>
                        <m:funcPr>
                          <m:ctrlPr>
                            <a:rPr lang="en-US" sz="3600" b="0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en-US" sz="3600" b="0" i="0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[(</m:t>
                          </m:r>
                          <m:sSup>
                            <m:sSupPr>
                              <m:ctrlPr>
                                <a:rPr lang="en-US" sz="3600" b="0" i="1" smtClean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sz="3600" b="0" i="0" smtClean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e</m:t>
                              </m:r>
                            </m:e>
                            <m:sup>
                              <m:rad>
                                <m:radPr>
                                  <m:degHide m:val="on"/>
                                  <m:ctrlPr>
                                    <a:rPr lang="en-US" sz="3600" b="0" i="1" smtClean="0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3600" b="0" i="0" smtClean="0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γ</m:t>
                                  </m:r>
                                </m:e>
                              </m:rad>
                              <m:r>
                                <m:rPr>
                                  <m:sty m:val="p"/>
                                </m:rPr>
                                <a:rPr lang="en-US" sz="3600" b="0" i="0" smtClean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θ</m:t>
                              </m:r>
                              <m:d>
                                <m:dPr>
                                  <m:ctrlPr>
                                    <a:rPr lang="en-US" sz="3600" i="1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3600" i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Arr</m:t>
                                  </m:r>
                                  <m:r>
                                    <a:rPr lang="en-US" sz="3600" i="0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 −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sz="3600" i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Ser</m:t>
                                  </m:r>
                                  <m:r>
                                    <a:rPr lang="en-US" sz="3600" i="0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 −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sz="3600" i="0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Aban</m:t>
                                  </m:r>
                                </m:e>
                              </m:d>
                            </m:sup>
                          </m:sSup>
                        </m:fName>
                        <m:e>
                          <m:r>
                            <a:rPr lang="en-US" sz="3600" b="0" i="0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−1)</m:t>
                          </m:r>
                          <m:sSup>
                            <m:sSupPr>
                              <m:ctrlPr>
                                <a:rPr lang="en-US" sz="3600" i="1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sz="3600" i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e</m:t>
                              </m:r>
                            </m:e>
                            <m:sup>
                              <m:rad>
                                <m:radPr>
                                  <m:degHide m:val="on"/>
                                  <m:ctrlPr>
                                    <a:rPr lang="en-US" sz="3600" i="1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3600" i="0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γ</m:t>
                                  </m:r>
                                </m:e>
                              </m:rad>
                              <m:r>
                                <m:rPr>
                                  <m:sty m:val="p"/>
                                </m:rPr>
                                <a:rPr lang="en-US" sz="3600" i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θ</m:t>
                              </m:r>
                              <m:r>
                                <m:rPr>
                                  <m:sty m:val="p"/>
                                </m:rPr>
                                <a:rPr lang="en-US" sz="3600" b="0" i="0" smtClean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q</m:t>
                              </m:r>
                            </m:sup>
                          </m:sSup>
                          <m:r>
                            <a:rPr lang="en-US" sz="3600" b="0" i="0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] </m:t>
                          </m:r>
                        </m:e>
                      </m:func>
                      <m:r>
                        <a:rPr lang="en-US" sz="36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 +</m:t>
                      </m:r>
                      <m:r>
                        <a:rPr lang="en-US" sz="3600" b="1" i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𝐄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3600" i="1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sz="3600" i="1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sz="3600" i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e</m:t>
                              </m:r>
                            </m:e>
                            <m:sup>
                              <m:r>
                                <a:rPr lang="en-US" sz="3600" b="0" i="1" smtClean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ad>
                                <m:radPr>
                                  <m:degHide m:val="on"/>
                                  <m:ctrlPr>
                                    <a:rPr lang="en-US" sz="3600" i="1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3600" i="0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γ</m:t>
                                  </m:r>
                                </m:e>
                              </m:rad>
                              <m:r>
                                <m:rPr>
                                  <m:sty m:val="p"/>
                                </m:rPr>
                                <a:rPr lang="en-US" sz="3600" i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θ</m:t>
                              </m:r>
                              <m:r>
                                <a:rPr lang="en-US" sz="3600" i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 sz="3600" i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Idl</m:t>
                              </m:r>
                              <m:r>
                                <m:rPr>
                                  <m:sty m:val="p"/>
                                </m:rPr>
                                <a:rPr lang="en-US" sz="3600" b="0" i="0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e</m:t>
                              </m:r>
                            </m:sup>
                          </m:sSup>
                          <m:r>
                            <a:rPr lang="en-US" sz="3600" i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−1</m:t>
                          </m:r>
                        </m:e>
                      </m:d>
                      <m:r>
                        <a:rPr lang="en-US" sz="36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 sz="3600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46004568-0DCF-2BBF-1115-9A81E898D8B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2772" y="3567019"/>
                <a:ext cx="16934615" cy="640881"/>
              </a:xfrm>
              <a:prstGeom prst="rect">
                <a:avLst/>
              </a:prstGeom>
              <a:blipFill>
                <a:blip r:embed="rId7"/>
                <a:stretch>
                  <a:fillRect t="-3846" b="-2692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3EFFD7D9-D61D-7546-0595-CB479AEB8D35}"/>
                  </a:ext>
                </a:extLst>
              </p:cNvPr>
              <p:cNvSpPr txBox="1"/>
              <p:nvPr/>
            </p:nvSpPr>
            <p:spPr>
              <a:xfrm>
                <a:off x="4624050" y="2315623"/>
                <a:ext cx="9144000" cy="7078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4000" b="0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4000" b="0" i="0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q</m:t>
                          </m:r>
                        </m:e>
                        <m:sup>
                          <m:r>
                            <a:rPr lang="en-US" sz="4000" b="0" i="0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</m:sup>
                      </m:sSup>
                      <m:r>
                        <a:rPr lang="en-US" sz="40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 sz="40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q</m:t>
                      </m:r>
                      <m:r>
                        <a:rPr lang="en-US" sz="40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m:rPr>
                          <m:sty m:val="p"/>
                        </m:rPr>
                        <a:rPr lang="en-US" sz="40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Arr</m:t>
                      </m:r>
                      <m:r>
                        <a:rPr lang="en-US" sz="40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 −</m:t>
                      </m:r>
                      <m:r>
                        <m:rPr>
                          <m:sty m:val="p"/>
                        </m:rPr>
                        <a:rPr lang="en-US" sz="40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Ser</m:t>
                      </m:r>
                      <m:r>
                        <a:rPr lang="en-US" sz="40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 −</m:t>
                      </m:r>
                      <m:r>
                        <m:rPr>
                          <m:sty m:val="p"/>
                        </m:rPr>
                        <a:rPr lang="en-US" sz="4000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Aban</m:t>
                      </m:r>
                      <m:r>
                        <a:rPr lang="en-US" sz="40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m:rPr>
                          <m:sty m:val="p"/>
                        </m:rPr>
                        <a:rPr lang="en-US" sz="40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Idle</m:t>
                      </m:r>
                    </m:oMath>
                  </m:oMathPara>
                </a14:m>
                <a:endParaRPr lang="en-US" sz="4000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3EFFD7D9-D61D-7546-0595-CB479AEB8D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24050" y="2315623"/>
                <a:ext cx="9144000" cy="707886"/>
              </a:xfrm>
              <a:prstGeom prst="rect">
                <a:avLst/>
              </a:prstGeom>
              <a:blipFill>
                <a:blip r:embed="rId8"/>
                <a:stretch>
                  <a:fillRect b="-245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AutoShape 3">
            <a:extLst>
              <a:ext uri="{FF2B5EF4-FFF2-40B4-BE49-F238E27FC236}">
                <a16:creationId xmlns:a16="http://schemas.microsoft.com/office/drawing/2014/main" id="{3F0B5A61-1DFC-B0A3-4E99-D0408AB467E4}"/>
              </a:ext>
            </a:extLst>
          </p:cNvPr>
          <p:cNvSpPr/>
          <p:nvPr/>
        </p:nvSpPr>
        <p:spPr>
          <a:xfrm flipV="1">
            <a:off x="1028695" y="1760761"/>
            <a:ext cx="16230594" cy="0"/>
          </a:xfrm>
          <a:prstGeom prst="line">
            <a:avLst/>
          </a:prstGeom>
          <a:ln w="9525" cap="flat">
            <a:solidFill>
              <a:srgbClr val="2B2C3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27BEE3F2-C2AD-F60C-2F8A-F4C701335D98}"/>
                  </a:ext>
                </a:extLst>
              </p:cNvPr>
              <p:cNvSpPr txBox="1"/>
              <p:nvPr/>
            </p:nvSpPr>
            <p:spPr>
              <a:xfrm>
                <a:off x="7563681" y="8505739"/>
                <a:ext cx="1676399" cy="52482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𝛾</m:t>
                          </m:r>
                        </m:e>
                      </m:rad>
                      <m:r>
                        <m:rPr>
                          <m:sty m:val="p"/>
                        </m:rPr>
                        <a:rPr lang="en-US" sz="2800" b="0" i="0" smtClean="0">
                          <a:latin typeface="Cambria Math" panose="02040503050406030204" pitchFamily="18" charset="0"/>
                        </a:rPr>
                        <m:t>q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27BEE3F2-C2AD-F60C-2F8A-F4C701335D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63681" y="8505739"/>
                <a:ext cx="1676399" cy="524824"/>
              </a:xfrm>
              <a:prstGeom prst="rect">
                <a:avLst/>
              </a:prstGeom>
              <a:blipFill>
                <a:blip r:embed="rId9"/>
                <a:stretch>
                  <a:fillRect b="-119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96849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2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3">
            <a:extLst>
              <a:ext uri="{FF2B5EF4-FFF2-40B4-BE49-F238E27FC236}">
                <a16:creationId xmlns:a16="http://schemas.microsoft.com/office/drawing/2014/main" id="{2885A418-01C2-97D4-1908-D6BC472BD46A}"/>
              </a:ext>
            </a:extLst>
          </p:cNvPr>
          <p:cNvSpPr/>
          <p:nvPr/>
        </p:nvSpPr>
        <p:spPr>
          <a:xfrm>
            <a:off x="9594620" y="6154370"/>
            <a:ext cx="7855180" cy="3103930"/>
          </a:xfrm>
          <a:custGeom>
            <a:avLst/>
            <a:gdLst/>
            <a:ahLst/>
            <a:cxnLst/>
            <a:rect l="l" t="t" r="r" b="b"/>
            <a:pathLst>
              <a:path w="847631" h="310242">
                <a:moveTo>
                  <a:pt x="0" y="0"/>
                </a:moveTo>
                <a:lnTo>
                  <a:pt x="847631" y="0"/>
                </a:lnTo>
                <a:lnTo>
                  <a:pt x="847631" y="310242"/>
                </a:lnTo>
                <a:lnTo>
                  <a:pt x="0" y="310242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  <a:alpha val="30000"/>
            </a:schemeClr>
          </a:solidFill>
          <a:ln w="38100" cap="rnd">
            <a:solidFill>
              <a:schemeClr val="accent2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9" name="TextBox 12">
            <a:extLst>
              <a:ext uri="{FF2B5EF4-FFF2-40B4-BE49-F238E27FC236}">
                <a16:creationId xmlns:a16="http://schemas.microsoft.com/office/drawing/2014/main" id="{B9C951D4-E956-92A7-9A0F-35BDE45C80BB}"/>
              </a:ext>
            </a:extLst>
          </p:cNvPr>
          <p:cNvSpPr txBox="1"/>
          <p:nvPr/>
        </p:nvSpPr>
        <p:spPr>
          <a:xfrm>
            <a:off x="9483569" y="5929388"/>
            <a:ext cx="1796191" cy="3230763"/>
          </a:xfrm>
          <a:prstGeom prst="rect">
            <a:avLst/>
          </a:prstGeom>
        </p:spPr>
        <p:txBody>
          <a:bodyPr lIns="50800" tIns="50800" rIns="50800" bIns="50800" rtlCol="0" anchor="ctr"/>
          <a:lstStyle/>
          <a:p>
            <a:pPr algn="ctr">
              <a:lnSpc>
                <a:spcPts val="2659"/>
              </a:lnSpc>
              <a:spcBef>
                <a:spcPct val="0"/>
              </a:spcBef>
            </a:pPr>
            <a:endParaRPr/>
          </a:p>
        </p:txBody>
      </p:sp>
      <p:sp>
        <p:nvSpPr>
          <p:cNvPr id="21" name="TextBox 37">
            <a:extLst>
              <a:ext uri="{FF2B5EF4-FFF2-40B4-BE49-F238E27FC236}">
                <a16:creationId xmlns:a16="http://schemas.microsoft.com/office/drawing/2014/main" id="{D0EAD54E-83B9-F381-3DE2-FFCA0F3BB5E1}"/>
              </a:ext>
            </a:extLst>
          </p:cNvPr>
          <p:cNvSpPr txBox="1"/>
          <p:nvPr/>
        </p:nvSpPr>
        <p:spPr>
          <a:xfrm>
            <a:off x="9594620" y="5533174"/>
            <a:ext cx="6483578" cy="4349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640"/>
              </a:lnSpc>
            </a:pPr>
            <a:r>
              <a:rPr lang="en-US" sz="2800" b="1" dirty="0">
                <a:latin typeface="Montserrat SemiBold" pitchFamily="2" charset="77"/>
              </a:rPr>
              <a:t>THEOREM [</a:t>
            </a:r>
            <a:r>
              <a:rPr lang="en-US" sz="2800" b="1" dirty="0">
                <a:latin typeface="Montserrat ExtraBold" pitchFamily="2" charset="77"/>
              </a:rPr>
              <a:t>J</a:t>
            </a:r>
            <a:r>
              <a:rPr lang="en-US" sz="2800" b="1" dirty="0">
                <a:latin typeface="Montserrat SemiBold" pitchFamily="2" charset="77"/>
              </a:rPr>
              <a:t>ZM23] : Distribution</a:t>
            </a:r>
          </a:p>
        </p:txBody>
      </p:sp>
      <p:sp>
        <p:nvSpPr>
          <p:cNvPr id="25" name="TextBox 37">
            <a:extLst>
              <a:ext uri="{FF2B5EF4-FFF2-40B4-BE49-F238E27FC236}">
                <a16:creationId xmlns:a16="http://schemas.microsoft.com/office/drawing/2014/main" id="{BC3F93EA-0886-B237-FA1A-6FBCAE1119D5}"/>
              </a:ext>
            </a:extLst>
          </p:cNvPr>
          <p:cNvSpPr txBox="1"/>
          <p:nvPr/>
        </p:nvSpPr>
        <p:spPr>
          <a:xfrm>
            <a:off x="10077998" y="6778690"/>
            <a:ext cx="2228762" cy="4349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640"/>
              </a:lnSpc>
            </a:pPr>
            <a:r>
              <a:rPr lang="en-US" sz="2800" b="1" dirty="0">
                <a:latin typeface="Montserrat SemiBold" pitchFamily="2" charset="77"/>
              </a:rPr>
              <a:t>Critical-HT: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8F7FB57-AC60-1F64-F238-A40BCC737B43}"/>
                  </a:ext>
                </a:extLst>
              </p:cNvPr>
              <p:cNvSpPr txBox="1"/>
              <p:nvPr/>
            </p:nvSpPr>
            <p:spPr>
              <a:xfrm>
                <a:off x="11960607" y="6801673"/>
                <a:ext cx="4940236" cy="64376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ts val="434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𝜆</m:t>
                      </m:r>
                      <m:r>
                        <a:rPr lang="en-US" sz="36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=1</m:t>
                      </m:r>
                      <m:r>
                        <a:rPr lang="en-US" sz="36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36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𝜖</m:t>
                      </m:r>
                      <m:r>
                        <a:rPr lang="en-US" sz="36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,  </m:t>
                      </m:r>
                      <m:f>
                        <m:fPr>
                          <m:ctrlP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𝜖</m:t>
                          </m:r>
                        </m:num>
                        <m:den>
                          <m:rad>
                            <m:radPr>
                              <m:degHide m:val="on"/>
                              <m:ctrlPr>
                                <a:rPr lang="en-US" sz="3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3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𝛾</m:t>
                              </m:r>
                            </m:e>
                          </m:rad>
                        </m:den>
                      </m:f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𝐶</m:t>
                      </m:r>
                    </m:oMath>
                  </m:oMathPara>
                </a14:m>
                <a:endParaRPr lang="en-US" sz="3200" dirty="0">
                  <a:solidFill>
                    <a:srgbClr val="000000"/>
                  </a:solidFill>
                  <a:latin typeface="Public Sans"/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8F7FB57-AC60-1F64-F238-A40BCC737B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960607" y="6801673"/>
                <a:ext cx="4940236" cy="643766"/>
              </a:xfrm>
              <a:prstGeom prst="rect">
                <a:avLst/>
              </a:prstGeom>
              <a:blipFill>
                <a:blip r:embed="rId2"/>
                <a:stretch>
                  <a:fillRect t="-36538" b="-2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36" name="Group 135">
            <a:extLst>
              <a:ext uri="{FF2B5EF4-FFF2-40B4-BE49-F238E27FC236}">
                <a16:creationId xmlns:a16="http://schemas.microsoft.com/office/drawing/2014/main" id="{6F5B1EFE-5CEA-F22E-27FB-182C96C89965}"/>
              </a:ext>
            </a:extLst>
          </p:cNvPr>
          <p:cNvGrpSpPr/>
          <p:nvPr/>
        </p:nvGrpSpPr>
        <p:grpSpPr>
          <a:xfrm>
            <a:off x="1016396" y="5295900"/>
            <a:ext cx="8223684" cy="4094756"/>
            <a:chOff x="3819442" y="2760698"/>
            <a:chExt cx="8223684" cy="4094756"/>
          </a:xfrm>
        </p:grpSpPr>
        <p:sp>
          <p:nvSpPr>
            <p:cNvPr id="137" name="AutoShape 3">
              <a:extLst>
                <a:ext uri="{FF2B5EF4-FFF2-40B4-BE49-F238E27FC236}">
                  <a16:creationId xmlns:a16="http://schemas.microsoft.com/office/drawing/2014/main" id="{ECDE51F5-55BF-E098-A173-9581B22C4CBF}"/>
                </a:ext>
              </a:extLst>
            </p:cNvPr>
            <p:cNvSpPr/>
            <p:nvPr/>
          </p:nvSpPr>
          <p:spPr>
            <a:xfrm>
              <a:off x="3819442" y="5829300"/>
              <a:ext cx="8223684" cy="0"/>
            </a:xfrm>
            <a:prstGeom prst="line">
              <a:avLst/>
            </a:prstGeom>
            <a:ln w="38100" cap="flat">
              <a:solidFill>
                <a:srgbClr val="2B2C30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8" name="AutoShape 4">
              <a:extLst>
                <a:ext uri="{FF2B5EF4-FFF2-40B4-BE49-F238E27FC236}">
                  <a16:creationId xmlns:a16="http://schemas.microsoft.com/office/drawing/2014/main" id="{5D155476-3786-B3AC-17F9-824BC8E56B5A}"/>
                </a:ext>
              </a:extLst>
            </p:cNvPr>
            <p:cNvSpPr/>
            <p:nvPr/>
          </p:nvSpPr>
          <p:spPr>
            <a:xfrm>
              <a:off x="4196829" y="2760698"/>
              <a:ext cx="0" cy="4094756"/>
            </a:xfrm>
            <a:prstGeom prst="line">
              <a:avLst/>
            </a:prstGeom>
            <a:ln w="38100" cap="flat">
              <a:solidFill>
                <a:srgbClr val="2B2C30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 dirty="0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39" name="TextBox 138">
                <a:extLst>
                  <a:ext uri="{FF2B5EF4-FFF2-40B4-BE49-F238E27FC236}">
                    <a16:creationId xmlns:a16="http://schemas.microsoft.com/office/drawing/2014/main" id="{22D8E0C0-5FBA-4425-7450-A791D561FA8E}"/>
                  </a:ext>
                </a:extLst>
              </p:cNvPr>
              <p:cNvSpPr txBox="1"/>
              <p:nvPr/>
            </p:nvSpPr>
            <p:spPr>
              <a:xfrm>
                <a:off x="3205554" y="8505739"/>
                <a:ext cx="1752595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𝐶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139" name="TextBox 138">
                <a:extLst>
                  <a:ext uri="{FF2B5EF4-FFF2-40B4-BE49-F238E27FC236}">
                    <a16:creationId xmlns:a16="http://schemas.microsoft.com/office/drawing/2014/main" id="{22D8E0C0-5FBA-4425-7450-A791D561FA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5554" y="8505739"/>
                <a:ext cx="1752595" cy="58477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40" name="Straight Connector 139">
            <a:extLst>
              <a:ext uri="{FF2B5EF4-FFF2-40B4-BE49-F238E27FC236}">
                <a16:creationId xmlns:a16="http://schemas.microsoft.com/office/drawing/2014/main" id="{38F00633-CDF7-DFFA-F402-79DA99E415DE}"/>
              </a:ext>
            </a:extLst>
          </p:cNvPr>
          <p:cNvCxnSpPr>
            <a:cxnSpLocks/>
          </p:cNvCxnSpPr>
          <p:nvPr/>
        </p:nvCxnSpPr>
        <p:spPr>
          <a:xfrm>
            <a:off x="4038600" y="5295900"/>
            <a:ext cx="0" cy="3068602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41" name="TextBox 140">
                <a:extLst>
                  <a:ext uri="{FF2B5EF4-FFF2-40B4-BE49-F238E27FC236}">
                    <a16:creationId xmlns:a16="http://schemas.microsoft.com/office/drawing/2014/main" id="{46957398-C268-75CF-81D1-4B11E146FA75}"/>
                  </a:ext>
                </a:extLst>
              </p:cNvPr>
              <p:cNvSpPr txBox="1"/>
              <p:nvPr/>
            </p:nvSpPr>
            <p:spPr>
              <a:xfrm>
                <a:off x="3539651" y="9105900"/>
                <a:ext cx="1084399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𝜆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&gt;1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141" name="TextBox 140">
                <a:extLst>
                  <a:ext uri="{FF2B5EF4-FFF2-40B4-BE49-F238E27FC236}">
                    <a16:creationId xmlns:a16="http://schemas.microsoft.com/office/drawing/2014/main" id="{46957398-C268-75CF-81D1-4B11E146FA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39651" y="9105900"/>
                <a:ext cx="1084399" cy="492443"/>
              </a:xfrm>
              <a:prstGeom prst="rect">
                <a:avLst/>
              </a:prstGeom>
              <a:blipFill>
                <a:blip r:embed="rId4"/>
                <a:stretch>
                  <a:fillRect l="-8046" r="-8046" b="-7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44" name="Group 143">
            <a:extLst>
              <a:ext uri="{FF2B5EF4-FFF2-40B4-BE49-F238E27FC236}">
                <a16:creationId xmlns:a16="http://schemas.microsoft.com/office/drawing/2014/main" id="{E75F3A36-2F41-94C0-6130-485460D8E72B}"/>
              </a:ext>
            </a:extLst>
          </p:cNvPr>
          <p:cNvGrpSpPr/>
          <p:nvPr/>
        </p:nvGrpSpPr>
        <p:grpSpPr>
          <a:xfrm>
            <a:off x="1600200" y="7770003"/>
            <a:ext cx="6344481" cy="269097"/>
            <a:chOff x="1600200" y="6341608"/>
            <a:chExt cx="6344481" cy="269097"/>
          </a:xfrm>
        </p:grpSpPr>
        <p:sp>
          <p:nvSpPr>
            <p:cNvPr id="146" name="AutoShape 5">
              <a:extLst>
                <a:ext uri="{FF2B5EF4-FFF2-40B4-BE49-F238E27FC236}">
                  <a16:creationId xmlns:a16="http://schemas.microsoft.com/office/drawing/2014/main" id="{CCEE5037-AAE3-2FDC-1323-3FE7C8FBFC33}"/>
                </a:ext>
              </a:extLst>
            </p:cNvPr>
            <p:cNvSpPr/>
            <p:nvPr/>
          </p:nvSpPr>
          <p:spPr>
            <a:xfrm rot="10800000" flipV="1">
              <a:off x="1600200" y="6603724"/>
              <a:ext cx="1066800" cy="0"/>
            </a:xfrm>
            <a:prstGeom prst="line">
              <a:avLst/>
            </a:prstGeom>
            <a:ln w="38100" cap="flat">
              <a:solidFill>
                <a:schemeClr val="tx2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7" name="AutoShape 5">
              <a:extLst>
                <a:ext uri="{FF2B5EF4-FFF2-40B4-BE49-F238E27FC236}">
                  <a16:creationId xmlns:a16="http://schemas.microsoft.com/office/drawing/2014/main" id="{FB7A8E23-2367-4FCE-EEA8-C605F9574349}"/>
                </a:ext>
              </a:extLst>
            </p:cNvPr>
            <p:cNvSpPr/>
            <p:nvPr/>
          </p:nvSpPr>
          <p:spPr>
            <a:xfrm rot="10800000" flipV="1">
              <a:off x="1600200" y="6341608"/>
              <a:ext cx="1066800" cy="0"/>
            </a:xfrm>
            <a:prstGeom prst="line">
              <a:avLst/>
            </a:prstGeom>
            <a:ln w="38100" cap="flat">
              <a:solidFill>
                <a:schemeClr val="tx2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8" name="AutoShape 5">
              <a:extLst>
                <a:ext uri="{FF2B5EF4-FFF2-40B4-BE49-F238E27FC236}">
                  <a16:creationId xmlns:a16="http://schemas.microsoft.com/office/drawing/2014/main" id="{8EDA60AE-12C0-8CFD-2644-CAE957A9B671}"/>
                </a:ext>
              </a:extLst>
            </p:cNvPr>
            <p:cNvSpPr/>
            <p:nvPr/>
          </p:nvSpPr>
          <p:spPr>
            <a:xfrm rot="10800000" flipV="1">
              <a:off x="2853851" y="6610705"/>
              <a:ext cx="1066800" cy="0"/>
            </a:xfrm>
            <a:prstGeom prst="line">
              <a:avLst/>
            </a:prstGeom>
            <a:ln w="38100" cap="flat">
              <a:solidFill>
                <a:schemeClr val="tx2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9" name="AutoShape 5">
              <a:extLst>
                <a:ext uri="{FF2B5EF4-FFF2-40B4-BE49-F238E27FC236}">
                  <a16:creationId xmlns:a16="http://schemas.microsoft.com/office/drawing/2014/main" id="{B5C45887-1F0B-B8B4-63F3-2132C5FEBF6C}"/>
                </a:ext>
              </a:extLst>
            </p:cNvPr>
            <p:cNvSpPr/>
            <p:nvPr/>
          </p:nvSpPr>
          <p:spPr>
            <a:xfrm rot="10800000" flipV="1">
              <a:off x="2853851" y="6348589"/>
              <a:ext cx="1066800" cy="0"/>
            </a:xfrm>
            <a:prstGeom prst="line">
              <a:avLst/>
            </a:prstGeom>
            <a:ln w="38100" cap="flat">
              <a:solidFill>
                <a:schemeClr val="tx2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0" name="AutoShape 5">
              <a:extLst>
                <a:ext uri="{FF2B5EF4-FFF2-40B4-BE49-F238E27FC236}">
                  <a16:creationId xmlns:a16="http://schemas.microsoft.com/office/drawing/2014/main" id="{EEBC9960-2D54-F375-A84F-C78747DF16B6}"/>
                </a:ext>
              </a:extLst>
            </p:cNvPr>
            <p:cNvSpPr/>
            <p:nvPr/>
          </p:nvSpPr>
          <p:spPr>
            <a:xfrm rot="10800000" flipV="1">
              <a:off x="4219714" y="6610705"/>
              <a:ext cx="1066800" cy="0"/>
            </a:xfrm>
            <a:prstGeom prst="line">
              <a:avLst/>
            </a:prstGeom>
            <a:ln w="38100" cap="flat">
              <a:solidFill>
                <a:schemeClr val="tx2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1" name="AutoShape 5">
              <a:extLst>
                <a:ext uri="{FF2B5EF4-FFF2-40B4-BE49-F238E27FC236}">
                  <a16:creationId xmlns:a16="http://schemas.microsoft.com/office/drawing/2014/main" id="{F6BCF410-7321-C138-D725-E44A432A1836}"/>
                </a:ext>
              </a:extLst>
            </p:cNvPr>
            <p:cNvSpPr/>
            <p:nvPr/>
          </p:nvSpPr>
          <p:spPr>
            <a:xfrm rot="10800000" flipV="1">
              <a:off x="4219714" y="6348589"/>
              <a:ext cx="1066800" cy="0"/>
            </a:xfrm>
            <a:prstGeom prst="line">
              <a:avLst/>
            </a:prstGeom>
            <a:ln w="38100" cap="flat">
              <a:solidFill>
                <a:schemeClr val="tx2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" name="AutoShape 5">
              <a:extLst>
                <a:ext uri="{FF2B5EF4-FFF2-40B4-BE49-F238E27FC236}">
                  <a16:creationId xmlns:a16="http://schemas.microsoft.com/office/drawing/2014/main" id="{F8B476C3-7968-AA32-9076-1591A2CCD1C1}"/>
                </a:ext>
              </a:extLst>
            </p:cNvPr>
            <p:cNvSpPr/>
            <p:nvPr/>
          </p:nvSpPr>
          <p:spPr>
            <a:xfrm rot="10800000" flipV="1">
              <a:off x="5562600" y="6603724"/>
              <a:ext cx="1066800" cy="0"/>
            </a:xfrm>
            <a:prstGeom prst="line">
              <a:avLst/>
            </a:prstGeom>
            <a:ln w="38100" cap="flat">
              <a:solidFill>
                <a:schemeClr val="tx2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" name="AutoShape 5">
              <a:extLst>
                <a:ext uri="{FF2B5EF4-FFF2-40B4-BE49-F238E27FC236}">
                  <a16:creationId xmlns:a16="http://schemas.microsoft.com/office/drawing/2014/main" id="{1395661C-35EF-5056-73B9-8275F8C7E3EF}"/>
                </a:ext>
              </a:extLst>
            </p:cNvPr>
            <p:cNvSpPr/>
            <p:nvPr/>
          </p:nvSpPr>
          <p:spPr>
            <a:xfrm rot="10800000" flipV="1">
              <a:off x="5562600" y="6341608"/>
              <a:ext cx="1066800" cy="0"/>
            </a:xfrm>
            <a:prstGeom prst="line">
              <a:avLst/>
            </a:prstGeom>
            <a:ln w="38100" cap="flat">
              <a:solidFill>
                <a:schemeClr val="tx2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" name="AutoShape 5">
              <a:extLst>
                <a:ext uri="{FF2B5EF4-FFF2-40B4-BE49-F238E27FC236}">
                  <a16:creationId xmlns:a16="http://schemas.microsoft.com/office/drawing/2014/main" id="{83288ACC-336E-D020-E377-E5A08A046115}"/>
                </a:ext>
              </a:extLst>
            </p:cNvPr>
            <p:cNvSpPr/>
            <p:nvPr/>
          </p:nvSpPr>
          <p:spPr>
            <a:xfrm rot="10800000" flipV="1">
              <a:off x="6877881" y="6603724"/>
              <a:ext cx="1066800" cy="0"/>
            </a:xfrm>
            <a:prstGeom prst="line">
              <a:avLst/>
            </a:prstGeom>
            <a:ln w="38100" cap="flat">
              <a:solidFill>
                <a:schemeClr val="tx2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" name="AutoShape 5">
              <a:extLst>
                <a:ext uri="{FF2B5EF4-FFF2-40B4-BE49-F238E27FC236}">
                  <a16:creationId xmlns:a16="http://schemas.microsoft.com/office/drawing/2014/main" id="{D72D833A-8BBB-D858-5747-13DCB7CCEABD}"/>
                </a:ext>
              </a:extLst>
            </p:cNvPr>
            <p:cNvSpPr/>
            <p:nvPr/>
          </p:nvSpPr>
          <p:spPr>
            <a:xfrm rot="10800000" flipV="1">
              <a:off x="6877881" y="6341608"/>
              <a:ext cx="1066800" cy="0"/>
            </a:xfrm>
            <a:prstGeom prst="line">
              <a:avLst/>
            </a:prstGeom>
            <a:ln w="38100" cap="flat">
              <a:solidFill>
                <a:schemeClr val="tx2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45" name="TextBox 13">
            <a:extLst>
              <a:ext uri="{FF2B5EF4-FFF2-40B4-BE49-F238E27FC236}">
                <a16:creationId xmlns:a16="http://schemas.microsoft.com/office/drawing/2014/main" id="{88E64DCE-0B64-C1B5-809B-C95DD19E6F2D}"/>
              </a:ext>
            </a:extLst>
          </p:cNvPr>
          <p:cNvSpPr txBox="1"/>
          <p:nvPr/>
        </p:nvSpPr>
        <p:spPr>
          <a:xfrm>
            <a:off x="7872118" y="7587525"/>
            <a:ext cx="1616160" cy="432170"/>
          </a:xfrm>
          <a:prstGeom prst="rect">
            <a:avLst/>
          </a:prstGeom>
          <a:ln>
            <a:noFill/>
          </a:ln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919"/>
              </a:lnSpc>
            </a:pPr>
            <a:r>
              <a:rPr lang="en-US" b="1" dirty="0">
                <a:solidFill>
                  <a:schemeClr val="tx2">
                    <a:lumMod val="75000"/>
                  </a:schemeClr>
                </a:solidFill>
                <a:latin typeface="Montserrat SemiBold" pitchFamily="2" charset="77"/>
              </a:rPr>
              <a:t>Arrivals</a:t>
            </a:r>
          </a:p>
        </p:txBody>
      </p:sp>
      <p:grpSp>
        <p:nvGrpSpPr>
          <p:cNvPr id="156" name="Group 155">
            <a:extLst>
              <a:ext uri="{FF2B5EF4-FFF2-40B4-BE49-F238E27FC236}">
                <a16:creationId xmlns:a16="http://schemas.microsoft.com/office/drawing/2014/main" id="{93A9CFA7-0CA8-4A0D-FC29-11622A845FD1}"/>
              </a:ext>
            </a:extLst>
          </p:cNvPr>
          <p:cNvGrpSpPr/>
          <p:nvPr/>
        </p:nvGrpSpPr>
        <p:grpSpPr>
          <a:xfrm>
            <a:off x="2127000" y="6901725"/>
            <a:ext cx="7301382" cy="432170"/>
            <a:chOff x="2127000" y="5473330"/>
            <a:chExt cx="7301382" cy="432170"/>
          </a:xfrm>
        </p:grpSpPr>
        <p:sp>
          <p:nvSpPr>
            <p:cNvPr id="157" name="AutoShape 5">
              <a:extLst>
                <a:ext uri="{FF2B5EF4-FFF2-40B4-BE49-F238E27FC236}">
                  <a16:creationId xmlns:a16="http://schemas.microsoft.com/office/drawing/2014/main" id="{F9141620-BC90-C070-2AF1-A87AF411C90F}"/>
                </a:ext>
              </a:extLst>
            </p:cNvPr>
            <p:cNvSpPr/>
            <p:nvPr/>
          </p:nvSpPr>
          <p:spPr>
            <a:xfrm rot="10800000" flipH="1" flipV="1">
              <a:off x="2127000" y="5898518"/>
              <a:ext cx="5400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8" name="AutoShape 5">
              <a:extLst>
                <a:ext uri="{FF2B5EF4-FFF2-40B4-BE49-F238E27FC236}">
                  <a16:creationId xmlns:a16="http://schemas.microsoft.com/office/drawing/2014/main" id="{33DAF4E7-B31B-23BC-02AC-5E329AF27D28}"/>
                </a:ext>
              </a:extLst>
            </p:cNvPr>
            <p:cNvSpPr/>
            <p:nvPr/>
          </p:nvSpPr>
          <p:spPr>
            <a:xfrm rot="10800000" flipH="1" flipV="1">
              <a:off x="2127000" y="5636402"/>
              <a:ext cx="5400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9" name="AutoShape 5">
              <a:extLst>
                <a:ext uri="{FF2B5EF4-FFF2-40B4-BE49-F238E27FC236}">
                  <a16:creationId xmlns:a16="http://schemas.microsoft.com/office/drawing/2014/main" id="{0BA0F1E1-9945-838C-8276-57CFFFE26B78}"/>
                </a:ext>
              </a:extLst>
            </p:cNvPr>
            <p:cNvSpPr/>
            <p:nvPr/>
          </p:nvSpPr>
          <p:spPr>
            <a:xfrm rot="10800000" flipH="1" flipV="1">
              <a:off x="3380651" y="5905499"/>
              <a:ext cx="5400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0" name="AutoShape 5">
              <a:extLst>
                <a:ext uri="{FF2B5EF4-FFF2-40B4-BE49-F238E27FC236}">
                  <a16:creationId xmlns:a16="http://schemas.microsoft.com/office/drawing/2014/main" id="{F95B3164-FA50-8C82-04C7-E229E19300B5}"/>
                </a:ext>
              </a:extLst>
            </p:cNvPr>
            <p:cNvSpPr/>
            <p:nvPr/>
          </p:nvSpPr>
          <p:spPr>
            <a:xfrm rot="10800000" flipH="1" flipV="1">
              <a:off x="3380651" y="5643383"/>
              <a:ext cx="5400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1" name="AutoShape 5">
              <a:extLst>
                <a:ext uri="{FF2B5EF4-FFF2-40B4-BE49-F238E27FC236}">
                  <a16:creationId xmlns:a16="http://schemas.microsoft.com/office/drawing/2014/main" id="{04E59F14-E673-34E2-31F4-DCBCECCC5946}"/>
                </a:ext>
              </a:extLst>
            </p:cNvPr>
            <p:cNvSpPr/>
            <p:nvPr/>
          </p:nvSpPr>
          <p:spPr>
            <a:xfrm rot="10800000" flipH="1" flipV="1">
              <a:off x="4746514" y="5905499"/>
              <a:ext cx="5400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2" name="AutoShape 5">
              <a:extLst>
                <a:ext uri="{FF2B5EF4-FFF2-40B4-BE49-F238E27FC236}">
                  <a16:creationId xmlns:a16="http://schemas.microsoft.com/office/drawing/2014/main" id="{6A644202-E9E8-4A50-0666-D5EC98404699}"/>
                </a:ext>
              </a:extLst>
            </p:cNvPr>
            <p:cNvSpPr/>
            <p:nvPr/>
          </p:nvSpPr>
          <p:spPr>
            <a:xfrm rot="10800000" flipH="1" flipV="1">
              <a:off x="4746514" y="5643383"/>
              <a:ext cx="5400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3" name="AutoShape 5">
              <a:extLst>
                <a:ext uri="{FF2B5EF4-FFF2-40B4-BE49-F238E27FC236}">
                  <a16:creationId xmlns:a16="http://schemas.microsoft.com/office/drawing/2014/main" id="{38369B43-9518-C218-4524-984555F47E91}"/>
                </a:ext>
              </a:extLst>
            </p:cNvPr>
            <p:cNvSpPr/>
            <p:nvPr/>
          </p:nvSpPr>
          <p:spPr>
            <a:xfrm rot="10800000" flipH="1" flipV="1">
              <a:off x="6089400" y="5898518"/>
              <a:ext cx="5400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4" name="AutoShape 5">
              <a:extLst>
                <a:ext uri="{FF2B5EF4-FFF2-40B4-BE49-F238E27FC236}">
                  <a16:creationId xmlns:a16="http://schemas.microsoft.com/office/drawing/2014/main" id="{CB0B4EA8-CF78-D959-B013-96562D71157E}"/>
                </a:ext>
              </a:extLst>
            </p:cNvPr>
            <p:cNvSpPr/>
            <p:nvPr/>
          </p:nvSpPr>
          <p:spPr>
            <a:xfrm rot="10800000" flipH="1" flipV="1">
              <a:off x="6089400" y="5636402"/>
              <a:ext cx="5400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5" name="AutoShape 5">
              <a:extLst>
                <a:ext uri="{FF2B5EF4-FFF2-40B4-BE49-F238E27FC236}">
                  <a16:creationId xmlns:a16="http://schemas.microsoft.com/office/drawing/2014/main" id="{BA69810D-BF3F-39F4-E236-0F9DA716D8F0}"/>
                </a:ext>
              </a:extLst>
            </p:cNvPr>
            <p:cNvSpPr/>
            <p:nvPr/>
          </p:nvSpPr>
          <p:spPr>
            <a:xfrm rot="10800000" flipH="1" flipV="1">
              <a:off x="7404681" y="5898518"/>
              <a:ext cx="5400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6" name="AutoShape 5">
              <a:extLst>
                <a:ext uri="{FF2B5EF4-FFF2-40B4-BE49-F238E27FC236}">
                  <a16:creationId xmlns:a16="http://schemas.microsoft.com/office/drawing/2014/main" id="{0FBA1EB8-13EB-E34B-7D38-0137BD74485E}"/>
                </a:ext>
              </a:extLst>
            </p:cNvPr>
            <p:cNvSpPr/>
            <p:nvPr/>
          </p:nvSpPr>
          <p:spPr>
            <a:xfrm rot="10800000" flipH="1" flipV="1">
              <a:off x="7404681" y="5636402"/>
              <a:ext cx="5400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7" name="TextBox 14">
              <a:extLst>
                <a:ext uri="{FF2B5EF4-FFF2-40B4-BE49-F238E27FC236}">
                  <a16:creationId xmlns:a16="http://schemas.microsoft.com/office/drawing/2014/main" id="{ACF4E7A8-E8F8-6E34-2B7A-4B256D9465CC}"/>
                </a:ext>
              </a:extLst>
            </p:cNvPr>
            <p:cNvSpPr txBox="1"/>
            <p:nvPr/>
          </p:nvSpPr>
          <p:spPr>
            <a:xfrm>
              <a:off x="7872118" y="5473330"/>
              <a:ext cx="1556264" cy="43217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919"/>
                </a:lnSpc>
              </a:pPr>
              <a:r>
                <a:rPr lang="en-US" b="1" dirty="0">
                  <a:solidFill>
                    <a:schemeClr val="accent3">
                      <a:lumMod val="75000"/>
                    </a:schemeClr>
                  </a:solidFill>
                  <a:latin typeface="Montserrat SemiBold" pitchFamily="2" charset="77"/>
                </a:rPr>
                <a:t>Service</a:t>
              </a:r>
            </a:p>
          </p:txBody>
        </p:sp>
      </p:grpSp>
      <p:sp>
        <p:nvSpPr>
          <p:cNvPr id="169" name="AutoShape 5">
            <a:extLst>
              <a:ext uri="{FF2B5EF4-FFF2-40B4-BE49-F238E27FC236}">
                <a16:creationId xmlns:a16="http://schemas.microsoft.com/office/drawing/2014/main" id="{552223C5-CD18-5167-4033-33E7D7750EE9}"/>
              </a:ext>
            </a:extLst>
          </p:cNvPr>
          <p:cNvSpPr/>
          <p:nvPr/>
        </p:nvSpPr>
        <p:spPr>
          <a:xfrm rot="10800000" flipH="1" flipV="1">
            <a:off x="2464142" y="6605411"/>
            <a:ext cx="180000" cy="0"/>
          </a:xfrm>
          <a:prstGeom prst="line">
            <a:avLst/>
          </a:prstGeom>
          <a:ln w="38100" cap="flat">
            <a:solidFill>
              <a:srgbClr val="FF000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>
              <a:solidFill>
                <a:srgbClr val="FF0000"/>
              </a:solidFill>
            </a:endParaRPr>
          </a:p>
        </p:txBody>
      </p:sp>
      <p:sp>
        <p:nvSpPr>
          <p:cNvPr id="170" name="AutoShape 5">
            <a:extLst>
              <a:ext uri="{FF2B5EF4-FFF2-40B4-BE49-F238E27FC236}">
                <a16:creationId xmlns:a16="http://schemas.microsoft.com/office/drawing/2014/main" id="{E8496AD6-01CB-23C9-2440-1D7874A4C8CB}"/>
              </a:ext>
            </a:extLst>
          </p:cNvPr>
          <p:cNvSpPr/>
          <p:nvPr/>
        </p:nvSpPr>
        <p:spPr>
          <a:xfrm rot="10800000" flipH="1" flipV="1">
            <a:off x="2464142" y="6343295"/>
            <a:ext cx="180000" cy="0"/>
          </a:xfrm>
          <a:prstGeom prst="line">
            <a:avLst/>
          </a:prstGeom>
          <a:ln w="38100" cap="flat">
            <a:solidFill>
              <a:srgbClr val="FF000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>
              <a:solidFill>
                <a:srgbClr val="FF0000"/>
              </a:solidFill>
            </a:endParaRPr>
          </a:p>
        </p:txBody>
      </p:sp>
      <p:sp>
        <p:nvSpPr>
          <p:cNvPr id="171" name="AutoShape 5">
            <a:extLst>
              <a:ext uri="{FF2B5EF4-FFF2-40B4-BE49-F238E27FC236}">
                <a16:creationId xmlns:a16="http://schemas.microsoft.com/office/drawing/2014/main" id="{8B5DCFD4-8041-A361-C657-B6C7F5D7DF0A}"/>
              </a:ext>
            </a:extLst>
          </p:cNvPr>
          <p:cNvSpPr/>
          <p:nvPr/>
        </p:nvSpPr>
        <p:spPr>
          <a:xfrm rot="10800000" flipH="1" flipV="1">
            <a:off x="3537793" y="6612392"/>
            <a:ext cx="360000" cy="0"/>
          </a:xfrm>
          <a:prstGeom prst="line">
            <a:avLst/>
          </a:prstGeom>
          <a:ln w="38100" cap="flat">
            <a:solidFill>
              <a:srgbClr val="FF000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>
              <a:solidFill>
                <a:srgbClr val="FF0000"/>
              </a:solidFill>
            </a:endParaRPr>
          </a:p>
        </p:txBody>
      </p:sp>
      <p:sp>
        <p:nvSpPr>
          <p:cNvPr id="172" name="AutoShape 5">
            <a:extLst>
              <a:ext uri="{FF2B5EF4-FFF2-40B4-BE49-F238E27FC236}">
                <a16:creationId xmlns:a16="http://schemas.microsoft.com/office/drawing/2014/main" id="{473FC1F8-713F-184D-B15F-5B64581A4E7B}"/>
              </a:ext>
            </a:extLst>
          </p:cNvPr>
          <p:cNvSpPr/>
          <p:nvPr/>
        </p:nvSpPr>
        <p:spPr>
          <a:xfrm rot="10800000" flipH="1" flipV="1">
            <a:off x="3537793" y="6350276"/>
            <a:ext cx="360000" cy="0"/>
          </a:xfrm>
          <a:prstGeom prst="line">
            <a:avLst/>
          </a:prstGeom>
          <a:ln w="38100" cap="flat">
            <a:solidFill>
              <a:srgbClr val="FF000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>
              <a:solidFill>
                <a:srgbClr val="FF0000"/>
              </a:solidFill>
            </a:endParaRPr>
          </a:p>
        </p:txBody>
      </p:sp>
      <p:sp>
        <p:nvSpPr>
          <p:cNvPr id="173" name="AutoShape 5">
            <a:extLst>
              <a:ext uri="{FF2B5EF4-FFF2-40B4-BE49-F238E27FC236}">
                <a16:creationId xmlns:a16="http://schemas.microsoft.com/office/drawing/2014/main" id="{518C6B83-9E93-70F8-5E72-2918244944C3}"/>
              </a:ext>
            </a:extLst>
          </p:cNvPr>
          <p:cNvSpPr/>
          <p:nvPr/>
        </p:nvSpPr>
        <p:spPr>
          <a:xfrm rot="10800000" flipH="1" flipV="1">
            <a:off x="4723656" y="6612392"/>
            <a:ext cx="540000" cy="0"/>
          </a:xfrm>
          <a:prstGeom prst="line">
            <a:avLst/>
          </a:prstGeom>
          <a:ln w="38100" cap="flat">
            <a:solidFill>
              <a:srgbClr val="FF000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>
              <a:solidFill>
                <a:srgbClr val="FF0000"/>
              </a:solidFill>
            </a:endParaRPr>
          </a:p>
        </p:txBody>
      </p:sp>
      <p:sp>
        <p:nvSpPr>
          <p:cNvPr id="174" name="AutoShape 5">
            <a:extLst>
              <a:ext uri="{FF2B5EF4-FFF2-40B4-BE49-F238E27FC236}">
                <a16:creationId xmlns:a16="http://schemas.microsoft.com/office/drawing/2014/main" id="{3D628917-1643-9C33-D66B-0EC7FA2493CB}"/>
              </a:ext>
            </a:extLst>
          </p:cNvPr>
          <p:cNvSpPr/>
          <p:nvPr/>
        </p:nvSpPr>
        <p:spPr>
          <a:xfrm rot="10800000" flipH="1" flipV="1">
            <a:off x="4723656" y="6350276"/>
            <a:ext cx="540000" cy="0"/>
          </a:xfrm>
          <a:prstGeom prst="line">
            <a:avLst/>
          </a:prstGeom>
          <a:ln w="38100" cap="flat">
            <a:solidFill>
              <a:srgbClr val="FF000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>
              <a:solidFill>
                <a:srgbClr val="FF0000"/>
              </a:solidFill>
            </a:endParaRPr>
          </a:p>
        </p:txBody>
      </p:sp>
      <p:sp>
        <p:nvSpPr>
          <p:cNvPr id="175" name="AutoShape 5">
            <a:extLst>
              <a:ext uri="{FF2B5EF4-FFF2-40B4-BE49-F238E27FC236}">
                <a16:creationId xmlns:a16="http://schemas.microsoft.com/office/drawing/2014/main" id="{0EC714B6-76E1-058C-FFC7-27238F8DD841}"/>
              </a:ext>
            </a:extLst>
          </p:cNvPr>
          <p:cNvSpPr/>
          <p:nvPr/>
        </p:nvSpPr>
        <p:spPr>
          <a:xfrm rot="10800000" flipH="1" flipV="1">
            <a:off x="5886542" y="6605411"/>
            <a:ext cx="720000" cy="0"/>
          </a:xfrm>
          <a:prstGeom prst="line">
            <a:avLst/>
          </a:prstGeom>
          <a:ln w="38100" cap="flat">
            <a:solidFill>
              <a:srgbClr val="FF000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>
              <a:solidFill>
                <a:srgbClr val="FF0000"/>
              </a:solidFill>
            </a:endParaRPr>
          </a:p>
        </p:txBody>
      </p:sp>
      <p:sp>
        <p:nvSpPr>
          <p:cNvPr id="176" name="AutoShape 5">
            <a:extLst>
              <a:ext uri="{FF2B5EF4-FFF2-40B4-BE49-F238E27FC236}">
                <a16:creationId xmlns:a16="http://schemas.microsoft.com/office/drawing/2014/main" id="{00D045DF-CCC3-FF55-06AD-88C3429A3FA8}"/>
              </a:ext>
            </a:extLst>
          </p:cNvPr>
          <p:cNvSpPr/>
          <p:nvPr/>
        </p:nvSpPr>
        <p:spPr>
          <a:xfrm rot="10800000" flipH="1" flipV="1">
            <a:off x="5886542" y="6343295"/>
            <a:ext cx="720000" cy="0"/>
          </a:xfrm>
          <a:prstGeom prst="line">
            <a:avLst/>
          </a:prstGeom>
          <a:ln w="38100" cap="flat">
            <a:solidFill>
              <a:srgbClr val="FF000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>
              <a:solidFill>
                <a:srgbClr val="FF0000"/>
              </a:solidFill>
            </a:endParaRPr>
          </a:p>
        </p:txBody>
      </p:sp>
      <p:sp>
        <p:nvSpPr>
          <p:cNvPr id="177" name="AutoShape 5">
            <a:extLst>
              <a:ext uri="{FF2B5EF4-FFF2-40B4-BE49-F238E27FC236}">
                <a16:creationId xmlns:a16="http://schemas.microsoft.com/office/drawing/2014/main" id="{E80977A7-8B2B-7030-FF09-05D681811613}"/>
              </a:ext>
            </a:extLst>
          </p:cNvPr>
          <p:cNvSpPr/>
          <p:nvPr/>
        </p:nvSpPr>
        <p:spPr>
          <a:xfrm rot="10800000" flipH="1" flipV="1">
            <a:off x="6877823" y="6605411"/>
            <a:ext cx="1044000" cy="0"/>
          </a:xfrm>
          <a:prstGeom prst="line">
            <a:avLst/>
          </a:prstGeom>
          <a:ln w="38100" cap="flat">
            <a:solidFill>
              <a:srgbClr val="FF000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>
              <a:solidFill>
                <a:srgbClr val="FF0000"/>
              </a:solidFill>
            </a:endParaRPr>
          </a:p>
        </p:txBody>
      </p:sp>
      <p:sp>
        <p:nvSpPr>
          <p:cNvPr id="178" name="AutoShape 5">
            <a:extLst>
              <a:ext uri="{FF2B5EF4-FFF2-40B4-BE49-F238E27FC236}">
                <a16:creationId xmlns:a16="http://schemas.microsoft.com/office/drawing/2014/main" id="{CCE6A9E3-9D49-E504-CE26-F11F6791193D}"/>
              </a:ext>
            </a:extLst>
          </p:cNvPr>
          <p:cNvSpPr/>
          <p:nvPr/>
        </p:nvSpPr>
        <p:spPr>
          <a:xfrm rot="10800000" flipH="1" flipV="1">
            <a:off x="6877823" y="6343295"/>
            <a:ext cx="1044000" cy="0"/>
          </a:xfrm>
          <a:prstGeom prst="line">
            <a:avLst/>
          </a:prstGeom>
          <a:ln w="38100" cap="flat">
            <a:solidFill>
              <a:srgbClr val="FF000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>
              <a:solidFill>
                <a:srgbClr val="FF0000"/>
              </a:solidFill>
            </a:endParaRPr>
          </a:p>
        </p:txBody>
      </p:sp>
      <p:sp>
        <p:nvSpPr>
          <p:cNvPr id="179" name="TextBox 13">
            <a:extLst>
              <a:ext uri="{FF2B5EF4-FFF2-40B4-BE49-F238E27FC236}">
                <a16:creationId xmlns:a16="http://schemas.microsoft.com/office/drawing/2014/main" id="{206DF1BA-B572-B9E1-DDF8-EEF683959CAC}"/>
              </a:ext>
            </a:extLst>
          </p:cNvPr>
          <p:cNvSpPr txBox="1"/>
          <p:nvPr/>
        </p:nvSpPr>
        <p:spPr>
          <a:xfrm>
            <a:off x="6781800" y="5676900"/>
            <a:ext cx="2523222" cy="4511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919"/>
              </a:lnSpc>
            </a:pPr>
            <a:r>
              <a:rPr lang="en-US" sz="2400" b="1" dirty="0">
                <a:solidFill>
                  <a:srgbClr val="FF0000"/>
                </a:solidFill>
                <a:latin typeface="Montserrat SemiBold" pitchFamily="2" charset="77"/>
              </a:rPr>
              <a:t>Abandonment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C47237A-4D75-4BB7-A859-9C5B1B41EA08}"/>
              </a:ext>
            </a:extLst>
          </p:cNvPr>
          <p:cNvSpPr txBox="1"/>
          <p:nvPr/>
        </p:nvSpPr>
        <p:spPr>
          <a:xfrm>
            <a:off x="1016396" y="942975"/>
            <a:ext cx="16230600" cy="6269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200"/>
              </a:lnSpc>
              <a:spcBef>
                <a:spcPct val="0"/>
              </a:spcBef>
            </a:pPr>
            <a:r>
              <a:rPr lang="en-US" sz="4000" b="1" spc="15" dirty="0">
                <a:solidFill>
                  <a:srgbClr val="2B2C30"/>
                </a:solidFill>
                <a:latin typeface="Montserrat" pitchFamily="2" charset="77"/>
                <a:cs typeface="Gujarati MT" pitchFamily="2" charset="0"/>
              </a:rPr>
              <a:t>STEP 1: TRANSFORM EQUATION</a:t>
            </a:r>
            <a:endParaRPr lang="en-US" sz="3714" b="1" spc="742" dirty="0">
              <a:solidFill>
                <a:schemeClr val="accent6">
                  <a:lumMod val="75000"/>
                </a:schemeClr>
              </a:solidFill>
              <a:latin typeface="Montserrat" pitchFamily="2" charset="77"/>
              <a:cs typeface="Gujarati MT" pitchFamily="2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8E094452-322F-A61C-6A75-82C51A538B67}"/>
                  </a:ext>
                </a:extLst>
              </p:cNvPr>
              <p:cNvSpPr txBox="1"/>
              <p:nvPr/>
            </p:nvSpPr>
            <p:spPr>
              <a:xfrm>
                <a:off x="12721241" y="7906684"/>
                <a:ext cx="1824154" cy="45781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m:rPr>
                              <m:sty m:val="p"/>
                            </m:rPr>
                            <a:rPr lang="en-US" sz="2800" b="0" i="0" smtClean="0">
                              <a:latin typeface="Cambria Math" panose="02040503050406030204" pitchFamily="18" charset="0"/>
                            </a:rPr>
                            <m:t>γ</m:t>
                          </m:r>
                        </m:e>
                      </m:rad>
                      <m:r>
                        <m:rPr>
                          <m:sty m:val="p"/>
                        </m:rPr>
                        <a:rPr lang="en-US" sz="2800" b="0" i="0" smtClean="0">
                          <a:latin typeface="Cambria Math" panose="02040503050406030204" pitchFamily="18" charset="0"/>
                        </a:rPr>
                        <m:t>q</m:t>
                      </m:r>
                      <m:sSup>
                        <m:sSupPr>
                          <m:ctrlPr>
                            <a:rPr lang="en-US" sz="2800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</a:rPr>
                            <m:t>→</m:t>
                          </m:r>
                        </m:e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</a:rPr>
                            <m:t>𝒅</m:t>
                          </m:r>
                        </m:sup>
                      </m:sSup>
                      <m:r>
                        <a:rPr lang="en-US" sz="2800" b="1" i="1" smtClean="0">
                          <a:latin typeface="Cambria Math" panose="02040503050406030204" pitchFamily="18" charset="0"/>
                        </a:rPr>
                        <m:t>  </m:t>
                      </m:r>
                      <m:r>
                        <a:rPr lang="en-US" sz="28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??</m:t>
                      </m:r>
                    </m:oMath>
                  </m:oMathPara>
                </a14:m>
                <a:endParaRPr lang="en-US" sz="2800" b="1" dirty="0"/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8E094452-322F-A61C-6A75-82C51A538B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721241" y="7906684"/>
                <a:ext cx="1824154" cy="457818"/>
              </a:xfrm>
              <a:prstGeom prst="rect">
                <a:avLst/>
              </a:prstGeom>
              <a:blipFill>
                <a:blip r:embed="rId5"/>
                <a:stretch>
                  <a:fillRect t="-2703" r="-3448" b="-3513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46004568-0DCF-2BBF-1115-9A81E898D8B7}"/>
                  </a:ext>
                </a:extLst>
              </p:cNvPr>
              <p:cNvSpPr txBox="1"/>
              <p:nvPr/>
            </p:nvSpPr>
            <p:spPr>
              <a:xfrm>
                <a:off x="772772" y="3238500"/>
                <a:ext cx="16934615" cy="64088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1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𝐄</m:t>
                      </m:r>
                      <m:func>
                        <m:funcPr>
                          <m:ctrlPr>
                            <a:rPr lang="en-US" sz="3600" b="0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en-US" sz="3600" b="0" i="0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[(</m:t>
                          </m:r>
                          <m:sSup>
                            <m:sSupPr>
                              <m:ctrlPr>
                                <a:rPr lang="en-US" sz="3600" b="0" i="1" smtClean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sz="3600" b="0" i="0" smtClean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e</m:t>
                              </m:r>
                            </m:e>
                            <m:sup>
                              <m:rad>
                                <m:radPr>
                                  <m:degHide m:val="on"/>
                                  <m:ctrlPr>
                                    <a:rPr lang="en-US" sz="3600" b="0" i="1" smtClean="0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3600" b="0" i="0" smtClean="0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γ</m:t>
                                  </m:r>
                                </m:e>
                              </m:rad>
                              <m:r>
                                <m:rPr>
                                  <m:sty m:val="p"/>
                                </m:rPr>
                                <a:rPr lang="en-US" sz="3600" b="0" i="0" smtClean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θ</m:t>
                              </m:r>
                              <m:d>
                                <m:dPr>
                                  <m:ctrlPr>
                                    <a:rPr lang="en-US" sz="3600" i="1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3600" i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Arr</m:t>
                                  </m:r>
                                  <m:r>
                                    <a:rPr lang="en-US" sz="3600" i="0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 −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sz="3600" i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Ser</m:t>
                                  </m:r>
                                  <m:r>
                                    <a:rPr lang="en-US" sz="3600" i="0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 −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sz="3600" i="0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Aban</m:t>
                                  </m:r>
                                </m:e>
                              </m:d>
                            </m:sup>
                          </m:sSup>
                        </m:fName>
                        <m:e>
                          <m:r>
                            <a:rPr lang="en-US" sz="3600" b="0" i="0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−1)</m:t>
                          </m:r>
                          <m:sSup>
                            <m:sSupPr>
                              <m:ctrlPr>
                                <a:rPr lang="en-US" sz="3600" i="1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sz="3600" i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e</m:t>
                              </m:r>
                            </m:e>
                            <m:sup>
                              <m:rad>
                                <m:radPr>
                                  <m:degHide m:val="on"/>
                                  <m:ctrlPr>
                                    <a:rPr lang="en-US" sz="3600" i="1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3600" i="0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γ</m:t>
                                  </m:r>
                                </m:e>
                              </m:rad>
                              <m:r>
                                <m:rPr>
                                  <m:sty m:val="p"/>
                                </m:rPr>
                                <a:rPr lang="en-US" sz="3600" i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θ</m:t>
                              </m:r>
                              <m:r>
                                <m:rPr>
                                  <m:sty m:val="p"/>
                                </m:rPr>
                                <a:rPr lang="en-US" sz="3600" b="0" i="0" smtClean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q</m:t>
                              </m:r>
                            </m:sup>
                          </m:sSup>
                          <m:r>
                            <a:rPr lang="en-US" sz="3600" b="0" i="0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] </m:t>
                          </m:r>
                        </m:e>
                      </m:func>
                      <m:r>
                        <a:rPr lang="en-US" sz="36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 +</m:t>
                      </m:r>
                      <m:r>
                        <a:rPr lang="en-US" sz="3600" b="1" i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𝐄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3600" i="1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sz="3600" i="1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sz="3600" i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e</m:t>
                              </m:r>
                            </m:e>
                            <m:sup>
                              <m:r>
                                <a:rPr lang="en-US" sz="3600" b="0" i="1" smtClean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ad>
                                <m:radPr>
                                  <m:degHide m:val="on"/>
                                  <m:ctrlPr>
                                    <a:rPr lang="en-US" sz="3600" i="1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3600" i="0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γ</m:t>
                                  </m:r>
                                </m:e>
                              </m:rad>
                              <m:r>
                                <m:rPr>
                                  <m:sty m:val="p"/>
                                </m:rPr>
                                <a:rPr lang="en-US" sz="3600" i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θ</m:t>
                              </m:r>
                              <m:r>
                                <a:rPr lang="en-US" sz="3600" i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 sz="3600" i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Idl</m:t>
                              </m:r>
                              <m:r>
                                <m:rPr>
                                  <m:sty m:val="p"/>
                                </m:rPr>
                                <a:rPr lang="en-US" sz="3600" b="0" i="0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e</m:t>
                              </m:r>
                            </m:sup>
                          </m:sSup>
                          <m:r>
                            <a:rPr lang="en-US" sz="3600" i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−1</m:t>
                          </m:r>
                        </m:e>
                      </m:d>
                      <m:r>
                        <a:rPr lang="en-US" sz="36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 sz="3600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46004568-0DCF-2BBF-1115-9A81E898D8B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2772" y="3238500"/>
                <a:ext cx="16934615" cy="640881"/>
              </a:xfrm>
              <a:prstGeom prst="rect">
                <a:avLst/>
              </a:prstGeom>
              <a:blipFill>
                <a:blip r:embed="rId6"/>
                <a:stretch>
                  <a:fillRect t="-3846" b="-2692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3EFFD7D9-D61D-7546-0595-CB479AEB8D35}"/>
                  </a:ext>
                </a:extLst>
              </p:cNvPr>
              <p:cNvSpPr txBox="1"/>
              <p:nvPr/>
            </p:nvSpPr>
            <p:spPr>
              <a:xfrm>
                <a:off x="4624050" y="2315623"/>
                <a:ext cx="9144000" cy="7078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4000" b="0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4000" b="0" i="0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q</m:t>
                          </m:r>
                        </m:e>
                        <m:sup>
                          <m:r>
                            <a:rPr lang="en-US" sz="4000" b="0" i="0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</m:sup>
                      </m:sSup>
                      <m:r>
                        <a:rPr lang="en-US" sz="40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 sz="40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q</m:t>
                      </m:r>
                      <m:r>
                        <a:rPr lang="en-US" sz="40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m:rPr>
                          <m:sty m:val="p"/>
                        </m:rPr>
                        <a:rPr lang="en-US" sz="40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Arr</m:t>
                      </m:r>
                      <m:r>
                        <a:rPr lang="en-US" sz="40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 −</m:t>
                      </m:r>
                      <m:r>
                        <m:rPr>
                          <m:sty m:val="p"/>
                        </m:rPr>
                        <a:rPr lang="en-US" sz="40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Ser</m:t>
                      </m:r>
                      <m:r>
                        <a:rPr lang="en-US" sz="40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 −</m:t>
                      </m:r>
                      <m:r>
                        <m:rPr>
                          <m:sty m:val="p"/>
                        </m:rPr>
                        <a:rPr lang="en-US" sz="4000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Aban</m:t>
                      </m:r>
                      <m:r>
                        <a:rPr lang="en-US" sz="40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m:rPr>
                          <m:sty m:val="p"/>
                        </m:rPr>
                        <a:rPr lang="en-US" sz="40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Idle</m:t>
                      </m:r>
                    </m:oMath>
                  </m:oMathPara>
                </a14:m>
                <a:endParaRPr lang="en-US" sz="4000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3EFFD7D9-D61D-7546-0595-CB479AEB8D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24050" y="2315623"/>
                <a:ext cx="9144000" cy="707886"/>
              </a:xfrm>
              <a:prstGeom prst="rect">
                <a:avLst/>
              </a:prstGeom>
              <a:blipFill>
                <a:blip r:embed="rId7"/>
                <a:stretch>
                  <a:fillRect b="-245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AutoShape 3">
            <a:extLst>
              <a:ext uri="{FF2B5EF4-FFF2-40B4-BE49-F238E27FC236}">
                <a16:creationId xmlns:a16="http://schemas.microsoft.com/office/drawing/2014/main" id="{3F0B5A61-1DFC-B0A3-4E99-D0408AB467E4}"/>
              </a:ext>
            </a:extLst>
          </p:cNvPr>
          <p:cNvSpPr/>
          <p:nvPr/>
        </p:nvSpPr>
        <p:spPr>
          <a:xfrm flipV="1">
            <a:off x="1028695" y="1760761"/>
            <a:ext cx="16230594" cy="0"/>
          </a:xfrm>
          <a:prstGeom prst="line">
            <a:avLst/>
          </a:prstGeom>
          <a:ln w="9525" cap="flat">
            <a:solidFill>
              <a:srgbClr val="2B2C3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27BEE3F2-C2AD-F60C-2F8A-F4C701335D98}"/>
                  </a:ext>
                </a:extLst>
              </p:cNvPr>
              <p:cNvSpPr txBox="1"/>
              <p:nvPr/>
            </p:nvSpPr>
            <p:spPr>
              <a:xfrm>
                <a:off x="7563681" y="8505739"/>
                <a:ext cx="1676399" cy="52482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𝛾</m:t>
                          </m:r>
                        </m:e>
                      </m:rad>
                      <m:r>
                        <m:rPr>
                          <m:sty m:val="p"/>
                        </m:rPr>
                        <a:rPr lang="en-US" sz="2800" b="0" i="0" smtClean="0">
                          <a:latin typeface="Cambria Math" panose="02040503050406030204" pitchFamily="18" charset="0"/>
                        </a:rPr>
                        <m:t>q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27BEE3F2-C2AD-F60C-2F8A-F4C701335D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63681" y="8505739"/>
                <a:ext cx="1676399" cy="524824"/>
              </a:xfrm>
              <a:prstGeom prst="rect">
                <a:avLst/>
              </a:prstGeom>
              <a:blipFill>
                <a:blip r:embed="rId8"/>
                <a:stretch>
                  <a:fillRect b="-119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B625A1BA-8814-8BDE-2AA6-83B83E11B04A}"/>
                  </a:ext>
                </a:extLst>
              </p:cNvPr>
              <p:cNvSpPr txBox="1"/>
              <p:nvPr/>
            </p:nvSpPr>
            <p:spPr>
              <a:xfrm>
                <a:off x="772772" y="4199358"/>
                <a:ext cx="17173984" cy="63934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600" b="1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𝐄</m:t>
                      </m:r>
                      <m:func>
                        <m:funcPr>
                          <m:ctrlPr>
                            <a:rPr lang="en-US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d>
                            <m:dPr>
                              <m:begChr m:val="["/>
                              <m:endChr m:val="]"/>
                              <m:ctrlPr>
                                <a:rPr lang="en-US" sz="3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sz="36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3600" i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e</m:t>
                                  </m:r>
                                </m:e>
                                <m:sup>
                                  <m:rad>
                                    <m:radPr>
                                      <m:degHide m:val="on"/>
                                      <m:ctrlPr>
                                        <a:rPr lang="en-US" sz="3600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sz="3600" i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γ</m:t>
                                      </m:r>
                                    </m:e>
                                  </m:rad>
                                  <m:r>
                                    <m:rPr>
                                      <m:sty m:val="p"/>
                                    </m:rPr>
                                    <a:rPr lang="en-US" sz="3600" i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θ</m:t>
                                  </m:r>
                                  <m:d>
                                    <m:dPr>
                                      <m:ctrlPr>
                                        <a:rPr lang="en-US" sz="3600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sz="3600" i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Arr</m:t>
                                      </m:r>
                                      <m:r>
                                        <a:rPr lang="en-US" sz="3600" i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−</m:t>
                                      </m:r>
                                      <m:r>
                                        <m:rPr>
                                          <m:sty m:val="p"/>
                                        </m:rPr>
                                        <a:rPr lang="en-US" sz="3600" i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Ser</m:t>
                                      </m:r>
                                    </m:e>
                                  </m:d>
                                </m:sup>
                              </m:sSup>
                              <m:r>
                                <a:rPr lang="en-US" sz="3600" b="0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e>
                          </m:d>
                          <m:r>
                            <a:rPr lang="en-US" sz="3600" b="1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𝐄</m:t>
                          </m:r>
                          <m:func>
                            <m:funcPr>
                              <m:ctrlPr>
                                <a:rPr lang="en-US" sz="36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sz="36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p>
                                    <m:sSupPr>
                                      <m:ctrlPr>
                                        <a:rPr lang="en-US" sz="3600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sz="3600" i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e</m:t>
                                      </m:r>
                                    </m:e>
                                    <m:sup>
                                      <m:rad>
                                        <m:radPr>
                                          <m:degHide m:val="on"/>
                                          <m:ctrlPr>
                                            <a:rPr lang="en-US" sz="3600" i="1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radPr>
                                        <m:deg/>
                                        <m: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sz="3600" i="0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γ</m:t>
                                          </m:r>
                                        </m:e>
                                      </m:rad>
                                      <m:r>
                                        <m:rPr>
                                          <m:sty m:val="p"/>
                                        </m:rPr>
                                        <a:rPr lang="en-US" sz="3600" b="0" i="0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θq</m:t>
                                      </m:r>
                                    </m:sup>
                                  </m:sSup>
                                </m:e>
                              </m:d>
                            </m:fName>
                            <m:e>
                              <m:r>
                                <a:rPr lang="en-US" sz="36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e>
                          </m:func>
                        </m:fName>
                        <m:e>
                          <m:r>
                            <a:rPr lang="en-US" sz="36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  </m:t>
                          </m:r>
                          <m:r>
                            <a:rPr lang="en-US" sz="3600" b="1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𝐄</m:t>
                          </m:r>
                          <m:func>
                            <m:funcPr>
                              <m:ctrlPr>
                                <a:rPr lang="en-US" sz="36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a:rPr lang="en-US" sz="3600" i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[(</m:t>
                              </m:r>
                              <m:sSup>
                                <m:sSupPr>
                                  <m:ctrlPr>
                                    <a:rPr lang="en-US" sz="3600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3600" i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e</m:t>
                                  </m:r>
                                </m:e>
                                <m:sup>
                                  <m:r>
                                    <a:rPr lang="en-US" sz="3600" b="0" i="0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sz="3600" i="1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sz="3600" i="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γ</m:t>
                                      </m:r>
                                    </m:e>
                                  </m:rad>
                                  <m:r>
                                    <m:rPr>
                                      <m:sty m:val="p"/>
                                    </m:rPr>
                                    <a:rPr lang="en-US" sz="3600" i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θ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sz="3600" b="0" i="0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Aban</m:t>
                                  </m:r>
                                </m:sup>
                              </m:sSup>
                            </m:fName>
                            <m:e>
                              <m:r>
                                <a:rPr lang="en-US" sz="3600" i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−1)</m:t>
                              </m:r>
                              <m:sSup>
                                <m:sSupPr>
                                  <m:ctrlPr>
                                    <a:rPr lang="en-US" sz="3600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3600" i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e</m:t>
                                  </m:r>
                                </m:e>
                                <m:sup>
                                  <m:rad>
                                    <m:radPr>
                                      <m:degHide m:val="on"/>
                                      <m:ctrlPr>
                                        <a:rPr lang="en-US" sz="3600" i="1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sz="3600" i="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γ</m:t>
                                      </m:r>
                                    </m:e>
                                  </m:rad>
                                  <m:r>
                                    <m:rPr>
                                      <m:sty m:val="p"/>
                                    </m:rPr>
                                    <a:rPr lang="en-US" sz="3600" i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θ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sz="3600" b="0" i="0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q</m:t>
                                  </m:r>
                                </m:sup>
                              </m:sSup>
                              <m:r>
                                <a:rPr lang="en-US" sz="3600" i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]</m:t>
                              </m:r>
                              <m:r>
                                <m:rPr>
                                  <m:sty m:val="p"/>
                                </m:rPr>
                                <a:rPr lang="en-US" sz="3600" b="0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E</m:t>
                              </m:r>
                              <m:r>
                                <a:rPr lang="en-US" sz="3600" b="0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[</m:t>
                              </m:r>
                              <m:sSup>
                                <m:sSupPr>
                                  <m:ctrlPr>
                                    <a:rPr lang="en-US" sz="36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360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e</m:t>
                                  </m:r>
                                </m:e>
                                <m:sup>
                                  <m:rad>
                                    <m:radPr>
                                      <m:degHide m:val="on"/>
                                      <m:ctrlPr>
                                        <a:rPr lang="en-US" sz="3600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sz="360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γ</m:t>
                                      </m:r>
                                    </m:e>
                                  </m:rad>
                                  <m:r>
                                    <m:rPr>
                                      <m:sty m:val="p"/>
                                    </m:rPr>
                                    <a:rPr lang="en-US" sz="360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θ</m:t>
                                  </m:r>
                                  <m:d>
                                    <m:dPr>
                                      <m:ctrlPr>
                                        <a:rPr lang="en-US" sz="3600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sz="360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Arr</m:t>
                                      </m:r>
                                      <m:r>
                                        <a:rPr lang="en-US" sz="360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−</m:t>
                                      </m:r>
                                      <m:r>
                                        <m:rPr>
                                          <m:sty m:val="p"/>
                                        </m:rPr>
                                        <a:rPr lang="en-US" sz="360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Ser</m:t>
                                      </m:r>
                                    </m:e>
                                  </m:d>
                                </m:sup>
                              </m:sSup>
                              <m:r>
                                <a:rPr lang="en-US" sz="3600" b="0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]</m:t>
                              </m:r>
                              <m:r>
                                <a:rPr lang="en-US" sz="3600" i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e>
                          </m:func>
                        </m:e>
                      </m:func>
                    </m:oMath>
                  </m:oMathPara>
                </a14:m>
                <a:endParaRPr lang="en-US" sz="3600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B625A1BA-8814-8BDE-2AA6-83B83E11B0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2772" y="4199358"/>
                <a:ext cx="17173984" cy="639342"/>
              </a:xfrm>
              <a:prstGeom prst="rect">
                <a:avLst/>
              </a:prstGeom>
              <a:blipFill>
                <a:blip r:embed="rId9"/>
                <a:stretch>
                  <a:fillRect t="-3846" b="-2692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Freeform 3">
            <a:extLst>
              <a:ext uri="{FF2B5EF4-FFF2-40B4-BE49-F238E27FC236}">
                <a16:creationId xmlns:a16="http://schemas.microsoft.com/office/drawing/2014/main" id="{EAA2BC75-C424-1AE4-2DA1-87035CC55228}"/>
              </a:ext>
            </a:extLst>
          </p:cNvPr>
          <p:cNvSpPr/>
          <p:nvPr/>
        </p:nvSpPr>
        <p:spPr>
          <a:xfrm>
            <a:off x="3380652" y="3080732"/>
            <a:ext cx="6891634" cy="932421"/>
          </a:xfrm>
          <a:custGeom>
            <a:avLst/>
            <a:gdLst/>
            <a:ahLst/>
            <a:cxnLst/>
            <a:rect l="l" t="t" r="r" b="b"/>
            <a:pathLst>
              <a:path w="847631" h="310242">
                <a:moveTo>
                  <a:pt x="0" y="0"/>
                </a:moveTo>
                <a:lnTo>
                  <a:pt x="847631" y="0"/>
                </a:lnTo>
                <a:lnTo>
                  <a:pt x="847631" y="310242"/>
                </a:lnTo>
                <a:lnTo>
                  <a:pt x="0" y="310242"/>
                </a:lnTo>
                <a:close/>
              </a:path>
            </a:pathLst>
          </a:custGeom>
          <a:solidFill>
            <a:srgbClr val="FFC000">
              <a:alpha val="20000"/>
            </a:srgbClr>
          </a:solidFill>
          <a:ln w="38100" cap="rnd">
            <a:noFill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6282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3">
            <a:extLst>
              <a:ext uri="{FF2B5EF4-FFF2-40B4-BE49-F238E27FC236}">
                <a16:creationId xmlns:a16="http://schemas.microsoft.com/office/drawing/2014/main" id="{2885A418-01C2-97D4-1908-D6BC472BD46A}"/>
              </a:ext>
            </a:extLst>
          </p:cNvPr>
          <p:cNvSpPr/>
          <p:nvPr/>
        </p:nvSpPr>
        <p:spPr>
          <a:xfrm>
            <a:off x="9594620" y="6154370"/>
            <a:ext cx="7855180" cy="3103930"/>
          </a:xfrm>
          <a:custGeom>
            <a:avLst/>
            <a:gdLst/>
            <a:ahLst/>
            <a:cxnLst/>
            <a:rect l="l" t="t" r="r" b="b"/>
            <a:pathLst>
              <a:path w="847631" h="310242">
                <a:moveTo>
                  <a:pt x="0" y="0"/>
                </a:moveTo>
                <a:lnTo>
                  <a:pt x="847631" y="0"/>
                </a:lnTo>
                <a:lnTo>
                  <a:pt x="847631" y="310242"/>
                </a:lnTo>
                <a:lnTo>
                  <a:pt x="0" y="310242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  <a:alpha val="30000"/>
            </a:schemeClr>
          </a:solidFill>
          <a:ln w="38100" cap="rnd">
            <a:solidFill>
              <a:schemeClr val="accent2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9" name="TextBox 12">
            <a:extLst>
              <a:ext uri="{FF2B5EF4-FFF2-40B4-BE49-F238E27FC236}">
                <a16:creationId xmlns:a16="http://schemas.microsoft.com/office/drawing/2014/main" id="{B9C951D4-E956-92A7-9A0F-35BDE45C80BB}"/>
              </a:ext>
            </a:extLst>
          </p:cNvPr>
          <p:cNvSpPr txBox="1"/>
          <p:nvPr/>
        </p:nvSpPr>
        <p:spPr>
          <a:xfrm>
            <a:off x="9483569" y="5929388"/>
            <a:ext cx="1796191" cy="3230763"/>
          </a:xfrm>
          <a:prstGeom prst="rect">
            <a:avLst/>
          </a:prstGeom>
        </p:spPr>
        <p:txBody>
          <a:bodyPr lIns="50800" tIns="50800" rIns="50800" bIns="50800" rtlCol="0" anchor="ctr"/>
          <a:lstStyle/>
          <a:p>
            <a:pPr algn="ctr">
              <a:lnSpc>
                <a:spcPts val="2659"/>
              </a:lnSpc>
              <a:spcBef>
                <a:spcPct val="0"/>
              </a:spcBef>
            </a:pPr>
            <a:endParaRPr/>
          </a:p>
        </p:txBody>
      </p:sp>
      <p:sp>
        <p:nvSpPr>
          <p:cNvPr id="21" name="TextBox 37">
            <a:extLst>
              <a:ext uri="{FF2B5EF4-FFF2-40B4-BE49-F238E27FC236}">
                <a16:creationId xmlns:a16="http://schemas.microsoft.com/office/drawing/2014/main" id="{D0EAD54E-83B9-F381-3DE2-FFCA0F3BB5E1}"/>
              </a:ext>
            </a:extLst>
          </p:cNvPr>
          <p:cNvSpPr txBox="1"/>
          <p:nvPr/>
        </p:nvSpPr>
        <p:spPr>
          <a:xfrm>
            <a:off x="9594620" y="5533174"/>
            <a:ext cx="6483578" cy="4349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640"/>
              </a:lnSpc>
            </a:pPr>
            <a:r>
              <a:rPr lang="en-US" sz="2800" b="1" dirty="0">
                <a:latin typeface="Montserrat SemiBold" pitchFamily="2" charset="77"/>
              </a:rPr>
              <a:t>THEOREM [</a:t>
            </a:r>
            <a:r>
              <a:rPr lang="en-US" sz="2800" b="1" dirty="0">
                <a:latin typeface="Montserrat ExtraBold" pitchFamily="2" charset="77"/>
              </a:rPr>
              <a:t>J</a:t>
            </a:r>
            <a:r>
              <a:rPr lang="en-US" sz="2800" b="1" dirty="0">
                <a:latin typeface="Montserrat SemiBold" pitchFamily="2" charset="77"/>
              </a:rPr>
              <a:t>ZM23] : Distribution</a:t>
            </a:r>
          </a:p>
        </p:txBody>
      </p:sp>
      <p:sp>
        <p:nvSpPr>
          <p:cNvPr id="25" name="TextBox 37">
            <a:extLst>
              <a:ext uri="{FF2B5EF4-FFF2-40B4-BE49-F238E27FC236}">
                <a16:creationId xmlns:a16="http://schemas.microsoft.com/office/drawing/2014/main" id="{BC3F93EA-0886-B237-FA1A-6FBCAE1119D5}"/>
              </a:ext>
            </a:extLst>
          </p:cNvPr>
          <p:cNvSpPr txBox="1"/>
          <p:nvPr/>
        </p:nvSpPr>
        <p:spPr>
          <a:xfrm>
            <a:off x="10077998" y="6778690"/>
            <a:ext cx="2228762" cy="4349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640"/>
              </a:lnSpc>
            </a:pPr>
            <a:r>
              <a:rPr lang="en-US" sz="2800" b="1" dirty="0">
                <a:latin typeface="Montserrat SemiBold" pitchFamily="2" charset="77"/>
              </a:rPr>
              <a:t>Critical-HT: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8F7FB57-AC60-1F64-F238-A40BCC737B43}"/>
                  </a:ext>
                </a:extLst>
              </p:cNvPr>
              <p:cNvSpPr txBox="1"/>
              <p:nvPr/>
            </p:nvSpPr>
            <p:spPr>
              <a:xfrm>
                <a:off x="11960607" y="6801673"/>
                <a:ext cx="4940236" cy="64376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ts val="434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𝜆</m:t>
                      </m:r>
                      <m:r>
                        <a:rPr lang="en-US" sz="36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=1</m:t>
                      </m:r>
                      <m:r>
                        <a:rPr lang="en-US" sz="36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36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𝜖</m:t>
                      </m:r>
                      <m:r>
                        <a:rPr lang="en-US" sz="36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,  </m:t>
                      </m:r>
                      <m:f>
                        <m:fPr>
                          <m:ctrlP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𝜖</m:t>
                          </m:r>
                        </m:num>
                        <m:den>
                          <m:rad>
                            <m:radPr>
                              <m:degHide m:val="on"/>
                              <m:ctrlPr>
                                <a:rPr lang="en-US" sz="3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3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𝛾</m:t>
                              </m:r>
                            </m:e>
                          </m:rad>
                        </m:den>
                      </m:f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𝐶</m:t>
                      </m:r>
                    </m:oMath>
                  </m:oMathPara>
                </a14:m>
                <a:endParaRPr lang="en-US" sz="3200" dirty="0">
                  <a:solidFill>
                    <a:srgbClr val="000000"/>
                  </a:solidFill>
                  <a:latin typeface="Public Sans"/>
                </a:endParaRPr>
              </a:p>
            </p:txBody>
          </p:sp>
        </mc:Choice>
        <mc:Fallback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8F7FB57-AC60-1F64-F238-A40BCC737B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960607" y="6801673"/>
                <a:ext cx="4940236" cy="643766"/>
              </a:xfrm>
              <a:prstGeom prst="rect">
                <a:avLst/>
              </a:prstGeom>
              <a:blipFill>
                <a:blip r:embed="rId2"/>
                <a:stretch>
                  <a:fillRect t="-36538" b="-2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36" name="Group 135">
            <a:extLst>
              <a:ext uri="{FF2B5EF4-FFF2-40B4-BE49-F238E27FC236}">
                <a16:creationId xmlns:a16="http://schemas.microsoft.com/office/drawing/2014/main" id="{6F5B1EFE-5CEA-F22E-27FB-182C96C89965}"/>
              </a:ext>
            </a:extLst>
          </p:cNvPr>
          <p:cNvGrpSpPr/>
          <p:nvPr/>
        </p:nvGrpSpPr>
        <p:grpSpPr>
          <a:xfrm>
            <a:off x="1016396" y="5295900"/>
            <a:ext cx="8223684" cy="4094756"/>
            <a:chOff x="3819442" y="2760698"/>
            <a:chExt cx="8223684" cy="4094756"/>
          </a:xfrm>
        </p:grpSpPr>
        <p:sp>
          <p:nvSpPr>
            <p:cNvPr id="137" name="AutoShape 3">
              <a:extLst>
                <a:ext uri="{FF2B5EF4-FFF2-40B4-BE49-F238E27FC236}">
                  <a16:creationId xmlns:a16="http://schemas.microsoft.com/office/drawing/2014/main" id="{ECDE51F5-55BF-E098-A173-9581B22C4CBF}"/>
                </a:ext>
              </a:extLst>
            </p:cNvPr>
            <p:cNvSpPr/>
            <p:nvPr/>
          </p:nvSpPr>
          <p:spPr>
            <a:xfrm>
              <a:off x="3819442" y="5829300"/>
              <a:ext cx="8223684" cy="0"/>
            </a:xfrm>
            <a:prstGeom prst="line">
              <a:avLst/>
            </a:prstGeom>
            <a:ln w="38100" cap="flat">
              <a:solidFill>
                <a:srgbClr val="2B2C30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8" name="AutoShape 4">
              <a:extLst>
                <a:ext uri="{FF2B5EF4-FFF2-40B4-BE49-F238E27FC236}">
                  <a16:creationId xmlns:a16="http://schemas.microsoft.com/office/drawing/2014/main" id="{5D155476-3786-B3AC-17F9-824BC8E56B5A}"/>
                </a:ext>
              </a:extLst>
            </p:cNvPr>
            <p:cNvSpPr/>
            <p:nvPr/>
          </p:nvSpPr>
          <p:spPr>
            <a:xfrm>
              <a:off x="4196829" y="2760698"/>
              <a:ext cx="0" cy="4094756"/>
            </a:xfrm>
            <a:prstGeom prst="line">
              <a:avLst/>
            </a:prstGeom>
            <a:ln w="38100" cap="flat">
              <a:solidFill>
                <a:srgbClr val="2B2C30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 dirty="0"/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139" name="TextBox 138">
                <a:extLst>
                  <a:ext uri="{FF2B5EF4-FFF2-40B4-BE49-F238E27FC236}">
                    <a16:creationId xmlns:a16="http://schemas.microsoft.com/office/drawing/2014/main" id="{22D8E0C0-5FBA-4425-7450-A791D561FA8E}"/>
                  </a:ext>
                </a:extLst>
              </p:cNvPr>
              <p:cNvSpPr txBox="1"/>
              <p:nvPr/>
            </p:nvSpPr>
            <p:spPr>
              <a:xfrm>
                <a:off x="3205554" y="8505739"/>
                <a:ext cx="1752595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𝐶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>
          <p:sp>
            <p:nvSpPr>
              <p:cNvPr id="139" name="TextBox 138">
                <a:extLst>
                  <a:ext uri="{FF2B5EF4-FFF2-40B4-BE49-F238E27FC236}">
                    <a16:creationId xmlns:a16="http://schemas.microsoft.com/office/drawing/2014/main" id="{22D8E0C0-5FBA-4425-7450-A791D561FA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5554" y="8505739"/>
                <a:ext cx="1752595" cy="58477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40" name="Straight Connector 139">
            <a:extLst>
              <a:ext uri="{FF2B5EF4-FFF2-40B4-BE49-F238E27FC236}">
                <a16:creationId xmlns:a16="http://schemas.microsoft.com/office/drawing/2014/main" id="{38F00633-CDF7-DFFA-F402-79DA99E415DE}"/>
              </a:ext>
            </a:extLst>
          </p:cNvPr>
          <p:cNvCxnSpPr>
            <a:cxnSpLocks/>
          </p:cNvCxnSpPr>
          <p:nvPr/>
        </p:nvCxnSpPr>
        <p:spPr>
          <a:xfrm>
            <a:off x="4038600" y="5295900"/>
            <a:ext cx="0" cy="3068602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141" name="TextBox 140">
                <a:extLst>
                  <a:ext uri="{FF2B5EF4-FFF2-40B4-BE49-F238E27FC236}">
                    <a16:creationId xmlns:a16="http://schemas.microsoft.com/office/drawing/2014/main" id="{46957398-C268-75CF-81D1-4B11E146FA75}"/>
                  </a:ext>
                </a:extLst>
              </p:cNvPr>
              <p:cNvSpPr txBox="1"/>
              <p:nvPr/>
            </p:nvSpPr>
            <p:spPr>
              <a:xfrm>
                <a:off x="3539651" y="9105900"/>
                <a:ext cx="1084399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𝜆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&gt;1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>
          <p:sp>
            <p:nvSpPr>
              <p:cNvPr id="141" name="TextBox 140">
                <a:extLst>
                  <a:ext uri="{FF2B5EF4-FFF2-40B4-BE49-F238E27FC236}">
                    <a16:creationId xmlns:a16="http://schemas.microsoft.com/office/drawing/2014/main" id="{46957398-C268-75CF-81D1-4B11E146FA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39651" y="9105900"/>
                <a:ext cx="1084399" cy="492443"/>
              </a:xfrm>
              <a:prstGeom prst="rect">
                <a:avLst/>
              </a:prstGeom>
              <a:blipFill>
                <a:blip r:embed="rId4"/>
                <a:stretch>
                  <a:fillRect l="-8046" r="-8046" b="-7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44" name="Group 143">
            <a:extLst>
              <a:ext uri="{FF2B5EF4-FFF2-40B4-BE49-F238E27FC236}">
                <a16:creationId xmlns:a16="http://schemas.microsoft.com/office/drawing/2014/main" id="{E75F3A36-2F41-94C0-6130-485460D8E72B}"/>
              </a:ext>
            </a:extLst>
          </p:cNvPr>
          <p:cNvGrpSpPr/>
          <p:nvPr/>
        </p:nvGrpSpPr>
        <p:grpSpPr>
          <a:xfrm>
            <a:off x="1600200" y="7770003"/>
            <a:ext cx="6344481" cy="269097"/>
            <a:chOff x="1600200" y="6341608"/>
            <a:chExt cx="6344481" cy="269097"/>
          </a:xfrm>
        </p:grpSpPr>
        <p:sp>
          <p:nvSpPr>
            <p:cNvPr id="146" name="AutoShape 5">
              <a:extLst>
                <a:ext uri="{FF2B5EF4-FFF2-40B4-BE49-F238E27FC236}">
                  <a16:creationId xmlns:a16="http://schemas.microsoft.com/office/drawing/2014/main" id="{CCEE5037-AAE3-2FDC-1323-3FE7C8FBFC33}"/>
                </a:ext>
              </a:extLst>
            </p:cNvPr>
            <p:cNvSpPr/>
            <p:nvPr/>
          </p:nvSpPr>
          <p:spPr>
            <a:xfrm rot="10800000" flipV="1">
              <a:off x="1600200" y="6603724"/>
              <a:ext cx="1066800" cy="0"/>
            </a:xfrm>
            <a:prstGeom prst="line">
              <a:avLst/>
            </a:prstGeom>
            <a:ln w="38100" cap="flat">
              <a:solidFill>
                <a:schemeClr val="tx2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7" name="AutoShape 5">
              <a:extLst>
                <a:ext uri="{FF2B5EF4-FFF2-40B4-BE49-F238E27FC236}">
                  <a16:creationId xmlns:a16="http://schemas.microsoft.com/office/drawing/2014/main" id="{FB7A8E23-2367-4FCE-EEA8-C605F9574349}"/>
                </a:ext>
              </a:extLst>
            </p:cNvPr>
            <p:cNvSpPr/>
            <p:nvPr/>
          </p:nvSpPr>
          <p:spPr>
            <a:xfrm rot="10800000" flipV="1">
              <a:off x="1600200" y="6341608"/>
              <a:ext cx="1066800" cy="0"/>
            </a:xfrm>
            <a:prstGeom prst="line">
              <a:avLst/>
            </a:prstGeom>
            <a:ln w="38100" cap="flat">
              <a:solidFill>
                <a:schemeClr val="tx2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8" name="AutoShape 5">
              <a:extLst>
                <a:ext uri="{FF2B5EF4-FFF2-40B4-BE49-F238E27FC236}">
                  <a16:creationId xmlns:a16="http://schemas.microsoft.com/office/drawing/2014/main" id="{8EDA60AE-12C0-8CFD-2644-CAE957A9B671}"/>
                </a:ext>
              </a:extLst>
            </p:cNvPr>
            <p:cNvSpPr/>
            <p:nvPr/>
          </p:nvSpPr>
          <p:spPr>
            <a:xfrm rot="10800000" flipV="1">
              <a:off x="2853851" y="6610705"/>
              <a:ext cx="1066800" cy="0"/>
            </a:xfrm>
            <a:prstGeom prst="line">
              <a:avLst/>
            </a:prstGeom>
            <a:ln w="38100" cap="flat">
              <a:solidFill>
                <a:schemeClr val="tx2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9" name="AutoShape 5">
              <a:extLst>
                <a:ext uri="{FF2B5EF4-FFF2-40B4-BE49-F238E27FC236}">
                  <a16:creationId xmlns:a16="http://schemas.microsoft.com/office/drawing/2014/main" id="{B5C45887-1F0B-B8B4-63F3-2132C5FEBF6C}"/>
                </a:ext>
              </a:extLst>
            </p:cNvPr>
            <p:cNvSpPr/>
            <p:nvPr/>
          </p:nvSpPr>
          <p:spPr>
            <a:xfrm rot="10800000" flipV="1">
              <a:off x="2853851" y="6348589"/>
              <a:ext cx="1066800" cy="0"/>
            </a:xfrm>
            <a:prstGeom prst="line">
              <a:avLst/>
            </a:prstGeom>
            <a:ln w="38100" cap="flat">
              <a:solidFill>
                <a:schemeClr val="tx2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0" name="AutoShape 5">
              <a:extLst>
                <a:ext uri="{FF2B5EF4-FFF2-40B4-BE49-F238E27FC236}">
                  <a16:creationId xmlns:a16="http://schemas.microsoft.com/office/drawing/2014/main" id="{EEBC9960-2D54-F375-A84F-C78747DF16B6}"/>
                </a:ext>
              </a:extLst>
            </p:cNvPr>
            <p:cNvSpPr/>
            <p:nvPr/>
          </p:nvSpPr>
          <p:spPr>
            <a:xfrm rot="10800000" flipV="1">
              <a:off x="4219714" y="6610705"/>
              <a:ext cx="1066800" cy="0"/>
            </a:xfrm>
            <a:prstGeom prst="line">
              <a:avLst/>
            </a:prstGeom>
            <a:ln w="38100" cap="flat">
              <a:solidFill>
                <a:schemeClr val="tx2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1" name="AutoShape 5">
              <a:extLst>
                <a:ext uri="{FF2B5EF4-FFF2-40B4-BE49-F238E27FC236}">
                  <a16:creationId xmlns:a16="http://schemas.microsoft.com/office/drawing/2014/main" id="{F6BCF410-7321-C138-D725-E44A432A1836}"/>
                </a:ext>
              </a:extLst>
            </p:cNvPr>
            <p:cNvSpPr/>
            <p:nvPr/>
          </p:nvSpPr>
          <p:spPr>
            <a:xfrm rot="10800000" flipV="1">
              <a:off x="4219714" y="6348589"/>
              <a:ext cx="1066800" cy="0"/>
            </a:xfrm>
            <a:prstGeom prst="line">
              <a:avLst/>
            </a:prstGeom>
            <a:ln w="38100" cap="flat">
              <a:solidFill>
                <a:schemeClr val="tx2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" name="AutoShape 5">
              <a:extLst>
                <a:ext uri="{FF2B5EF4-FFF2-40B4-BE49-F238E27FC236}">
                  <a16:creationId xmlns:a16="http://schemas.microsoft.com/office/drawing/2014/main" id="{F8B476C3-7968-AA32-9076-1591A2CCD1C1}"/>
                </a:ext>
              </a:extLst>
            </p:cNvPr>
            <p:cNvSpPr/>
            <p:nvPr/>
          </p:nvSpPr>
          <p:spPr>
            <a:xfrm rot="10800000" flipV="1">
              <a:off x="5562600" y="6603724"/>
              <a:ext cx="1066800" cy="0"/>
            </a:xfrm>
            <a:prstGeom prst="line">
              <a:avLst/>
            </a:prstGeom>
            <a:ln w="38100" cap="flat">
              <a:solidFill>
                <a:schemeClr val="tx2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" name="AutoShape 5">
              <a:extLst>
                <a:ext uri="{FF2B5EF4-FFF2-40B4-BE49-F238E27FC236}">
                  <a16:creationId xmlns:a16="http://schemas.microsoft.com/office/drawing/2014/main" id="{1395661C-35EF-5056-73B9-8275F8C7E3EF}"/>
                </a:ext>
              </a:extLst>
            </p:cNvPr>
            <p:cNvSpPr/>
            <p:nvPr/>
          </p:nvSpPr>
          <p:spPr>
            <a:xfrm rot="10800000" flipV="1">
              <a:off x="5562600" y="6341608"/>
              <a:ext cx="1066800" cy="0"/>
            </a:xfrm>
            <a:prstGeom prst="line">
              <a:avLst/>
            </a:prstGeom>
            <a:ln w="38100" cap="flat">
              <a:solidFill>
                <a:schemeClr val="tx2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" name="AutoShape 5">
              <a:extLst>
                <a:ext uri="{FF2B5EF4-FFF2-40B4-BE49-F238E27FC236}">
                  <a16:creationId xmlns:a16="http://schemas.microsoft.com/office/drawing/2014/main" id="{83288ACC-336E-D020-E377-E5A08A046115}"/>
                </a:ext>
              </a:extLst>
            </p:cNvPr>
            <p:cNvSpPr/>
            <p:nvPr/>
          </p:nvSpPr>
          <p:spPr>
            <a:xfrm rot="10800000" flipV="1">
              <a:off x="6877881" y="6603724"/>
              <a:ext cx="1066800" cy="0"/>
            </a:xfrm>
            <a:prstGeom prst="line">
              <a:avLst/>
            </a:prstGeom>
            <a:ln w="38100" cap="flat">
              <a:solidFill>
                <a:schemeClr val="tx2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" name="AutoShape 5">
              <a:extLst>
                <a:ext uri="{FF2B5EF4-FFF2-40B4-BE49-F238E27FC236}">
                  <a16:creationId xmlns:a16="http://schemas.microsoft.com/office/drawing/2014/main" id="{D72D833A-8BBB-D858-5747-13DCB7CCEABD}"/>
                </a:ext>
              </a:extLst>
            </p:cNvPr>
            <p:cNvSpPr/>
            <p:nvPr/>
          </p:nvSpPr>
          <p:spPr>
            <a:xfrm rot="10800000" flipV="1">
              <a:off x="6877881" y="6341608"/>
              <a:ext cx="1066800" cy="0"/>
            </a:xfrm>
            <a:prstGeom prst="line">
              <a:avLst/>
            </a:prstGeom>
            <a:ln w="38100" cap="flat">
              <a:solidFill>
                <a:schemeClr val="tx2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45" name="TextBox 13">
            <a:extLst>
              <a:ext uri="{FF2B5EF4-FFF2-40B4-BE49-F238E27FC236}">
                <a16:creationId xmlns:a16="http://schemas.microsoft.com/office/drawing/2014/main" id="{88E64DCE-0B64-C1B5-809B-C95DD19E6F2D}"/>
              </a:ext>
            </a:extLst>
          </p:cNvPr>
          <p:cNvSpPr txBox="1"/>
          <p:nvPr/>
        </p:nvSpPr>
        <p:spPr>
          <a:xfrm>
            <a:off x="7872118" y="7587525"/>
            <a:ext cx="1616160" cy="432170"/>
          </a:xfrm>
          <a:prstGeom prst="rect">
            <a:avLst/>
          </a:prstGeom>
          <a:ln>
            <a:noFill/>
          </a:ln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919"/>
              </a:lnSpc>
            </a:pPr>
            <a:r>
              <a:rPr lang="en-US" b="1" dirty="0">
                <a:solidFill>
                  <a:schemeClr val="tx2">
                    <a:lumMod val="75000"/>
                  </a:schemeClr>
                </a:solidFill>
                <a:latin typeface="Montserrat SemiBold" pitchFamily="2" charset="77"/>
              </a:rPr>
              <a:t>Arrivals</a:t>
            </a:r>
          </a:p>
        </p:txBody>
      </p:sp>
      <p:grpSp>
        <p:nvGrpSpPr>
          <p:cNvPr id="156" name="Group 155">
            <a:extLst>
              <a:ext uri="{FF2B5EF4-FFF2-40B4-BE49-F238E27FC236}">
                <a16:creationId xmlns:a16="http://schemas.microsoft.com/office/drawing/2014/main" id="{93A9CFA7-0CA8-4A0D-FC29-11622A845FD1}"/>
              </a:ext>
            </a:extLst>
          </p:cNvPr>
          <p:cNvGrpSpPr/>
          <p:nvPr/>
        </p:nvGrpSpPr>
        <p:grpSpPr>
          <a:xfrm>
            <a:off x="2127000" y="6901725"/>
            <a:ext cx="7301382" cy="432170"/>
            <a:chOff x="2127000" y="5473330"/>
            <a:chExt cx="7301382" cy="432170"/>
          </a:xfrm>
        </p:grpSpPr>
        <p:sp>
          <p:nvSpPr>
            <p:cNvPr id="157" name="AutoShape 5">
              <a:extLst>
                <a:ext uri="{FF2B5EF4-FFF2-40B4-BE49-F238E27FC236}">
                  <a16:creationId xmlns:a16="http://schemas.microsoft.com/office/drawing/2014/main" id="{F9141620-BC90-C070-2AF1-A87AF411C90F}"/>
                </a:ext>
              </a:extLst>
            </p:cNvPr>
            <p:cNvSpPr/>
            <p:nvPr/>
          </p:nvSpPr>
          <p:spPr>
            <a:xfrm rot="10800000" flipH="1" flipV="1">
              <a:off x="2127000" y="5898518"/>
              <a:ext cx="5400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8" name="AutoShape 5">
              <a:extLst>
                <a:ext uri="{FF2B5EF4-FFF2-40B4-BE49-F238E27FC236}">
                  <a16:creationId xmlns:a16="http://schemas.microsoft.com/office/drawing/2014/main" id="{33DAF4E7-B31B-23BC-02AC-5E329AF27D28}"/>
                </a:ext>
              </a:extLst>
            </p:cNvPr>
            <p:cNvSpPr/>
            <p:nvPr/>
          </p:nvSpPr>
          <p:spPr>
            <a:xfrm rot="10800000" flipH="1" flipV="1">
              <a:off x="2127000" y="5636402"/>
              <a:ext cx="5400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9" name="AutoShape 5">
              <a:extLst>
                <a:ext uri="{FF2B5EF4-FFF2-40B4-BE49-F238E27FC236}">
                  <a16:creationId xmlns:a16="http://schemas.microsoft.com/office/drawing/2014/main" id="{0BA0F1E1-9945-838C-8276-57CFFFE26B78}"/>
                </a:ext>
              </a:extLst>
            </p:cNvPr>
            <p:cNvSpPr/>
            <p:nvPr/>
          </p:nvSpPr>
          <p:spPr>
            <a:xfrm rot="10800000" flipH="1" flipV="1">
              <a:off x="3380651" y="5905499"/>
              <a:ext cx="5400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0" name="AutoShape 5">
              <a:extLst>
                <a:ext uri="{FF2B5EF4-FFF2-40B4-BE49-F238E27FC236}">
                  <a16:creationId xmlns:a16="http://schemas.microsoft.com/office/drawing/2014/main" id="{F95B3164-FA50-8C82-04C7-E229E19300B5}"/>
                </a:ext>
              </a:extLst>
            </p:cNvPr>
            <p:cNvSpPr/>
            <p:nvPr/>
          </p:nvSpPr>
          <p:spPr>
            <a:xfrm rot="10800000" flipH="1" flipV="1">
              <a:off x="3380651" y="5643383"/>
              <a:ext cx="5400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1" name="AutoShape 5">
              <a:extLst>
                <a:ext uri="{FF2B5EF4-FFF2-40B4-BE49-F238E27FC236}">
                  <a16:creationId xmlns:a16="http://schemas.microsoft.com/office/drawing/2014/main" id="{04E59F14-E673-34E2-31F4-DCBCECCC5946}"/>
                </a:ext>
              </a:extLst>
            </p:cNvPr>
            <p:cNvSpPr/>
            <p:nvPr/>
          </p:nvSpPr>
          <p:spPr>
            <a:xfrm rot="10800000" flipH="1" flipV="1">
              <a:off x="4746514" y="5905499"/>
              <a:ext cx="5400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2" name="AutoShape 5">
              <a:extLst>
                <a:ext uri="{FF2B5EF4-FFF2-40B4-BE49-F238E27FC236}">
                  <a16:creationId xmlns:a16="http://schemas.microsoft.com/office/drawing/2014/main" id="{6A644202-E9E8-4A50-0666-D5EC98404699}"/>
                </a:ext>
              </a:extLst>
            </p:cNvPr>
            <p:cNvSpPr/>
            <p:nvPr/>
          </p:nvSpPr>
          <p:spPr>
            <a:xfrm rot="10800000" flipH="1" flipV="1">
              <a:off x="4746514" y="5643383"/>
              <a:ext cx="5400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3" name="AutoShape 5">
              <a:extLst>
                <a:ext uri="{FF2B5EF4-FFF2-40B4-BE49-F238E27FC236}">
                  <a16:creationId xmlns:a16="http://schemas.microsoft.com/office/drawing/2014/main" id="{38369B43-9518-C218-4524-984555F47E91}"/>
                </a:ext>
              </a:extLst>
            </p:cNvPr>
            <p:cNvSpPr/>
            <p:nvPr/>
          </p:nvSpPr>
          <p:spPr>
            <a:xfrm rot="10800000" flipH="1" flipV="1">
              <a:off x="6089400" y="5898518"/>
              <a:ext cx="5400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4" name="AutoShape 5">
              <a:extLst>
                <a:ext uri="{FF2B5EF4-FFF2-40B4-BE49-F238E27FC236}">
                  <a16:creationId xmlns:a16="http://schemas.microsoft.com/office/drawing/2014/main" id="{CB0B4EA8-CF78-D959-B013-96562D71157E}"/>
                </a:ext>
              </a:extLst>
            </p:cNvPr>
            <p:cNvSpPr/>
            <p:nvPr/>
          </p:nvSpPr>
          <p:spPr>
            <a:xfrm rot="10800000" flipH="1" flipV="1">
              <a:off x="6089400" y="5636402"/>
              <a:ext cx="5400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5" name="AutoShape 5">
              <a:extLst>
                <a:ext uri="{FF2B5EF4-FFF2-40B4-BE49-F238E27FC236}">
                  <a16:creationId xmlns:a16="http://schemas.microsoft.com/office/drawing/2014/main" id="{BA69810D-BF3F-39F4-E236-0F9DA716D8F0}"/>
                </a:ext>
              </a:extLst>
            </p:cNvPr>
            <p:cNvSpPr/>
            <p:nvPr/>
          </p:nvSpPr>
          <p:spPr>
            <a:xfrm rot="10800000" flipH="1" flipV="1">
              <a:off x="7404681" y="5898518"/>
              <a:ext cx="5400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6" name="AutoShape 5">
              <a:extLst>
                <a:ext uri="{FF2B5EF4-FFF2-40B4-BE49-F238E27FC236}">
                  <a16:creationId xmlns:a16="http://schemas.microsoft.com/office/drawing/2014/main" id="{0FBA1EB8-13EB-E34B-7D38-0137BD74485E}"/>
                </a:ext>
              </a:extLst>
            </p:cNvPr>
            <p:cNvSpPr/>
            <p:nvPr/>
          </p:nvSpPr>
          <p:spPr>
            <a:xfrm rot="10800000" flipH="1" flipV="1">
              <a:off x="7404681" y="5636402"/>
              <a:ext cx="540000" cy="0"/>
            </a:xfrm>
            <a:prstGeom prst="line">
              <a:avLst/>
            </a:prstGeom>
            <a:ln w="38100" cap="flat">
              <a:solidFill>
                <a:schemeClr val="accent3">
                  <a:lumMod val="75000"/>
                </a:schemeClr>
              </a:solidFill>
              <a:prstDash val="solid"/>
              <a:headEnd type="triangle" w="lg" len="med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7" name="TextBox 14">
              <a:extLst>
                <a:ext uri="{FF2B5EF4-FFF2-40B4-BE49-F238E27FC236}">
                  <a16:creationId xmlns:a16="http://schemas.microsoft.com/office/drawing/2014/main" id="{ACF4E7A8-E8F8-6E34-2B7A-4B256D9465CC}"/>
                </a:ext>
              </a:extLst>
            </p:cNvPr>
            <p:cNvSpPr txBox="1"/>
            <p:nvPr/>
          </p:nvSpPr>
          <p:spPr>
            <a:xfrm>
              <a:off x="7872118" y="5473330"/>
              <a:ext cx="1556264" cy="43217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919"/>
                </a:lnSpc>
              </a:pPr>
              <a:r>
                <a:rPr lang="en-US" b="1" dirty="0">
                  <a:solidFill>
                    <a:schemeClr val="accent3">
                      <a:lumMod val="75000"/>
                    </a:schemeClr>
                  </a:solidFill>
                  <a:latin typeface="Montserrat SemiBold" pitchFamily="2" charset="77"/>
                </a:rPr>
                <a:t>Service</a:t>
              </a:r>
            </a:p>
          </p:txBody>
        </p:sp>
      </p:grpSp>
      <p:sp>
        <p:nvSpPr>
          <p:cNvPr id="169" name="AutoShape 5">
            <a:extLst>
              <a:ext uri="{FF2B5EF4-FFF2-40B4-BE49-F238E27FC236}">
                <a16:creationId xmlns:a16="http://schemas.microsoft.com/office/drawing/2014/main" id="{552223C5-CD18-5167-4033-33E7D7750EE9}"/>
              </a:ext>
            </a:extLst>
          </p:cNvPr>
          <p:cNvSpPr/>
          <p:nvPr/>
        </p:nvSpPr>
        <p:spPr>
          <a:xfrm rot="10800000" flipH="1" flipV="1">
            <a:off x="2464142" y="6605411"/>
            <a:ext cx="180000" cy="0"/>
          </a:xfrm>
          <a:prstGeom prst="line">
            <a:avLst/>
          </a:prstGeom>
          <a:ln w="38100" cap="flat">
            <a:solidFill>
              <a:srgbClr val="FF000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>
              <a:solidFill>
                <a:srgbClr val="FF0000"/>
              </a:solidFill>
            </a:endParaRPr>
          </a:p>
        </p:txBody>
      </p:sp>
      <p:sp>
        <p:nvSpPr>
          <p:cNvPr id="170" name="AutoShape 5">
            <a:extLst>
              <a:ext uri="{FF2B5EF4-FFF2-40B4-BE49-F238E27FC236}">
                <a16:creationId xmlns:a16="http://schemas.microsoft.com/office/drawing/2014/main" id="{E8496AD6-01CB-23C9-2440-1D7874A4C8CB}"/>
              </a:ext>
            </a:extLst>
          </p:cNvPr>
          <p:cNvSpPr/>
          <p:nvPr/>
        </p:nvSpPr>
        <p:spPr>
          <a:xfrm rot="10800000" flipH="1" flipV="1">
            <a:off x="2464142" y="6343295"/>
            <a:ext cx="180000" cy="0"/>
          </a:xfrm>
          <a:prstGeom prst="line">
            <a:avLst/>
          </a:prstGeom>
          <a:ln w="38100" cap="flat">
            <a:solidFill>
              <a:srgbClr val="FF000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>
              <a:solidFill>
                <a:srgbClr val="FF0000"/>
              </a:solidFill>
            </a:endParaRPr>
          </a:p>
        </p:txBody>
      </p:sp>
      <p:sp>
        <p:nvSpPr>
          <p:cNvPr id="171" name="AutoShape 5">
            <a:extLst>
              <a:ext uri="{FF2B5EF4-FFF2-40B4-BE49-F238E27FC236}">
                <a16:creationId xmlns:a16="http://schemas.microsoft.com/office/drawing/2014/main" id="{8B5DCFD4-8041-A361-C657-B6C7F5D7DF0A}"/>
              </a:ext>
            </a:extLst>
          </p:cNvPr>
          <p:cNvSpPr/>
          <p:nvPr/>
        </p:nvSpPr>
        <p:spPr>
          <a:xfrm rot="10800000" flipH="1" flipV="1">
            <a:off x="3537793" y="6612392"/>
            <a:ext cx="360000" cy="0"/>
          </a:xfrm>
          <a:prstGeom prst="line">
            <a:avLst/>
          </a:prstGeom>
          <a:ln w="38100" cap="flat">
            <a:solidFill>
              <a:srgbClr val="FF000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>
              <a:solidFill>
                <a:srgbClr val="FF0000"/>
              </a:solidFill>
            </a:endParaRPr>
          </a:p>
        </p:txBody>
      </p:sp>
      <p:sp>
        <p:nvSpPr>
          <p:cNvPr id="172" name="AutoShape 5">
            <a:extLst>
              <a:ext uri="{FF2B5EF4-FFF2-40B4-BE49-F238E27FC236}">
                <a16:creationId xmlns:a16="http://schemas.microsoft.com/office/drawing/2014/main" id="{473FC1F8-713F-184D-B15F-5B64581A4E7B}"/>
              </a:ext>
            </a:extLst>
          </p:cNvPr>
          <p:cNvSpPr/>
          <p:nvPr/>
        </p:nvSpPr>
        <p:spPr>
          <a:xfrm rot="10800000" flipH="1" flipV="1">
            <a:off x="3537793" y="6350276"/>
            <a:ext cx="360000" cy="0"/>
          </a:xfrm>
          <a:prstGeom prst="line">
            <a:avLst/>
          </a:prstGeom>
          <a:ln w="38100" cap="flat">
            <a:solidFill>
              <a:srgbClr val="FF000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>
              <a:solidFill>
                <a:srgbClr val="FF0000"/>
              </a:solidFill>
            </a:endParaRPr>
          </a:p>
        </p:txBody>
      </p:sp>
      <p:sp>
        <p:nvSpPr>
          <p:cNvPr id="173" name="AutoShape 5">
            <a:extLst>
              <a:ext uri="{FF2B5EF4-FFF2-40B4-BE49-F238E27FC236}">
                <a16:creationId xmlns:a16="http://schemas.microsoft.com/office/drawing/2014/main" id="{518C6B83-9E93-70F8-5E72-2918244944C3}"/>
              </a:ext>
            </a:extLst>
          </p:cNvPr>
          <p:cNvSpPr/>
          <p:nvPr/>
        </p:nvSpPr>
        <p:spPr>
          <a:xfrm rot="10800000" flipH="1" flipV="1">
            <a:off x="4723656" y="6612392"/>
            <a:ext cx="540000" cy="0"/>
          </a:xfrm>
          <a:prstGeom prst="line">
            <a:avLst/>
          </a:prstGeom>
          <a:ln w="38100" cap="flat">
            <a:solidFill>
              <a:srgbClr val="FF000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>
              <a:solidFill>
                <a:srgbClr val="FF0000"/>
              </a:solidFill>
            </a:endParaRPr>
          </a:p>
        </p:txBody>
      </p:sp>
      <p:sp>
        <p:nvSpPr>
          <p:cNvPr id="174" name="AutoShape 5">
            <a:extLst>
              <a:ext uri="{FF2B5EF4-FFF2-40B4-BE49-F238E27FC236}">
                <a16:creationId xmlns:a16="http://schemas.microsoft.com/office/drawing/2014/main" id="{3D628917-1643-9C33-D66B-0EC7FA2493CB}"/>
              </a:ext>
            </a:extLst>
          </p:cNvPr>
          <p:cNvSpPr/>
          <p:nvPr/>
        </p:nvSpPr>
        <p:spPr>
          <a:xfrm rot="10800000" flipH="1" flipV="1">
            <a:off x="4723656" y="6350276"/>
            <a:ext cx="540000" cy="0"/>
          </a:xfrm>
          <a:prstGeom prst="line">
            <a:avLst/>
          </a:prstGeom>
          <a:ln w="38100" cap="flat">
            <a:solidFill>
              <a:srgbClr val="FF000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>
              <a:solidFill>
                <a:srgbClr val="FF0000"/>
              </a:solidFill>
            </a:endParaRPr>
          </a:p>
        </p:txBody>
      </p:sp>
      <p:sp>
        <p:nvSpPr>
          <p:cNvPr id="175" name="AutoShape 5">
            <a:extLst>
              <a:ext uri="{FF2B5EF4-FFF2-40B4-BE49-F238E27FC236}">
                <a16:creationId xmlns:a16="http://schemas.microsoft.com/office/drawing/2014/main" id="{0EC714B6-76E1-058C-FFC7-27238F8DD841}"/>
              </a:ext>
            </a:extLst>
          </p:cNvPr>
          <p:cNvSpPr/>
          <p:nvPr/>
        </p:nvSpPr>
        <p:spPr>
          <a:xfrm rot="10800000" flipH="1" flipV="1">
            <a:off x="5886542" y="6605411"/>
            <a:ext cx="720000" cy="0"/>
          </a:xfrm>
          <a:prstGeom prst="line">
            <a:avLst/>
          </a:prstGeom>
          <a:ln w="38100" cap="flat">
            <a:solidFill>
              <a:srgbClr val="FF000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>
              <a:solidFill>
                <a:srgbClr val="FF0000"/>
              </a:solidFill>
            </a:endParaRPr>
          </a:p>
        </p:txBody>
      </p:sp>
      <p:sp>
        <p:nvSpPr>
          <p:cNvPr id="176" name="AutoShape 5">
            <a:extLst>
              <a:ext uri="{FF2B5EF4-FFF2-40B4-BE49-F238E27FC236}">
                <a16:creationId xmlns:a16="http://schemas.microsoft.com/office/drawing/2014/main" id="{00D045DF-CCC3-FF55-06AD-88C3429A3FA8}"/>
              </a:ext>
            </a:extLst>
          </p:cNvPr>
          <p:cNvSpPr/>
          <p:nvPr/>
        </p:nvSpPr>
        <p:spPr>
          <a:xfrm rot="10800000" flipH="1" flipV="1">
            <a:off x="5886542" y="6343295"/>
            <a:ext cx="720000" cy="0"/>
          </a:xfrm>
          <a:prstGeom prst="line">
            <a:avLst/>
          </a:prstGeom>
          <a:ln w="38100" cap="flat">
            <a:solidFill>
              <a:srgbClr val="FF000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>
              <a:solidFill>
                <a:srgbClr val="FF0000"/>
              </a:solidFill>
            </a:endParaRPr>
          </a:p>
        </p:txBody>
      </p:sp>
      <p:sp>
        <p:nvSpPr>
          <p:cNvPr id="177" name="AutoShape 5">
            <a:extLst>
              <a:ext uri="{FF2B5EF4-FFF2-40B4-BE49-F238E27FC236}">
                <a16:creationId xmlns:a16="http://schemas.microsoft.com/office/drawing/2014/main" id="{E80977A7-8B2B-7030-FF09-05D681811613}"/>
              </a:ext>
            </a:extLst>
          </p:cNvPr>
          <p:cNvSpPr/>
          <p:nvPr/>
        </p:nvSpPr>
        <p:spPr>
          <a:xfrm rot="10800000" flipH="1" flipV="1">
            <a:off x="6877823" y="6605411"/>
            <a:ext cx="1044000" cy="0"/>
          </a:xfrm>
          <a:prstGeom prst="line">
            <a:avLst/>
          </a:prstGeom>
          <a:ln w="38100" cap="flat">
            <a:solidFill>
              <a:srgbClr val="FF000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>
              <a:solidFill>
                <a:srgbClr val="FF0000"/>
              </a:solidFill>
            </a:endParaRPr>
          </a:p>
        </p:txBody>
      </p:sp>
      <p:sp>
        <p:nvSpPr>
          <p:cNvPr id="178" name="AutoShape 5">
            <a:extLst>
              <a:ext uri="{FF2B5EF4-FFF2-40B4-BE49-F238E27FC236}">
                <a16:creationId xmlns:a16="http://schemas.microsoft.com/office/drawing/2014/main" id="{CCE6A9E3-9D49-E504-CE26-F11F6791193D}"/>
              </a:ext>
            </a:extLst>
          </p:cNvPr>
          <p:cNvSpPr/>
          <p:nvPr/>
        </p:nvSpPr>
        <p:spPr>
          <a:xfrm rot="10800000" flipH="1" flipV="1">
            <a:off x="6877823" y="6343295"/>
            <a:ext cx="1044000" cy="0"/>
          </a:xfrm>
          <a:prstGeom prst="line">
            <a:avLst/>
          </a:prstGeom>
          <a:ln w="38100" cap="flat">
            <a:solidFill>
              <a:srgbClr val="FF0000"/>
            </a:solidFill>
            <a:prstDash val="solid"/>
            <a:headEnd type="triangle" w="lg" len="med"/>
            <a:tailEnd type="none" w="sm" len="sm"/>
          </a:ln>
        </p:spPr>
        <p:txBody>
          <a:bodyPr/>
          <a:lstStyle/>
          <a:p>
            <a:endParaRPr lang="en-US">
              <a:solidFill>
                <a:srgbClr val="FF0000"/>
              </a:solidFill>
            </a:endParaRPr>
          </a:p>
        </p:txBody>
      </p:sp>
      <p:sp>
        <p:nvSpPr>
          <p:cNvPr id="179" name="TextBox 13">
            <a:extLst>
              <a:ext uri="{FF2B5EF4-FFF2-40B4-BE49-F238E27FC236}">
                <a16:creationId xmlns:a16="http://schemas.microsoft.com/office/drawing/2014/main" id="{206DF1BA-B572-B9E1-DDF8-EEF683959CAC}"/>
              </a:ext>
            </a:extLst>
          </p:cNvPr>
          <p:cNvSpPr txBox="1"/>
          <p:nvPr/>
        </p:nvSpPr>
        <p:spPr>
          <a:xfrm>
            <a:off x="6781800" y="5676900"/>
            <a:ext cx="2523222" cy="4511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919"/>
              </a:lnSpc>
            </a:pPr>
            <a:r>
              <a:rPr lang="en-US" sz="2400" b="1" dirty="0">
                <a:solidFill>
                  <a:srgbClr val="FF0000"/>
                </a:solidFill>
                <a:latin typeface="Montserrat SemiBold" pitchFamily="2" charset="77"/>
              </a:rPr>
              <a:t>Abandonment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C47237A-4D75-4BB7-A859-9C5B1B41EA08}"/>
              </a:ext>
            </a:extLst>
          </p:cNvPr>
          <p:cNvSpPr txBox="1"/>
          <p:nvPr/>
        </p:nvSpPr>
        <p:spPr>
          <a:xfrm>
            <a:off x="1016396" y="942975"/>
            <a:ext cx="16230600" cy="6269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200"/>
              </a:lnSpc>
              <a:spcBef>
                <a:spcPct val="0"/>
              </a:spcBef>
            </a:pPr>
            <a:r>
              <a:rPr lang="en-US" sz="4000" b="1" spc="15" dirty="0">
                <a:solidFill>
                  <a:srgbClr val="2B2C30"/>
                </a:solidFill>
                <a:latin typeface="Montserrat" pitchFamily="2" charset="77"/>
                <a:cs typeface="Gujarati MT" pitchFamily="2" charset="0"/>
              </a:rPr>
              <a:t>STEP 1: TRANSFORM EQUATION</a:t>
            </a:r>
            <a:endParaRPr lang="en-US" sz="3714" b="1" spc="742" dirty="0">
              <a:solidFill>
                <a:schemeClr val="accent6">
                  <a:lumMod val="75000"/>
                </a:schemeClr>
              </a:solidFill>
              <a:latin typeface="Montserrat" pitchFamily="2" charset="77"/>
              <a:cs typeface="Gujarati MT" pitchFamily="2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8E094452-322F-A61C-6A75-82C51A538B67}"/>
                  </a:ext>
                </a:extLst>
              </p:cNvPr>
              <p:cNvSpPr txBox="1"/>
              <p:nvPr/>
            </p:nvSpPr>
            <p:spPr>
              <a:xfrm>
                <a:off x="12721241" y="7906684"/>
                <a:ext cx="1824154" cy="45781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m:rPr>
                              <m:sty m:val="p"/>
                            </m:rPr>
                            <a:rPr lang="en-US" sz="2800" b="0" i="0" smtClean="0">
                              <a:latin typeface="Cambria Math" panose="02040503050406030204" pitchFamily="18" charset="0"/>
                            </a:rPr>
                            <m:t>γ</m:t>
                          </m:r>
                        </m:e>
                      </m:rad>
                      <m:r>
                        <m:rPr>
                          <m:sty m:val="p"/>
                        </m:rPr>
                        <a:rPr lang="en-US" sz="2800" b="0" i="0" smtClean="0">
                          <a:latin typeface="Cambria Math" panose="02040503050406030204" pitchFamily="18" charset="0"/>
                        </a:rPr>
                        <m:t>q</m:t>
                      </m:r>
                      <m:sSup>
                        <m:sSupPr>
                          <m:ctrlPr>
                            <a:rPr lang="en-US" sz="2800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</a:rPr>
                            <m:t>→</m:t>
                          </m:r>
                        </m:e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</a:rPr>
                            <m:t>𝒅</m:t>
                          </m:r>
                        </m:sup>
                      </m:sSup>
                      <m:r>
                        <a:rPr lang="en-US" sz="2800" b="1" i="1" smtClean="0">
                          <a:latin typeface="Cambria Math" panose="02040503050406030204" pitchFamily="18" charset="0"/>
                        </a:rPr>
                        <m:t>  </m:t>
                      </m:r>
                      <m:r>
                        <a:rPr lang="en-US" sz="28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??</m:t>
                      </m:r>
                    </m:oMath>
                  </m:oMathPara>
                </a14:m>
                <a:endParaRPr lang="en-US" sz="2800" b="1" dirty="0"/>
              </a:p>
            </p:txBody>
          </p:sp>
        </mc:Choice>
        <mc:Fallback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8E094452-322F-A61C-6A75-82C51A538B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721241" y="7906684"/>
                <a:ext cx="1824154" cy="457818"/>
              </a:xfrm>
              <a:prstGeom prst="rect">
                <a:avLst/>
              </a:prstGeom>
              <a:blipFill>
                <a:blip r:embed="rId5"/>
                <a:stretch>
                  <a:fillRect t="-2703" r="-3448" b="-3513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46004568-0DCF-2BBF-1115-9A81E898D8B7}"/>
                  </a:ext>
                </a:extLst>
              </p:cNvPr>
              <p:cNvSpPr txBox="1"/>
              <p:nvPr/>
            </p:nvSpPr>
            <p:spPr>
              <a:xfrm>
                <a:off x="772772" y="3238500"/>
                <a:ext cx="16934615" cy="64088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1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𝐄</m:t>
                      </m:r>
                      <m:func>
                        <m:funcPr>
                          <m:ctrlPr>
                            <a:rPr lang="en-US" sz="3600" b="0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en-US" sz="3600" b="0" i="0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[(</m:t>
                          </m:r>
                          <m:sSup>
                            <m:sSupPr>
                              <m:ctrlPr>
                                <a:rPr lang="en-US" sz="3600" b="0" i="1" smtClean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sz="3600" b="0" i="0" smtClean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e</m:t>
                              </m:r>
                            </m:e>
                            <m:sup>
                              <m:rad>
                                <m:radPr>
                                  <m:degHide m:val="on"/>
                                  <m:ctrlPr>
                                    <a:rPr lang="en-US" sz="3600" b="0" i="1" smtClean="0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3600" b="0" i="0" smtClean="0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γ</m:t>
                                  </m:r>
                                </m:e>
                              </m:rad>
                              <m:r>
                                <m:rPr>
                                  <m:sty m:val="p"/>
                                </m:rPr>
                                <a:rPr lang="en-US" sz="3600" b="0" i="0" smtClean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θ</m:t>
                              </m:r>
                              <m:d>
                                <m:dPr>
                                  <m:ctrlPr>
                                    <a:rPr lang="en-US" sz="3600" i="1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3600" i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Arr</m:t>
                                  </m:r>
                                  <m:r>
                                    <a:rPr lang="en-US" sz="3600" i="0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 −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sz="3600" i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Ser</m:t>
                                  </m:r>
                                  <m:r>
                                    <a:rPr lang="en-US" sz="3600" i="0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 −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sz="3600" i="0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Aban</m:t>
                                  </m:r>
                                </m:e>
                              </m:d>
                            </m:sup>
                          </m:sSup>
                        </m:fName>
                        <m:e>
                          <m:r>
                            <a:rPr lang="en-US" sz="3600" b="0" i="0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−1)</m:t>
                          </m:r>
                          <m:sSup>
                            <m:sSupPr>
                              <m:ctrlPr>
                                <a:rPr lang="en-US" sz="3600" i="1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sz="3600" i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e</m:t>
                              </m:r>
                            </m:e>
                            <m:sup>
                              <m:rad>
                                <m:radPr>
                                  <m:degHide m:val="on"/>
                                  <m:ctrlPr>
                                    <a:rPr lang="en-US" sz="3600" i="1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3600" i="0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γ</m:t>
                                  </m:r>
                                </m:e>
                              </m:rad>
                              <m:r>
                                <m:rPr>
                                  <m:sty m:val="p"/>
                                </m:rPr>
                                <a:rPr lang="en-US" sz="3600" i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θ</m:t>
                              </m:r>
                              <m:r>
                                <m:rPr>
                                  <m:sty m:val="p"/>
                                </m:rPr>
                                <a:rPr lang="en-US" sz="3600" b="0" i="0" smtClean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q</m:t>
                              </m:r>
                            </m:sup>
                          </m:sSup>
                          <m:r>
                            <a:rPr lang="en-US" sz="3600" b="0" i="0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] </m:t>
                          </m:r>
                        </m:e>
                      </m:func>
                      <m:r>
                        <a:rPr lang="en-US" sz="36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 +</m:t>
                      </m:r>
                      <m:r>
                        <a:rPr lang="en-US" sz="3600" b="1" i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𝐄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3600" i="1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sz="3600" i="1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sz="3600" i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e</m:t>
                              </m:r>
                            </m:e>
                            <m:sup>
                              <m:r>
                                <a:rPr lang="en-US" sz="3600" b="0" i="1" smtClean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ad>
                                <m:radPr>
                                  <m:degHide m:val="on"/>
                                  <m:ctrlPr>
                                    <a:rPr lang="en-US" sz="3600" i="1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3600" i="0">
                                      <a:solidFill>
                                        <a:schemeClr val="tx1">
                                          <a:lumMod val="85000"/>
                                          <a:lumOff val="1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γ</m:t>
                                  </m:r>
                                </m:e>
                              </m:rad>
                              <m:r>
                                <m:rPr>
                                  <m:sty m:val="p"/>
                                </m:rPr>
                                <a:rPr lang="en-US" sz="3600" i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θ</m:t>
                              </m:r>
                              <m:r>
                                <a:rPr lang="en-US" sz="3600" i="0">
                                  <a:solidFill>
                                    <a:schemeClr val="tx1">
                                      <a:lumMod val="85000"/>
                                      <a:lumOff val="1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 sz="3600" i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Idl</m:t>
                              </m:r>
                              <m:r>
                                <m:rPr>
                                  <m:sty m:val="p"/>
                                </m:rPr>
                                <a:rPr lang="en-US" sz="3600" b="0" i="0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e</m:t>
                              </m:r>
                            </m:sup>
                          </m:sSup>
                          <m:r>
                            <a:rPr lang="en-US" sz="3600" i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−1</m:t>
                          </m:r>
                        </m:e>
                      </m:d>
                      <m:r>
                        <a:rPr lang="en-US" sz="36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 sz="3600" dirty="0"/>
              </a:p>
            </p:txBody>
          </p:sp>
        </mc:Choice>
        <mc:Fallback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46004568-0DCF-2BBF-1115-9A81E898D8B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2772" y="3238500"/>
                <a:ext cx="16934615" cy="640881"/>
              </a:xfrm>
              <a:prstGeom prst="rect">
                <a:avLst/>
              </a:prstGeom>
              <a:blipFill>
                <a:blip r:embed="rId6"/>
                <a:stretch>
                  <a:fillRect t="-3846" b="-2692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3EFFD7D9-D61D-7546-0595-CB479AEB8D35}"/>
                  </a:ext>
                </a:extLst>
              </p:cNvPr>
              <p:cNvSpPr txBox="1"/>
              <p:nvPr/>
            </p:nvSpPr>
            <p:spPr>
              <a:xfrm>
                <a:off x="4624050" y="2315623"/>
                <a:ext cx="9144000" cy="7078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4000" b="0" i="1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4000" b="0" i="0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q</m:t>
                          </m:r>
                        </m:e>
                        <m:sup>
                          <m:r>
                            <a:rPr lang="en-US" sz="4000" b="0" i="0" smtClean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</m:sup>
                      </m:sSup>
                      <m:r>
                        <a:rPr lang="en-US" sz="40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 sz="40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q</m:t>
                      </m:r>
                      <m:r>
                        <a:rPr lang="en-US" sz="40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m:rPr>
                          <m:sty m:val="p"/>
                        </m:rPr>
                        <a:rPr lang="en-US" sz="40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Arr</m:t>
                      </m:r>
                      <m:r>
                        <a:rPr lang="en-US" sz="40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 −</m:t>
                      </m:r>
                      <m:r>
                        <m:rPr>
                          <m:sty m:val="p"/>
                        </m:rPr>
                        <a:rPr lang="en-US" sz="40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Ser</m:t>
                      </m:r>
                      <m:r>
                        <a:rPr lang="en-US" sz="40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 −</m:t>
                      </m:r>
                      <m:r>
                        <m:rPr>
                          <m:sty m:val="p"/>
                        </m:rPr>
                        <a:rPr lang="en-US" sz="4000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Aban</m:t>
                      </m:r>
                      <m:r>
                        <a:rPr lang="en-US" sz="40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m:rPr>
                          <m:sty m:val="p"/>
                        </m:rPr>
                        <a:rPr lang="en-US" sz="4000" b="0" i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mbria Math" panose="02040503050406030204" pitchFamily="18" charset="0"/>
                        </a:rPr>
                        <m:t>Idle</m:t>
                      </m:r>
                    </m:oMath>
                  </m:oMathPara>
                </a14:m>
                <a:endParaRPr lang="en-US" sz="4000" dirty="0"/>
              </a:p>
            </p:txBody>
          </p:sp>
        </mc:Choice>
        <mc:Fallback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3EFFD7D9-D61D-7546-0595-CB479AEB8D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24050" y="2315623"/>
                <a:ext cx="9144000" cy="707886"/>
              </a:xfrm>
              <a:prstGeom prst="rect">
                <a:avLst/>
              </a:prstGeom>
              <a:blipFill>
                <a:blip r:embed="rId7"/>
                <a:stretch>
                  <a:fillRect b="-245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AutoShape 3">
            <a:extLst>
              <a:ext uri="{FF2B5EF4-FFF2-40B4-BE49-F238E27FC236}">
                <a16:creationId xmlns:a16="http://schemas.microsoft.com/office/drawing/2014/main" id="{3F0B5A61-1DFC-B0A3-4E99-D0408AB467E4}"/>
              </a:ext>
            </a:extLst>
          </p:cNvPr>
          <p:cNvSpPr/>
          <p:nvPr/>
        </p:nvSpPr>
        <p:spPr>
          <a:xfrm flipV="1">
            <a:off x="1028695" y="1760761"/>
            <a:ext cx="16230594" cy="0"/>
          </a:xfrm>
          <a:prstGeom prst="line">
            <a:avLst/>
          </a:prstGeom>
          <a:ln w="9525" cap="flat">
            <a:solidFill>
              <a:srgbClr val="2B2C3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27BEE3F2-C2AD-F60C-2F8A-F4C701335D98}"/>
                  </a:ext>
                </a:extLst>
              </p:cNvPr>
              <p:cNvSpPr txBox="1"/>
              <p:nvPr/>
            </p:nvSpPr>
            <p:spPr>
              <a:xfrm>
                <a:off x="7563681" y="8505739"/>
                <a:ext cx="1676399" cy="52482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𝛾</m:t>
                          </m:r>
                        </m:e>
                      </m:rad>
                      <m:r>
                        <m:rPr>
                          <m:sty m:val="p"/>
                        </m:rPr>
                        <a:rPr lang="en-US" sz="2800" b="0" i="0" smtClean="0">
                          <a:latin typeface="Cambria Math" panose="02040503050406030204" pitchFamily="18" charset="0"/>
                        </a:rPr>
                        <m:t>q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27BEE3F2-C2AD-F60C-2F8A-F4C701335D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63681" y="8505739"/>
                <a:ext cx="1676399" cy="524824"/>
              </a:xfrm>
              <a:prstGeom prst="rect">
                <a:avLst/>
              </a:prstGeom>
              <a:blipFill>
                <a:blip r:embed="rId8"/>
                <a:stretch>
                  <a:fillRect b="-119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B625A1BA-8814-8BDE-2AA6-83B83E11B04A}"/>
                  </a:ext>
                </a:extLst>
              </p:cNvPr>
              <p:cNvSpPr txBox="1"/>
              <p:nvPr/>
            </p:nvSpPr>
            <p:spPr>
              <a:xfrm>
                <a:off x="772772" y="4199358"/>
                <a:ext cx="17173984" cy="63934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600" b="1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𝐄</m:t>
                      </m:r>
                      <m:func>
                        <m:funcPr>
                          <m:ctrlPr>
                            <a:rPr lang="en-US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d>
                            <m:dPr>
                              <m:begChr m:val="["/>
                              <m:endChr m:val="]"/>
                              <m:ctrlPr>
                                <a:rPr lang="en-US" sz="3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sz="36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3600" i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e</m:t>
                                  </m:r>
                                </m:e>
                                <m:sup>
                                  <m:rad>
                                    <m:radPr>
                                      <m:degHide m:val="on"/>
                                      <m:ctrlPr>
                                        <a:rPr lang="en-US" sz="3600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sz="3600" i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γ</m:t>
                                      </m:r>
                                    </m:e>
                                  </m:rad>
                                  <m:r>
                                    <m:rPr>
                                      <m:sty m:val="p"/>
                                    </m:rPr>
                                    <a:rPr lang="en-US" sz="3600" i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θ</m:t>
                                  </m:r>
                                  <m:d>
                                    <m:dPr>
                                      <m:ctrlPr>
                                        <a:rPr lang="en-US" sz="3600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sz="3600" i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Arr</m:t>
                                      </m:r>
                                      <m:r>
                                        <a:rPr lang="en-US" sz="3600" i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−</m:t>
                                      </m:r>
                                      <m:r>
                                        <m:rPr>
                                          <m:sty m:val="p"/>
                                        </m:rPr>
                                        <a:rPr lang="en-US" sz="3600" i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Ser</m:t>
                                      </m:r>
                                    </m:e>
                                  </m:d>
                                </m:sup>
                              </m:sSup>
                              <m:r>
                                <a:rPr lang="en-US" sz="3600" b="0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e>
                          </m:d>
                          <m:r>
                            <a:rPr lang="en-US" sz="3600" b="1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𝐄</m:t>
                          </m:r>
                          <m:func>
                            <m:funcPr>
                              <m:ctrlPr>
                                <a:rPr lang="en-US" sz="36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sz="36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p>
                                    <m:sSupPr>
                                      <m:ctrlPr>
                                        <a:rPr lang="en-US" sz="3600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sz="3600" i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e</m:t>
                                      </m:r>
                                    </m:e>
                                    <m:sup>
                                      <m:rad>
                                        <m:radPr>
                                          <m:degHide m:val="on"/>
                                          <m:ctrlPr>
                                            <a:rPr lang="en-US" sz="3600" i="1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radPr>
                                        <m:deg/>
                                        <m: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sz="3600" i="0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γ</m:t>
                                          </m:r>
                                        </m:e>
                                      </m:rad>
                                      <m:r>
                                        <m:rPr>
                                          <m:sty m:val="p"/>
                                        </m:rPr>
                                        <a:rPr lang="en-US" sz="3600" b="0" i="0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θq</m:t>
                                      </m:r>
                                    </m:sup>
                                  </m:sSup>
                                </m:e>
                              </m:d>
                            </m:fName>
                            <m:e>
                              <m:r>
                                <a:rPr lang="en-US" sz="36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e>
                          </m:func>
                        </m:fName>
                        <m:e>
                          <m:r>
                            <a:rPr lang="en-US" sz="36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  </m:t>
                          </m:r>
                          <m:r>
                            <a:rPr lang="en-US" sz="3600" b="1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𝐄</m:t>
                          </m:r>
                          <m:func>
                            <m:funcPr>
                              <m:ctrlPr>
                                <a:rPr lang="en-US" sz="36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a:rPr lang="en-US" sz="3600" i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[(</m:t>
                              </m:r>
                              <m:sSup>
                                <m:sSupPr>
                                  <m:ctrlPr>
                                    <a:rPr lang="en-US" sz="3600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3600" i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e</m:t>
                                  </m:r>
                                </m:e>
                                <m:sup>
                                  <m:r>
                                    <a:rPr lang="en-US" sz="3600" b="0" i="0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sz="3600" i="1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sz="3600" i="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γ</m:t>
                                      </m:r>
                                    </m:e>
                                  </m:rad>
                                  <m:r>
                                    <m:rPr>
                                      <m:sty m:val="p"/>
                                    </m:rPr>
                                    <a:rPr lang="en-US" sz="3600" i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θ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sz="3600" b="0" i="0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Aban</m:t>
                                  </m:r>
                                </m:sup>
                              </m:sSup>
                            </m:fName>
                            <m:e>
                              <m:r>
                                <a:rPr lang="en-US" sz="3600" i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−1)</m:t>
                              </m:r>
                              <m:sSup>
                                <m:sSupPr>
                                  <m:ctrlPr>
                                    <a:rPr lang="en-US" sz="3600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3600" i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e</m:t>
                                  </m:r>
                                </m:e>
                                <m:sup>
                                  <m:rad>
                                    <m:radPr>
                                      <m:degHide m:val="on"/>
                                      <m:ctrlPr>
                                        <a:rPr lang="en-US" sz="3600" i="1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sz="3600" i="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γ</m:t>
                                      </m:r>
                                    </m:e>
                                  </m:rad>
                                  <m:r>
                                    <m:rPr>
                                      <m:sty m:val="p"/>
                                    </m:rPr>
                                    <a:rPr lang="en-US" sz="3600" i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θ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sz="3600" b="0" i="0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q</m:t>
                                  </m:r>
                                </m:sup>
                              </m:sSup>
                              <m:r>
                                <a:rPr lang="en-US" sz="3600" i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]</m:t>
                              </m:r>
                              <m:r>
                                <m:rPr>
                                  <m:sty m:val="p"/>
                                </m:rPr>
                                <a:rPr lang="en-US" sz="3600" b="0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E</m:t>
                              </m:r>
                              <m:r>
                                <a:rPr lang="en-US" sz="3600" b="0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[</m:t>
                              </m:r>
                              <m:sSup>
                                <m:sSupPr>
                                  <m:ctrlPr>
                                    <a:rPr lang="en-US" sz="36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360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e</m:t>
                                  </m:r>
                                </m:e>
                                <m:sup>
                                  <m:rad>
                                    <m:radPr>
                                      <m:degHide m:val="on"/>
                                      <m:ctrlPr>
                                        <a:rPr lang="en-US" sz="3600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sz="360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γ</m:t>
                                      </m:r>
                                    </m:e>
                                  </m:rad>
                                  <m:r>
                                    <m:rPr>
                                      <m:sty m:val="p"/>
                                    </m:rPr>
                                    <a:rPr lang="en-US" sz="360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θ</m:t>
                                  </m:r>
                                  <m:d>
                                    <m:dPr>
                                      <m:ctrlPr>
                                        <a:rPr lang="en-US" sz="3600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sz="360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Arr</m:t>
                                      </m:r>
                                      <m:r>
                                        <a:rPr lang="en-US" sz="360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−</m:t>
                                      </m:r>
                                      <m:r>
                                        <m:rPr>
                                          <m:sty m:val="p"/>
                                        </m:rPr>
                                        <a:rPr lang="en-US" sz="360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Ser</m:t>
                                      </m:r>
                                    </m:e>
                                  </m:d>
                                </m:sup>
                              </m:sSup>
                              <m:r>
                                <a:rPr lang="en-US" sz="3600" b="0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]</m:t>
                              </m:r>
                              <m:r>
                                <a:rPr lang="en-US" sz="3600" i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e>
                          </m:func>
                        </m:e>
                      </m:func>
                    </m:oMath>
                  </m:oMathPara>
                </a14:m>
                <a:endParaRPr lang="en-US" sz="3600" dirty="0"/>
              </a:p>
            </p:txBody>
          </p:sp>
        </mc:Choice>
        <mc:Fallback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B625A1BA-8814-8BDE-2AA6-83B83E11B0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2772" y="4199358"/>
                <a:ext cx="17173984" cy="639342"/>
              </a:xfrm>
              <a:prstGeom prst="rect">
                <a:avLst/>
              </a:prstGeom>
              <a:blipFill>
                <a:blip r:embed="rId9"/>
                <a:stretch>
                  <a:fillRect t="-3846" b="-2692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Freeform 3">
            <a:extLst>
              <a:ext uri="{FF2B5EF4-FFF2-40B4-BE49-F238E27FC236}">
                <a16:creationId xmlns:a16="http://schemas.microsoft.com/office/drawing/2014/main" id="{EAA2BC75-C424-1AE4-2DA1-87035CC55228}"/>
              </a:ext>
            </a:extLst>
          </p:cNvPr>
          <p:cNvSpPr/>
          <p:nvPr/>
        </p:nvSpPr>
        <p:spPr>
          <a:xfrm>
            <a:off x="13633318" y="4132630"/>
            <a:ext cx="3267525" cy="860264"/>
          </a:xfrm>
          <a:custGeom>
            <a:avLst/>
            <a:gdLst/>
            <a:ahLst/>
            <a:cxnLst/>
            <a:rect l="l" t="t" r="r" b="b"/>
            <a:pathLst>
              <a:path w="847631" h="310242">
                <a:moveTo>
                  <a:pt x="0" y="0"/>
                </a:moveTo>
                <a:lnTo>
                  <a:pt x="847631" y="0"/>
                </a:lnTo>
                <a:lnTo>
                  <a:pt x="847631" y="310242"/>
                </a:lnTo>
                <a:lnTo>
                  <a:pt x="0" y="310242"/>
                </a:lnTo>
                <a:close/>
              </a:path>
            </a:pathLst>
          </a:custGeom>
          <a:solidFill>
            <a:srgbClr val="FFC000">
              <a:alpha val="20000"/>
            </a:srgbClr>
          </a:solidFill>
          <a:ln w="38100" cap="rnd">
            <a:noFill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7398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ultiple Intelligences Theory Lesson by Slidesgo">
  <a:themeElements>
    <a:clrScheme name="Simple Light">
      <a:dk1>
        <a:srgbClr val="F8F3EC"/>
      </a:dk1>
      <a:lt1>
        <a:srgbClr val="374990"/>
      </a:lt1>
      <a:dk2>
        <a:srgbClr val="96C6F6"/>
      </a:dk2>
      <a:lt2>
        <a:srgbClr val="FFFFFF"/>
      </a:lt2>
      <a:accent1>
        <a:srgbClr val="FBC775"/>
      </a:accent1>
      <a:accent2>
        <a:srgbClr val="ED7B61"/>
      </a:accent2>
      <a:accent3>
        <a:srgbClr val="F994B4"/>
      </a:accent3>
      <a:accent4>
        <a:srgbClr val="BBA2ED"/>
      </a:accent4>
      <a:accent5>
        <a:srgbClr val="94E0D1"/>
      </a:accent5>
      <a:accent6>
        <a:srgbClr val="2C2C2C"/>
      </a:accent6>
      <a:hlink>
        <a:srgbClr val="37499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12455</TotalTime>
  <Words>2001</Words>
  <Application>Microsoft Macintosh PowerPoint</Application>
  <PresentationFormat>Custom</PresentationFormat>
  <Paragraphs>523</Paragraphs>
  <Slides>36</Slides>
  <Notes>7</Notes>
  <HiddenSlides>9</HiddenSlides>
  <MMClips>0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36</vt:i4>
      </vt:variant>
    </vt:vector>
  </HeadingPairs>
  <TitlesOfParts>
    <vt:vector size="53" baseType="lpstr">
      <vt:lpstr>Public Sans Bold</vt:lpstr>
      <vt:lpstr>Calibri</vt:lpstr>
      <vt:lpstr>Public Sans</vt:lpstr>
      <vt:lpstr>Montserrat ExtraBold</vt:lpstr>
      <vt:lpstr>Montserrat SemiBold</vt:lpstr>
      <vt:lpstr>Montserrat</vt:lpstr>
      <vt:lpstr>Arial</vt:lpstr>
      <vt:lpstr>Nunito Light</vt:lpstr>
      <vt:lpstr>Glacial Indifference</vt:lpstr>
      <vt:lpstr>Instrument Sans</vt:lpstr>
      <vt:lpstr>Karla</vt:lpstr>
      <vt:lpstr>Playfair Display</vt:lpstr>
      <vt:lpstr>Gantari</vt:lpstr>
      <vt:lpstr>Montserrat Medium</vt:lpstr>
      <vt:lpstr>Cambria Math</vt:lpstr>
      <vt:lpstr>Office Theme</vt:lpstr>
      <vt:lpstr>Multiple Intelligences Theory Lesson by Slidesgo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Confluence_presentation</dc:title>
  <dc:subject/>
  <dc:creator/>
  <cp:keywords/>
  <dc:description/>
  <cp:lastModifiedBy>Jhunjhunwala, Prakirt Raj</cp:lastModifiedBy>
  <cp:revision>208</cp:revision>
  <dcterms:created xsi:type="dcterms:W3CDTF">2006-08-16T00:00:00Z</dcterms:created>
  <dcterms:modified xsi:type="dcterms:W3CDTF">2024-06-10T01:23:57Z</dcterms:modified>
  <cp:category/>
  <dc:identifier>DAFliMaHuxY</dc:identifier>
</cp:coreProperties>
</file>