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532" r:id="rId3"/>
    <p:sldId id="287" r:id="rId4"/>
    <p:sldId id="288" r:id="rId5"/>
    <p:sldId id="289" r:id="rId6"/>
    <p:sldId id="290" r:id="rId7"/>
    <p:sldId id="279" r:id="rId8"/>
    <p:sldId id="283" r:id="rId9"/>
    <p:sldId id="344" r:id="rId10"/>
    <p:sldId id="293" r:id="rId11"/>
    <p:sldId id="284" r:id="rId12"/>
    <p:sldId id="338" r:id="rId13"/>
    <p:sldId id="339" r:id="rId14"/>
    <p:sldId id="348" r:id="rId15"/>
    <p:sldId id="333" r:id="rId16"/>
    <p:sldId id="340" r:id="rId17"/>
    <p:sldId id="347" r:id="rId18"/>
    <p:sldId id="286" r:id="rId19"/>
    <p:sldId id="292" r:id="rId20"/>
    <p:sldId id="291" r:id="rId21"/>
    <p:sldId id="345" r:id="rId22"/>
    <p:sldId id="606" r:id="rId23"/>
    <p:sldId id="343" r:id="rId24"/>
    <p:sldId id="34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E3D"/>
    <a:srgbClr val="08253D"/>
    <a:srgbClr val="FDA649"/>
    <a:srgbClr val="FFF9E8"/>
    <a:srgbClr val="E9CC7D"/>
    <a:srgbClr val="F6BC52"/>
    <a:srgbClr val="D3B689"/>
    <a:srgbClr val="946F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1"/>
    <p:restoredTop sz="94801"/>
  </p:normalViewPr>
  <p:slideViewPr>
    <p:cSldViewPr snapToGrid="0">
      <p:cViewPr varScale="1">
        <p:scale>
          <a:sx n="94" d="100"/>
          <a:sy n="94" d="100"/>
        </p:scale>
        <p:origin x="22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89B89D4-FBAB-47AC-704C-E78494556C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F86039-0939-0BC4-C1EF-47714F3B386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A75B9-325C-9843-A5AC-92D12F2C719D}" type="datetimeFigureOut">
              <a:rPr lang="en-US" smtClean="0"/>
              <a:t>6/10/24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5D6747-D38D-E986-B8A4-CF060C91747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CEAE71-5990-068E-1920-E31B9DFB174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72071-7B72-7142-B742-3C769A0FC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9388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1DBEF-A5AE-6E4C-8651-F09863DFE2BE}" type="datetimeFigureOut">
              <a:rPr lang="en-US" smtClean="0"/>
              <a:t>6/10/24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BD34D-0912-9646-858F-8CB54A7368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1116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424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9771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80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042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845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651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656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81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69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47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73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89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496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69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62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23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962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BD34D-0912-9646-858F-8CB54A73685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059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13EC7-1EDF-34B2-08B2-9425E009A1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8CD75A-1D5A-A202-916A-D7BCB1B7A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C3066-3733-7261-E9D6-720FF434A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2FCCE-1CB1-4B40-8A14-B4FF69EE13C3}" type="datetime1">
              <a:rPr lang="en-IN" smtClean="0"/>
              <a:t>10/06/24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FB457-A32F-4B23-5BB7-7146ACE42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FB9BB-AE0D-F147-131C-07E381D3F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41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52E90-419C-B5DD-B9EE-29BBB8BE4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67F437-7533-C5C2-507E-D0921733ED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344452-84D0-C648-A664-5DC97B5C9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421-7AF9-7B4A-9631-42C5BA97C836}" type="datetime1">
              <a:rPr lang="en-IN" smtClean="0"/>
              <a:t>10/06/24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34063C-22DF-A613-2371-110489642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4CE94-D668-DEFF-58EA-DA9F2AEF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06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68AB4F-5057-9188-85F2-48CC61129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D56269-1B6F-E19F-F252-9F1C365B20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52486-7ADF-5F1F-B526-5B2419C83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71ADB-1980-4B4A-BCAE-E6289E643940}" type="datetime1">
              <a:rPr lang="en-IN" smtClean="0"/>
              <a:t>10/06/24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189B7-6D83-7F20-4C46-52E83AC74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2A39BB-47B1-FEA3-3D80-26D436A7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759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219200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0967" y="709500"/>
            <a:ext cx="6189600" cy="363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500"/>
              <a:buNone/>
              <a:defRPr sz="7333"/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950967" y="4600900"/>
            <a:ext cx="3184800" cy="8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48233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960000" y="1519401"/>
            <a:ext cx="10272000" cy="5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pic>
        <p:nvPicPr>
          <p:cNvPr id="2" name="Google Shape;18;p4">
            <a:extLst>
              <a:ext uri="{FF2B5EF4-FFF2-40B4-BE49-F238E27FC236}">
                <a16:creationId xmlns:a16="http://schemas.microsoft.com/office/drawing/2014/main" id="{537E3810-FE04-C08E-1067-6966FEB42126}"/>
              </a:ext>
            </a:extLst>
          </p:cNvPr>
          <p:cNvPicPr preferRelativeResize="0"/>
          <p:nvPr userDrawn="1"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219200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9869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4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219200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24"/>
          <p:cNvSpPr txBox="1">
            <a:spLocks noGrp="1"/>
          </p:cNvSpPr>
          <p:nvPr>
            <p:ph type="title" hasCustomPrompt="1"/>
          </p:nvPr>
        </p:nvSpPr>
        <p:spPr>
          <a:xfrm>
            <a:off x="1767533" y="2616200"/>
            <a:ext cx="1865200" cy="5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92" name="Google Shape;292;p24"/>
          <p:cNvSpPr txBox="1">
            <a:spLocks noGrp="1"/>
          </p:cNvSpPr>
          <p:nvPr>
            <p:ph type="subTitle" idx="1"/>
          </p:nvPr>
        </p:nvSpPr>
        <p:spPr>
          <a:xfrm>
            <a:off x="1251333" y="4838900"/>
            <a:ext cx="2897600" cy="11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293" name="Google Shape;293;p24"/>
          <p:cNvSpPr txBox="1">
            <a:spLocks noGrp="1"/>
          </p:cNvSpPr>
          <p:nvPr>
            <p:ph type="subTitle" idx="2"/>
          </p:nvPr>
        </p:nvSpPr>
        <p:spPr>
          <a:xfrm>
            <a:off x="1251333" y="4176200"/>
            <a:ext cx="2897600" cy="6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294" name="Google Shape;294;p24"/>
          <p:cNvSpPr txBox="1">
            <a:spLocks noGrp="1"/>
          </p:cNvSpPr>
          <p:nvPr>
            <p:ph type="title" idx="3" hasCustomPrompt="1"/>
          </p:nvPr>
        </p:nvSpPr>
        <p:spPr>
          <a:xfrm>
            <a:off x="5164133" y="4836867"/>
            <a:ext cx="1863600" cy="5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95" name="Google Shape;295;p24"/>
          <p:cNvSpPr txBox="1">
            <a:spLocks noGrp="1"/>
          </p:cNvSpPr>
          <p:nvPr>
            <p:ph type="subTitle" idx="4"/>
          </p:nvPr>
        </p:nvSpPr>
        <p:spPr>
          <a:xfrm>
            <a:off x="4647200" y="2630951"/>
            <a:ext cx="2897600" cy="11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296" name="Google Shape;296;p24"/>
          <p:cNvSpPr txBox="1">
            <a:spLocks noGrp="1"/>
          </p:cNvSpPr>
          <p:nvPr>
            <p:ph type="subTitle" idx="5"/>
          </p:nvPr>
        </p:nvSpPr>
        <p:spPr>
          <a:xfrm>
            <a:off x="4647200" y="1968251"/>
            <a:ext cx="2897600" cy="6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297" name="Google Shape;297;p24"/>
          <p:cNvSpPr txBox="1">
            <a:spLocks noGrp="1"/>
          </p:cNvSpPr>
          <p:nvPr>
            <p:ph type="title" idx="6" hasCustomPrompt="1"/>
          </p:nvPr>
        </p:nvSpPr>
        <p:spPr>
          <a:xfrm>
            <a:off x="8556900" y="2616200"/>
            <a:ext cx="1863600" cy="5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298" name="Google Shape;298;p24"/>
          <p:cNvSpPr txBox="1">
            <a:spLocks noGrp="1"/>
          </p:cNvSpPr>
          <p:nvPr>
            <p:ph type="subTitle" idx="7"/>
          </p:nvPr>
        </p:nvSpPr>
        <p:spPr>
          <a:xfrm>
            <a:off x="8043067" y="4838900"/>
            <a:ext cx="2897600" cy="11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299" name="Google Shape;299;p24"/>
          <p:cNvSpPr txBox="1">
            <a:spLocks noGrp="1"/>
          </p:cNvSpPr>
          <p:nvPr>
            <p:ph type="subTitle" idx="8"/>
          </p:nvPr>
        </p:nvSpPr>
        <p:spPr>
          <a:xfrm>
            <a:off x="8043067" y="4176200"/>
            <a:ext cx="2897600" cy="67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strument Sans"/>
              <a:buNone/>
              <a:defRPr sz="3200" b="1"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300" name="Google Shape;300;p24"/>
          <p:cNvSpPr txBox="1">
            <a:spLocks noGrp="1"/>
          </p:cNvSpPr>
          <p:nvPr>
            <p:ph type="title" idx="9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24"/>
          <p:cNvGrpSpPr/>
          <p:nvPr/>
        </p:nvGrpSpPr>
        <p:grpSpPr>
          <a:xfrm>
            <a:off x="155966" y="5840267"/>
            <a:ext cx="724771" cy="596789"/>
            <a:chOff x="84450" y="4640550"/>
            <a:chExt cx="543578" cy="447592"/>
          </a:xfrm>
        </p:grpSpPr>
        <p:sp>
          <p:nvSpPr>
            <p:cNvPr id="302" name="Google Shape;302;p24"/>
            <p:cNvSpPr/>
            <p:nvPr/>
          </p:nvSpPr>
          <p:spPr>
            <a:xfrm>
              <a:off x="84450" y="4641160"/>
              <a:ext cx="453925" cy="446982"/>
            </a:xfrm>
            <a:custGeom>
              <a:avLst/>
              <a:gdLst/>
              <a:ahLst/>
              <a:cxnLst/>
              <a:rect l="l" t="t" r="r" b="b"/>
              <a:pathLst>
                <a:path w="9676" h="9528" extrusionOk="0">
                  <a:moveTo>
                    <a:pt x="3919" y="0"/>
                  </a:moveTo>
                  <a:cubicBezTo>
                    <a:pt x="3904" y="0"/>
                    <a:pt x="3889" y="9"/>
                    <a:pt x="3880" y="28"/>
                  </a:cubicBezTo>
                  <a:cubicBezTo>
                    <a:pt x="3711" y="384"/>
                    <a:pt x="3654" y="799"/>
                    <a:pt x="3571" y="1183"/>
                  </a:cubicBezTo>
                  <a:cubicBezTo>
                    <a:pt x="3484" y="1581"/>
                    <a:pt x="3391" y="1978"/>
                    <a:pt x="3317" y="2378"/>
                  </a:cubicBezTo>
                  <a:cubicBezTo>
                    <a:pt x="2981" y="1881"/>
                    <a:pt x="2417" y="1623"/>
                    <a:pt x="1866" y="1623"/>
                  </a:cubicBezTo>
                  <a:cubicBezTo>
                    <a:pt x="1248" y="1623"/>
                    <a:pt x="648" y="1948"/>
                    <a:pt x="404" y="2626"/>
                  </a:cubicBezTo>
                  <a:cubicBezTo>
                    <a:pt x="0" y="3752"/>
                    <a:pt x="973" y="4612"/>
                    <a:pt x="1994" y="4612"/>
                  </a:cubicBezTo>
                  <a:cubicBezTo>
                    <a:pt x="2199" y="4612"/>
                    <a:pt x="2406" y="4577"/>
                    <a:pt x="2603" y="4504"/>
                  </a:cubicBezTo>
                  <a:lnTo>
                    <a:pt x="2603" y="4504"/>
                  </a:lnTo>
                  <a:cubicBezTo>
                    <a:pt x="2371" y="4981"/>
                    <a:pt x="2156" y="5466"/>
                    <a:pt x="1941" y="5953"/>
                  </a:cubicBezTo>
                  <a:cubicBezTo>
                    <a:pt x="1846" y="6166"/>
                    <a:pt x="1484" y="6662"/>
                    <a:pt x="1590" y="6908"/>
                  </a:cubicBezTo>
                  <a:cubicBezTo>
                    <a:pt x="1689" y="7136"/>
                    <a:pt x="2243" y="7213"/>
                    <a:pt x="2448" y="7287"/>
                  </a:cubicBezTo>
                  <a:cubicBezTo>
                    <a:pt x="3030" y="7499"/>
                    <a:pt x="3611" y="7718"/>
                    <a:pt x="4198" y="7918"/>
                  </a:cubicBezTo>
                  <a:cubicBezTo>
                    <a:pt x="4211" y="7922"/>
                    <a:pt x="4223" y="7924"/>
                    <a:pt x="4235" y="7924"/>
                  </a:cubicBezTo>
                  <a:cubicBezTo>
                    <a:pt x="4339" y="7924"/>
                    <a:pt x="4388" y="7766"/>
                    <a:pt x="4275" y="7723"/>
                  </a:cubicBezTo>
                  <a:cubicBezTo>
                    <a:pt x="4274" y="7723"/>
                    <a:pt x="4271" y="7722"/>
                    <a:pt x="4270" y="7722"/>
                  </a:cubicBezTo>
                  <a:cubicBezTo>
                    <a:pt x="4270" y="7716"/>
                    <a:pt x="4268" y="7709"/>
                    <a:pt x="4265" y="7705"/>
                  </a:cubicBezTo>
                  <a:cubicBezTo>
                    <a:pt x="3736" y="6773"/>
                    <a:pt x="4323" y="5613"/>
                    <a:pt x="5357" y="5613"/>
                  </a:cubicBezTo>
                  <a:cubicBezTo>
                    <a:pt x="5458" y="5613"/>
                    <a:pt x="5565" y="5625"/>
                    <a:pt x="5674" y="5648"/>
                  </a:cubicBezTo>
                  <a:cubicBezTo>
                    <a:pt x="6958" y="5926"/>
                    <a:pt x="7161" y="7428"/>
                    <a:pt x="6407" y="8341"/>
                  </a:cubicBezTo>
                  <a:cubicBezTo>
                    <a:pt x="6385" y="8368"/>
                    <a:pt x="6379" y="8394"/>
                    <a:pt x="6384" y="8420"/>
                  </a:cubicBezTo>
                  <a:cubicBezTo>
                    <a:pt x="6378" y="8417"/>
                    <a:pt x="6370" y="8415"/>
                    <a:pt x="6362" y="8412"/>
                  </a:cubicBezTo>
                  <a:cubicBezTo>
                    <a:pt x="6352" y="8408"/>
                    <a:pt x="6343" y="8407"/>
                    <a:pt x="6334" y="8407"/>
                  </a:cubicBezTo>
                  <a:cubicBezTo>
                    <a:pt x="6255" y="8407"/>
                    <a:pt x="6220" y="8523"/>
                    <a:pt x="6305" y="8562"/>
                  </a:cubicBezTo>
                  <a:cubicBezTo>
                    <a:pt x="6928" y="8849"/>
                    <a:pt x="7573" y="9088"/>
                    <a:pt x="8209" y="9340"/>
                  </a:cubicBezTo>
                  <a:cubicBezTo>
                    <a:pt x="8398" y="9415"/>
                    <a:pt x="8594" y="9528"/>
                    <a:pt x="8775" y="9528"/>
                  </a:cubicBezTo>
                  <a:cubicBezTo>
                    <a:pt x="8834" y="9528"/>
                    <a:pt x="8891" y="9516"/>
                    <a:pt x="8946" y="9487"/>
                  </a:cubicBezTo>
                  <a:cubicBezTo>
                    <a:pt x="8955" y="9491"/>
                    <a:pt x="8965" y="9493"/>
                    <a:pt x="8975" y="9493"/>
                  </a:cubicBezTo>
                  <a:cubicBezTo>
                    <a:pt x="9001" y="9493"/>
                    <a:pt x="9025" y="9480"/>
                    <a:pt x="9034" y="9451"/>
                  </a:cubicBezTo>
                  <a:cubicBezTo>
                    <a:pt x="9038" y="9439"/>
                    <a:pt x="9041" y="9426"/>
                    <a:pt x="9044" y="9414"/>
                  </a:cubicBezTo>
                  <a:cubicBezTo>
                    <a:pt x="9048" y="9409"/>
                    <a:pt x="9054" y="9407"/>
                    <a:pt x="9059" y="9400"/>
                  </a:cubicBezTo>
                  <a:cubicBezTo>
                    <a:pt x="9083" y="9374"/>
                    <a:pt x="9085" y="9342"/>
                    <a:pt x="9074" y="9315"/>
                  </a:cubicBezTo>
                  <a:cubicBezTo>
                    <a:pt x="9293" y="8607"/>
                    <a:pt x="9470" y="7890"/>
                    <a:pt x="9654" y="7170"/>
                  </a:cubicBezTo>
                  <a:cubicBezTo>
                    <a:pt x="9675" y="7086"/>
                    <a:pt x="9602" y="7024"/>
                    <a:pt x="9538" y="7024"/>
                  </a:cubicBezTo>
                  <a:cubicBezTo>
                    <a:pt x="9536" y="7024"/>
                    <a:pt x="9534" y="7024"/>
                    <a:pt x="9533" y="7024"/>
                  </a:cubicBezTo>
                  <a:cubicBezTo>
                    <a:pt x="9530" y="7021"/>
                    <a:pt x="9527" y="7017"/>
                    <a:pt x="9522" y="7017"/>
                  </a:cubicBezTo>
                  <a:cubicBezTo>
                    <a:pt x="9504" y="7014"/>
                    <a:pt x="9486" y="7011"/>
                    <a:pt x="9468" y="7007"/>
                  </a:cubicBezTo>
                  <a:lnTo>
                    <a:pt x="9448" y="7115"/>
                  </a:lnTo>
                  <a:cubicBezTo>
                    <a:pt x="9269" y="7823"/>
                    <a:pt x="9085" y="8530"/>
                    <a:pt x="8939" y="9246"/>
                  </a:cubicBezTo>
                  <a:cubicBezTo>
                    <a:pt x="8931" y="9250"/>
                    <a:pt x="8924" y="9253"/>
                    <a:pt x="8916" y="9259"/>
                  </a:cubicBezTo>
                  <a:cubicBezTo>
                    <a:pt x="8882" y="9287"/>
                    <a:pt x="8833" y="9299"/>
                    <a:pt x="8772" y="9299"/>
                  </a:cubicBezTo>
                  <a:cubicBezTo>
                    <a:pt x="8444" y="9299"/>
                    <a:pt x="7792" y="8945"/>
                    <a:pt x="7618" y="8878"/>
                  </a:cubicBezTo>
                  <a:cubicBezTo>
                    <a:pt x="7268" y="8742"/>
                    <a:pt x="6919" y="8605"/>
                    <a:pt x="6563" y="8480"/>
                  </a:cubicBezTo>
                  <a:cubicBezTo>
                    <a:pt x="6568" y="8476"/>
                    <a:pt x="6574" y="8473"/>
                    <a:pt x="6579" y="8467"/>
                  </a:cubicBezTo>
                  <a:cubicBezTo>
                    <a:pt x="7515" y="7404"/>
                    <a:pt x="7078" y="5605"/>
                    <a:pt x="5578" y="5407"/>
                  </a:cubicBezTo>
                  <a:cubicBezTo>
                    <a:pt x="5513" y="5398"/>
                    <a:pt x="5450" y="5394"/>
                    <a:pt x="5387" y="5394"/>
                  </a:cubicBezTo>
                  <a:cubicBezTo>
                    <a:pt x="4281" y="5394"/>
                    <a:pt x="3416" y="6666"/>
                    <a:pt x="4045" y="7638"/>
                  </a:cubicBezTo>
                  <a:cubicBezTo>
                    <a:pt x="3713" y="7512"/>
                    <a:pt x="3377" y="7392"/>
                    <a:pt x="3045" y="7271"/>
                  </a:cubicBezTo>
                  <a:cubicBezTo>
                    <a:pt x="2839" y="7196"/>
                    <a:pt x="2633" y="7121"/>
                    <a:pt x="2425" y="7047"/>
                  </a:cubicBezTo>
                  <a:cubicBezTo>
                    <a:pt x="2330" y="7012"/>
                    <a:pt x="1859" y="6891"/>
                    <a:pt x="1808" y="6795"/>
                  </a:cubicBezTo>
                  <a:cubicBezTo>
                    <a:pt x="1746" y="6674"/>
                    <a:pt x="2240" y="5804"/>
                    <a:pt x="2307" y="5648"/>
                  </a:cubicBezTo>
                  <a:cubicBezTo>
                    <a:pt x="2474" y="5264"/>
                    <a:pt x="2635" y="4880"/>
                    <a:pt x="2784" y="4491"/>
                  </a:cubicBezTo>
                  <a:cubicBezTo>
                    <a:pt x="2795" y="4466"/>
                    <a:pt x="2791" y="4443"/>
                    <a:pt x="2782" y="4427"/>
                  </a:cubicBezTo>
                  <a:cubicBezTo>
                    <a:pt x="2785" y="4423"/>
                    <a:pt x="2791" y="4421"/>
                    <a:pt x="2796" y="4418"/>
                  </a:cubicBezTo>
                  <a:cubicBezTo>
                    <a:pt x="2895" y="4369"/>
                    <a:pt x="2849" y="4238"/>
                    <a:pt x="2753" y="4238"/>
                  </a:cubicBezTo>
                  <a:cubicBezTo>
                    <a:pt x="2742" y="4238"/>
                    <a:pt x="2731" y="4240"/>
                    <a:pt x="2719" y="4243"/>
                  </a:cubicBezTo>
                  <a:cubicBezTo>
                    <a:pt x="2460" y="4328"/>
                    <a:pt x="2192" y="4382"/>
                    <a:pt x="1931" y="4382"/>
                  </a:cubicBezTo>
                  <a:cubicBezTo>
                    <a:pt x="1558" y="4382"/>
                    <a:pt x="1199" y="4273"/>
                    <a:pt x="896" y="3989"/>
                  </a:cubicBezTo>
                  <a:cubicBezTo>
                    <a:pt x="500" y="3620"/>
                    <a:pt x="438" y="3077"/>
                    <a:pt x="656" y="2591"/>
                  </a:cubicBezTo>
                  <a:cubicBezTo>
                    <a:pt x="894" y="2058"/>
                    <a:pt x="1330" y="1841"/>
                    <a:pt x="1795" y="1841"/>
                  </a:cubicBezTo>
                  <a:cubicBezTo>
                    <a:pt x="2319" y="1841"/>
                    <a:pt x="2880" y="2116"/>
                    <a:pt x="3238" y="2527"/>
                  </a:cubicBezTo>
                  <a:cubicBezTo>
                    <a:pt x="3253" y="2546"/>
                    <a:pt x="3273" y="2554"/>
                    <a:pt x="3292" y="2555"/>
                  </a:cubicBezTo>
                  <a:cubicBezTo>
                    <a:pt x="3301" y="2605"/>
                    <a:pt x="3352" y="2636"/>
                    <a:pt x="3400" y="2636"/>
                  </a:cubicBezTo>
                  <a:cubicBezTo>
                    <a:pt x="3437" y="2636"/>
                    <a:pt x="3472" y="2617"/>
                    <a:pt x="3484" y="2573"/>
                  </a:cubicBezTo>
                  <a:cubicBezTo>
                    <a:pt x="3581" y="2184"/>
                    <a:pt x="3659" y="1790"/>
                    <a:pt x="3740" y="1397"/>
                  </a:cubicBezTo>
                  <a:cubicBezTo>
                    <a:pt x="3832" y="956"/>
                    <a:pt x="3972" y="498"/>
                    <a:pt x="3963" y="47"/>
                  </a:cubicBezTo>
                  <a:cubicBezTo>
                    <a:pt x="3962" y="41"/>
                    <a:pt x="3961" y="36"/>
                    <a:pt x="3961" y="31"/>
                  </a:cubicBezTo>
                  <a:cubicBezTo>
                    <a:pt x="3954" y="12"/>
                    <a:pt x="3937" y="0"/>
                    <a:pt x="39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24"/>
            <p:cNvSpPr/>
            <p:nvPr/>
          </p:nvSpPr>
          <p:spPr>
            <a:xfrm>
              <a:off x="104857" y="4642755"/>
              <a:ext cx="508532" cy="434785"/>
            </a:xfrm>
            <a:custGeom>
              <a:avLst/>
              <a:gdLst/>
              <a:ahLst/>
              <a:cxnLst/>
              <a:rect l="l" t="t" r="r" b="b"/>
              <a:pathLst>
                <a:path w="10840" h="9268" extrusionOk="0">
                  <a:moveTo>
                    <a:pt x="3525" y="0"/>
                  </a:moveTo>
                  <a:cubicBezTo>
                    <a:pt x="3526" y="5"/>
                    <a:pt x="3527" y="10"/>
                    <a:pt x="3527" y="16"/>
                  </a:cubicBezTo>
                  <a:cubicBezTo>
                    <a:pt x="3536" y="467"/>
                    <a:pt x="3396" y="925"/>
                    <a:pt x="3304" y="1365"/>
                  </a:cubicBezTo>
                  <a:cubicBezTo>
                    <a:pt x="3223" y="1759"/>
                    <a:pt x="3145" y="2152"/>
                    <a:pt x="3048" y="2541"/>
                  </a:cubicBezTo>
                  <a:cubicBezTo>
                    <a:pt x="3036" y="2586"/>
                    <a:pt x="3001" y="2605"/>
                    <a:pt x="2963" y="2605"/>
                  </a:cubicBezTo>
                  <a:cubicBezTo>
                    <a:pt x="2915" y="2605"/>
                    <a:pt x="2864" y="2574"/>
                    <a:pt x="2856" y="2524"/>
                  </a:cubicBezTo>
                  <a:cubicBezTo>
                    <a:pt x="2837" y="2522"/>
                    <a:pt x="2817" y="2515"/>
                    <a:pt x="2802" y="2495"/>
                  </a:cubicBezTo>
                  <a:cubicBezTo>
                    <a:pt x="2443" y="2084"/>
                    <a:pt x="1882" y="1809"/>
                    <a:pt x="1359" y="1809"/>
                  </a:cubicBezTo>
                  <a:cubicBezTo>
                    <a:pt x="893" y="1809"/>
                    <a:pt x="458" y="2026"/>
                    <a:pt x="220" y="2559"/>
                  </a:cubicBezTo>
                  <a:cubicBezTo>
                    <a:pt x="1" y="3045"/>
                    <a:pt x="64" y="3589"/>
                    <a:pt x="460" y="3958"/>
                  </a:cubicBezTo>
                  <a:cubicBezTo>
                    <a:pt x="763" y="4241"/>
                    <a:pt x="1123" y="4349"/>
                    <a:pt x="1495" y="4349"/>
                  </a:cubicBezTo>
                  <a:cubicBezTo>
                    <a:pt x="1756" y="4349"/>
                    <a:pt x="2024" y="4296"/>
                    <a:pt x="2283" y="4213"/>
                  </a:cubicBezTo>
                  <a:cubicBezTo>
                    <a:pt x="2295" y="4209"/>
                    <a:pt x="2307" y="4207"/>
                    <a:pt x="2318" y="4207"/>
                  </a:cubicBezTo>
                  <a:cubicBezTo>
                    <a:pt x="2413" y="4207"/>
                    <a:pt x="2460" y="4336"/>
                    <a:pt x="2360" y="4387"/>
                  </a:cubicBezTo>
                  <a:cubicBezTo>
                    <a:pt x="2356" y="4389"/>
                    <a:pt x="2350" y="4393"/>
                    <a:pt x="2345" y="4395"/>
                  </a:cubicBezTo>
                  <a:cubicBezTo>
                    <a:pt x="2355" y="4412"/>
                    <a:pt x="2359" y="4435"/>
                    <a:pt x="2348" y="4459"/>
                  </a:cubicBezTo>
                  <a:cubicBezTo>
                    <a:pt x="2199" y="4849"/>
                    <a:pt x="2037" y="5232"/>
                    <a:pt x="1871" y="5616"/>
                  </a:cubicBezTo>
                  <a:cubicBezTo>
                    <a:pt x="1804" y="5772"/>
                    <a:pt x="1309" y="6641"/>
                    <a:pt x="1372" y="6763"/>
                  </a:cubicBezTo>
                  <a:cubicBezTo>
                    <a:pt x="1423" y="6860"/>
                    <a:pt x="1893" y="6980"/>
                    <a:pt x="1989" y="7015"/>
                  </a:cubicBezTo>
                  <a:cubicBezTo>
                    <a:pt x="2195" y="7089"/>
                    <a:pt x="2402" y="7165"/>
                    <a:pt x="2608" y="7240"/>
                  </a:cubicBezTo>
                  <a:cubicBezTo>
                    <a:pt x="2941" y="7361"/>
                    <a:pt x="3276" y="7481"/>
                    <a:pt x="3609" y="7606"/>
                  </a:cubicBezTo>
                  <a:cubicBezTo>
                    <a:pt x="2980" y="6633"/>
                    <a:pt x="3845" y="5362"/>
                    <a:pt x="4951" y="5362"/>
                  </a:cubicBezTo>
                  <a:cubicBezTo>
                    <a:pt x="5014" y="5362"/>
                    <a:pt x="5077" y="5366"/>
                    <a:pt x="5142" y="5375"/>
                  </a:cubicBezTo>
                  <a:cubicBezTo>
                    <a:pt x="6642" y="5572"/>
                    <a:pt x="7079" y="7371"/>
                    <a:pt x="6143" y="8435"/>
                  </a:cubicBezTo>
                  <a:cubicBezTo>
                    <a:pt x="6138" y="8440"/>
                    <a:pt x="6132" y="8444"/>
                    <a:pt x="6127" y="8449"/>
                  </a:cubicBezTo>
                  <a:cubicBezTo>
                    <a:pt x="6482" y="8572"/>
                    <a:pt x="6832" y="8711"/>
                    <a:pt x="7182" y="8846"/>
                  </a:cubicBezTo>
                  <a:cubicBezTo>
                    <a:pt x="7355" y="8914"/>
                    <a:pt x="8006" y="9268"/>
                    <a:pt x="8335" y="9268"/>
                  </a:cubicBezTo>
                  <a:cubicBezTo>
                    <a:pt x="8396" y="9268"/>
                    <a:pt x="8446" y="9256"/>
                    <a:pt x="8480" y="9227"/>
                  </a:cubicBezTo>
                  <a:cubicBezTo>
                    <a:pt x="8488" y="9221"/>
                    <a:pt x="8495" y="9218"/>
                    <a:pt x="8503" y="9215"/>
                  </a:cubicBezTo>
                  <a:cubicBezTo>
                    <a:pt x="8648" y="8499"/>
                    <a:pt x="8832" y="7790"/>
                    <a:pt x="9012" y="7084"/>
                  </a:cubicBezTo>
                  <a:lnTo>
                    <a:pt x="9012" y="7084"/>
                  </a:lnTo>
                  <a:cubicBezTo>
                    <a:pt x="8922" y="7111"/>
                    <a:pt x="8828" y="7123"/>
                    <a:pt x="8733" y="7123"/>
                  </a:cubicBezTo>
                  <a:cubicBezTo>
                    <a:pt x="8317" y="7123"/>
                    <a:pt x="7874" y="6889"/>
                    <a:pt x="7604" y="6615"/>
                  </a:cubicBezTo>
                  <a:cubicBezTo>
                    <a:pt x="7239" y="6248"/>
                    <a:pt x="7102" y="5726"/>
                    <a:pt x="7243" y="5227"/>
                  </a:cubicBezTo>
                  <a:cubicBezTo>
                    <a:pt x="7434" y="4548"/>
                    <a:pt x="7928" y="4250"/>
                    <a:pt x="8463" y="4250"/>
                  </a:cubicBezTo>
                  <a:cubicBezTo>
                    <a:pt x="8949" y="4250"/>
                    <a:pt x="9469" y="4497"/>
                    <a:pt x="9822" y="4928"/>
                  </a:cubicBezTo>
                  <a:cubicBezTo>
                    <a:pt x="9995" y="4094"/>
                    <a:pt x="10384" y="3308"/>
                    <a:pt x="10825" y="2584"/>
                  </a:cubicBezTo>
                  <a:cubicBezTo>
                    <a:pt x="10829" y="2576"/>
                    <a:pt x="10834" y="2572"/>
                    <a:pt x="10840" y="2567"/>
                  </a:cubicBezTo>
                  <a:cubicBezTo>
                    <a:pt x="9990" y="2259"/>
                    <a:pt x="9145" y="1920"/>
                    <a:pt x="8317" y="1558"/>
                  </a:cubicBezTo>
                  <a:lnTo>
                    <a:pt x="8317" y="1558"/>
                  </a:lnTo>
                  <a:cubicBezTo>
                    <a:pt x="8539" y="2172"/>
                    <a:pt x="8674" y="2885"/>
                    <a:pt x="8129" y="3367"/>
                  </a:cubicBezTo>
                  <a:cubicBezTo>
                    <a:pt x="7822" y="3638"/>
                    <a:pt x="7396" y="3768"/>
                    <a:pt x="6973" y="3768"/>
                  </a:cubicBezTo>
                  <a:cubicBezTo>
                    <a:pt x="6665" y="3768"/>
                    <a:pt x="6359" y="3699"/>
                    <a:pt x="6102" y="3566"/>
                  </a:cubicBezTo>
                  <a:cubicBezTo>
                    <a:pt x="5059" y="3023"/>
                    <a:pt x="4947" y="1306"/>
                    <a:pt x="6180" y="1008"/>
                  </a:cubicBezTo>
                  <a:cubicBezTo>
                    <a:pt x="5351" y="679"/>
                    <a:pt x="4515" y="386"/>
                    <a:pt x="3675" y="87"/>
                  </a:cubicBezTo>
                  <a:cubicBezTo>
                    <a:pt x="3653" y="79"/>
                    <a:pt x="3641" y="64"/>
                    <a:pt x="3635" y="46"/>
                  </a:cubicBezTo>
                  <a:lnTo>
                    <a:pt x="35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4" name="Google Shape;304;p24"/>
            <p:cNvSpPr/>
            <p:nvPr/>
          </p:nvSpPr>
          <p:spPr>
            <a:xfrm>
              <a:off x="274684" y="4640550"/>
              <a:ext cx="353345" cy="336456"/>
            </a:xfrm>
            <a:custGeom>
              <a:avLst/>
              <a:gdLst/>
              <a:ahLst/>
              <a:cxnLst/>
              <a:rect l="l" t="t" r="r" b="b"/>
              <a:pathLst>
                <a:path w="7532" h="7172" extrusionOk="0">
                  <a:moveTo>
                    <a:pt x="71" y="0"/>
                  </a:moveTo>
                  <a:cubicBezTo>
                    <a:pt x="25" y="0"/>
                    <a:pt x="1" y="53"/>
                    <a:pt x="14" y="95"/>
                  </a:cubicBezTo>
                  <a:cubicBezTo>
                    <a:pt x="20" y="113"/>
                    <a:pt x="33" y="128"/>
                    <a:pt x="54" y="135"/>
                  </a:cubicBezTo>
                  <a:cubicBezTo>
                    <a:pt x="894" y="434"/>
                    <a:pt x="1730" y="727"/>
                    <a:pt x="2559" y="1056"/>
                  </a:cubicBezTo>
                  <a:cubicBezTo>
                    <a:pt x="1326" y="1354"/>
                    <a:pt x="1438" y="3071"/>
                    <a:pt x="2481" y="3615"/>
                  </a:cubicBezTo>
                  <a:cubicBezTo>
                    <a:pt x="2738" y="3749"/>
                    <a:pt x="3043" y="3818"/>
                    <a:pt x="3350" y="3818"/>
                  </a:cubicBezTo>
                  <a:cubicBezTo>
                    <a:pt x="3774" y="3818"/>
                    <a:pt x="4201" y="3687"/>
                    <a:pt x="4508" y="3415"/>
                  </a:cubicBezTo>
                  <a:cubicBezTo>
                    <a:pt x="5053" y="2932"/>
                    <a:pt x="4918" y="2219"/>
                    <a:pt x="4695" y="1606"/>
                  </a:cubicBezTo>
                  <a:lnTo>
                    <a:pt x="4695" y="1606"/>
                  </a:lnTo>
                  <a:cubicBezTo>
                    <a:pt x="5523" y="1969"/>
                    <a:pt x="6369" y="2307"/>
                    <a:pt x="7219" y="2615"/>
                  </a:cubicBezTo>
                  <a:cubicBezTo>
                    <a:pt x="7213" y="2622"/>
                    <a:pt x="7208" y="2624"/>
                    <a:pt x="7203" y="2633"/>
                  </a:cubicBezTo>
                  <a:cubicBezTo>
                    <a:pt x="6764" y="3356"/>
                    <a:pt x="6374" y="4142"/>
                    <a:pt x="6201" y="4977"/>
                  </a:cubicBezTo>
                  <a:cubicBezTo>
                    <a:pt x="5848" y="4546"/>
                    <a:pt x="5328" y="4299"/>
                    <a:pt x="4841" y="4299"/>
                  </a:cubicBezTo>
                  <a:cubicBezTo>
                    <a:pt x="4306" y="4299"/>
                    <a:pt x="3812" y="4597"/>
                    <a:pt x="3621" y="5276"/>
                  </a:cubicBezTo>
                  <a:cubicBezTo>
                    <a:pt x="3481" y="5775"/>
                    <a:pt x="3618" y="6296"/>
                    <a:pt x="3983" y="6664"/>
                  </a:cubicBezTo>
                  <a:cubicBezTo>
                    <a:pt x="4253" y="6938"/>
                    <a:pt x="4698" y="7172"/>
                    <a:pt x="5113" y="7172"/>
                  </a:cubicBezTo>
                  <a:cubicBezTo>
                    <a:pt x="5208" y="7172"/>
                    <a:pt x="5302" y="7160"/>
                    <a:pt x="5391" y="7133"/>
                  </a:cubicBezTo>
                  <a:lnTo>
                    <a:pt x="5410" y="7025"/>
                  </a:lnTo>
                  <a:cubicBezTo>
                    <a:pt x="5011" y="6949"/>
                    <a:pt x="4639" y="6922"/>
                    <a:pt x="4294" y="6659"/>
                  </a:cubicBezTo>
                  <a:cubicBezTo>
                    <a:pt x="3901" y="6355"/>
                    <a:pt x="3702" y="5880"/>
                    <a:pt x="3815" y="5391"/>
                  </a:cubicBezTo>
                  <a:cubicBezTo>
                    <a:pt x="3911" y="4980"/>
                    <a:pt x="4202" y="4604"/>
                    <a:pt x="4625" y="4509"/>
                  </a:cubicBezTo>
                  <a:cubicBezTo>
                    <a:pt x="4710" y="4490"/>
                    <a:pt x="4793" y="4481"/>
                    <a:pt x="4875" y="4481"/>
                  </a:cubicBezTo>
                  <a:cubicBezTo>
                    <a:pt x="5342" y="4481"/>
                    <a:pt x="5758" y="4773"/>
                    <a:pt x="6060" y="5127"/>
                  </a:cubicBezTo>
                  <a:cubicBezTo>
                    <a:pt x="6082" y="5152"/>
                    <a:pt x="6109" y="5163"/>
                    <a:pt x="6136" y="5163"/>
                  </a:cubicBezTo>
                  <a:cubicBezTo>
                    <a:pt x="6161" y="5163"/>
                    <a:pt x="6186" y="5153"/>
                    <a:pt x="6205" y="5137"/>
                  </a:cubicBezTo>
                  <a:cubicBezTo>
                    <a:pt x="6217" y="5145"/>
                    <a:pt x="6231" y="5149"/>
                    <a:pt x="6246" y="5149"/>
                  </a:cubicBezTo>
                  <a:cubicBezTo>
                    <a:pt x="6273" y="5149"/>
                    <a:pt x="6299" y="5136"/>
                    <a:pt x="6310" y="5108"/>
                  </a:cubicBezTo>
                  <a:cubicBezTo>
                    <a:pt x="6631" y="4296"/>
                    <a:pt x="6922" y="3512"/>
                    <a:pt x="7376" y="2758"/>
                  </a:cubicBezTo>
                  <a:cubicBezTo>
                    <a:pt x="7395" y="2727"/>
                    <a:pt x="7397" y="2695"/>
                    <a:pt x="7387" y="2667"/>
                  </a:cubicBezTo>
                  <a:cubicBezTo>
                    <a:pt x="7485" y="2666"/>
                    <a:pt x="7532" y="2515"/>
                    <a:pt x="7423" y="2469"/>
                  </a:cubicBezTo>
                  <a:cubicBezTo>
                    <a:pt x="6502" y="2080"/>
                    <a:pt x="5561" y="1720"/>
                    <a:pt x="4613" y="1400"/>
                  </a:cubicBezTo>
                  <a:cubicBezTo>
                    <a:pt x="4603" y="1396"/>
                    <a:pt x="4594" y="1395"/>
                    <a:pt x="4585" y="1395"/>
                  </a:cubicBezTo>
                  <a:cubicBezTo>
                    <a:pt x="4522" y="1395"/>
                    <a:pt x="4487" y="1473"/>
                    <a:pt x="4524" y="1520"/>
                  </a:cubicBezTo>
                  <a:cubicBezTo>
                    <a:pt x="4495" y="1548"/>
                    <a:pt x="4478" y="1587"/>
                    <a:pt x="4493" y="1635"/>
                  </a:cubicBezTo>
                  <a:cubicBezTo>
                    <a:pt x="4667" y="2199"/>
                    <a:pt x="4828" y="2749"/>
                    <a:pt x="4376" y="3248"/>
                  </a:cubicBezTo>
                  <a:cubicBezTo>
                    <a:pt x="4152" y="3498"/>
                    <a:pt x="3740" y="3606"/>
                    <a:pt x="3353" y="3606"/>
                  </a:cubicBezTo>
                  <a:cubicBezTo>
                    <a:pt x="3123" y="3606"/>
                    <a:pt x="2902" y="3568"/>
                    <a:pt x="2733" y="3500"/>
                  </a:cubicBezTo>
                  <a:cubicBezTo>
                    <a:pt x="1654" y="3059"/>
                    <a:pt x="1515" y="1518"/>
                    <a:pt x="2736" y="1178"/>
                  </a:cubicBezTo>
                  <a:cubicBezTo>
                    <a:pt x="2759" y="1173"/>
                    <a:pt x="2773" y="1160"/>
                    <a:pt x="2784" y="1145"/>
                  </a:cubicBezTo>
                  <a:cubicBezTo>
                    <a:pt x="2788" y="1146"/>
                    <a:pt x="2791" y="1148"/>
                    <a:pt x="2795" y="1149"/>
                  </a:cubicBezTo>
                  <a:cubicBezTo>
                    <a:pt x="2808" y="1154"/>
                    <a:pt x="2821" y="1156"/>
                    <a:pt x="2832" y="1156"/>
                  </a:cubicBezTo>
                  <a:cubicBezTo>
                    <a:pt x="2921" y="1156"/>
                    <a:pt x="2960" y="1017"/>
                    <a:pt x="2864" y="972"/>
                  </a:cubicBezTo>
                  <a:cubicBezTo>
                    <a:pt x="1980" y="560"/>
                    <a:pt x="1037" y="211"/>
                    <a:pt x="85" y="2"/>
                  </a:cubicBezTo>
                  <a:cubicBezTo>
                    <a:pt x="80" y="1"/>
                    <a:pt x="75" y="0"/>
                    <a:pt x="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05" name="Google Shape;305;p24"/>
          <p:cNvGrpSpPr/>
          <p:nvPr/>
        </p:nvGrpSpPr>
        <p:grpSpPr>
          <a:xfrm rot="1418412">
            <a:off x="11081263" y="2163306"/>
            <a:ext cx="1170780" cy="946237"/>
            <a:chOff x="8127125" y="123700"/>
            <a:chExt cx="878068" cy="709664"/>
          </a:xfrm>
        </p:grpSpPr>
        <p:sp>
          <p:nvSpPr>
            <p:cNvPr id="306" name="Google Shape;306;p24"/>
            <p:cNvSpPr/>
            <p:nvPr/>
          </p:nvSpPr>
          <p:spPr>
            <a:xfrm>
              <a:off x="8651584" y="314979"/>
              <a:ext cx="353609" cy="518386"/>
            </a:xfrm>
            <a:custGeom>
              <a:avLst/>
              <a:gdLst/>
              <a:ahLst/>
              <a:cxnLst/>
              <a:rect l="l" t="t" r="r" b="b"/>
              <a:pathLst>
                <a:path w="7526" h="11033" extrusionOk="0">
                  <a:moveTo>
                    <a:pt x="2182" y="2710"/>
                  </a:moveTo>
                  <a:cubicBezTo>
                    <a:pt x="2526" y="2710"/>
                    <a:pt x="2883" y="2805"/>
                    <a:pt x="3204" y="2925"/>
                  </a:cubicBezTo>
                  <a:cubicBezTo>
                    <a:pt x="3135" y="3470"/>
                    <a:pt x="2834" y="3954"/>
                    <a:pt x="2222" y="4144"/>
                  </a:cubicBezTo>
                  <a:cubicBezTo>
                    <a:pt x="2109" y="4181"/>
                    <a:pt x="1994" y="4200"/>
                    <a:pt x="1880" y="4200"/>
                  </a:cubicBezTo>
                  <a:cubicBezTo>
                    <a:pt x="1747" y="4200"/>
                    <a:pt x="1615" y="4175"/>
                    <a:pt x="1482" y="4126"/>
                  </a:cubicBezTo>
                  <a:cubicBezTo>
                    <a:pt x="1341" y="3902"/>
                    <a:pt x="1201" y="3681"/>
                    <a:pt x="1061" y="3460"/>
                  </a:cubicBezTo>
                  <a:cubicBezTo>
                    <a:pt x="1053" y="3059"/>
                    <a:pt x="1503" y="2822"/>
                    <a:pt x="1826" y="2749"/>
                  </a:cubicBezTo>
                  <a:cubicBezTo>
                    <a:pt x="1942" y="2722"/>
                    <a:pt x="2061" y="2710"/>
                    <a:pt x="2182" y="2710"/>
                  </a:cubicBezTo>
                  <a:close/>
                  <a:moveTo>
                    <a:pt x="4327" y="7162"/>
                  </a:moveTo>
                  <a:cubicBezTo>
                    <a:pt x="4701" y="7162"/>
                    <a:pt x="5080" y="7254"/>
                    <a:pt x="5427" y="7413"/>
                  </a:cubicBezTo>
                  <a:cubicBezTo>
                    <a:pt x="5383" y="7520"/>
                    <a:pt x="5331" y="7625"/>
                    <a:pt x="5274" y="7726"/>
                  </a:cubicBezTo>
                  <a:cubicBezTo>
                    <a:pt x="5025" y="8165"/>
                    <a:pt x="4636" y="8586"/>
                    <a:pt x="4156" y="8769"/>
                  </a:cubicBezTo>
                  <a:cubicBezTo>
                    <a:pt x="4009" y="8823"/>
                    <a:pt x="3865" y="8852"/>
                    <a:pt x="3728" y="8852"/>
                  </a:cubicBezTo>
                  <a:cubicBezTo>
                    <a:pt x="3426" y="8852"/>
                    <a:pt x="3160" y="8713"/>
                    <a:pt x="2990" y="8405"/>
                  </a:cubicBezTo>
                  <a:cubicBezTo>
                    <a:pt x="2713" y="7901"/>
                    <a:pt x="3103" y="7491"/>
                    <a:pt x="3570" y="7303"/>
                  </a:cubicBezTo>
                  <a:cubicBezTo>
                    <a:pt x="3811" y="7207"/>
                    <a:pt x="4068" y="7162"/>
                    <a:pt x="4327" y="7162"/>
                  </a:cubicBezTo>
                  <a:close/>
                  <a:moveTo>
                    <a:pt x="402" y="1"/>
                  </a:moveTo>
                  <a:cubicBezTo>
                    <a:pt x="298" y="1"/>
                    <a:pt x="193" y="6"/>
                    <a:pt x="88" y="16"/>
                  </a:cubicBezTo>
                  <a:cubicBezTo>
                    <a:pt x="1" y="24"/>
                    <a:pt x="11" y="154"/>
                    <a:pt x="95" y="154"/>
                  </a:cubicBezTo>
                  <a:cubicBezTo>
                    <a:pt x="96" y="154"/>
                    <a:pt x="98" y="154"/>
                    <a:pt x="100" y="154"/>
                  </a:cubicBezTo>
                  <a:cubicBezTo>
                    <a:pt x="166" y="150"/>
                    <a:pt x="232" y="148"/>
                    <a:pt x="298" y="148"/>
                  </a:cubicBezTo>
                  <a:cubicBezTo>
                    <a:pt x="1293" y="148"/>
                    <a:pt x="2256" y="584"/>
                    <a:pt x="2831" y="1423"/>
                  </a:cubicBezTo>
                  <a:cubicBezTo>
                    <a:pt x="3087" y="1797"/>
                    <a:pt x="3231" y="2279"/>
                    <a:pt x="3217" y="2739"/>
                  </a:cubicBezTo>
                  <a:cubicBezTo>
                    <a:pt x="2900" y="2629"/>
                    <a:pt x="2503" y="2536"/>
                    <a:pt x="2125" y="2536"/>
                  </a:cubicBezTo>
                  <a:cubicBezTo>
                    <a:pt x="1596" y="2536"/>
                    <a:pt x="1105" y="2716"/>
                    <a:pt x="922" y="3279"/>
                  </a:cubicBezTo>
                  <a:cubicBezTo>
                    <a:pt x="697" y="3974"/>
                    <a:pt x="1316" y="4366"/>
                    <a:pt x="1920" y="4366"/>
                  </a:cubicBezTo>
                  <a:cubicBezTo>
                    <a:pt x="2073" y="4366"/>
                    <a:pt x="2225" y="4341"/>
                    <a:pt x="2362" y="4289"/>
                  </a:cubicBezTo>
                  <a:cubicBezTo>
                    <a:pt x="2969" y="4062"/>
                    <a:pt x="3299" y="3562"/>
                    <a:pt x="3391" y="2998"/>
                  </a:cubicBezTo>
                  <a:cubicBezTo>
                    <a:pt x="3395" y="2998"/>
                    <a:pt x="3398" y="3001"/>
                    <a:pt x="3402" y="3003"/>
                  </a:cubicBezTo>
                  <a:cubicBezTo>
                    <a:pt x="4298" y="3386"/>
                    <a:pt x="5084" y="4099"/>
                    <a:pt x="5446" y="5016"/>
                  </a:cubicBezTo>
                  <a:cubicBezTo>
                    <a:pt x="5724" y="5717"/>
                    <a:pt x="5741" y="6520"/>
                    <a:pt x="5495" y="7233"/>
                  </a:cubicBezTo>
                  <a:cubicBezTo>
                    <a:pt x="5156" y="7073"/>
                    <a:pt x="4780" y="6981"/>
                    <a:pt x="4380" y="6981"/>
                  </a:cubicBezTo>
                  <a:cubicBezTo>
                    <a:pt x="4203" y="6981"/>
                    <a:pt x="4022" y="6999"/>
                    <a:pt x="3837" y="7037"/>
                  </a:cubicBezTo>
                  <a:cubicBezTo>
                    <a:pt x="3128" y="7183"/>
                    <a:pt x="2263" y="7928"/>
                    <a:pt x="2894" y="8664"/>
                  </a:cubicBezTo>
                  <a:cubicBezTo>
                    <a:pt x="3121" y="8928"/>
                    <a:pt x="3393" y="9034"/>
                    <a:pt x="3674" y="9034"/>
                  </a:cubicBezTo>
                  <a:cubicBezTo>
                    <a:pt x="4262" y="9034"/>
                    <a:pt x="4889" y="8570"/>
                    <a:pt x="5226" y="8118"/>
                  </a:cubicBezTo>
                  <a:cubicBezTo>
                    <a:pt x="5376" y="7916"/>
                    <a:pt x="5495" y="7708"/>
                    <a:pt x="5588" y="7495"/>
                  </a:cubicBezTo>
                  <a:cubicBezTo>
                    <a:pt x="5919" y="7672"/>
                    <a:pt x="6210" y="7911"/>
                    <a:pt x="6428" y="8191"/>
                  </a:cubicBezTo>
                  <a:cubicBezTo>
                    <a:pt x="7037" y="8981"/>
                    <a:pt x="7090" y="10011"/>
                    <a:pt x="6734" y="10915"/>
                  </a:cubicBezTo>
                  <a:cubicBezTo>
                    <a:pt x="6709" y="10980"/>
                    <a:pt x="6764" y="11032"/>
                    <a:pt x="6816" y="11032"/>
                  </a:cubicBezTo>
                  <a:cubicBezTo>
                    <a:pt x="6842" y="11032"/>
                    <a:pt x="6868" y="11019"/>
                    <a:pt x="6883" y="10986"/>
                  </a:cubicBezTo>
                  <a:cubicBezTo>
                    <a:pt x="7526" y="9595"/>
                    <a:pt x="6871" y="8001"/>
                    <a:pt x="5662" y="7318"/>
                  </a:cubicBezTo>
                  <a:cubicBezTo>
                    <a:pt x="6317" y="5544"/>
                    <a:pt x="5172" y="3541"/>
                    <a:pt x="3411" y="2815"/>
                  </a:cubicBezTo>
                  <a:cubicBezTo>
                    <a:pt x="3439" y="2423"/>
                    <a:pt x="3357" y="2011"/>
                    <a:pt x="3179" y="1648"/>
                  </a:cubicBezTo>
                  <a:cubicBezTo>
                    <a:pt x="2659" y="596"/>
                    <a:pt x="1542" y="1"/>
                    <a:pt x="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24"/>
            <p:cNvSpPr/>
            <p:nvPr/>
          </p:nvSpPr>
          <p:spPr>
            <a:xfrm>
              <a:off x="8127125" y="123700"/>
              <a:ext cx="588628" cy="297133"/>
            </a:xfrm>
            <a:custGeom>
              <a:avLst/>
              <a:gdLst/>
              <a:ahLst/>
              <a:cxnLst/>
              <a:rect l="l" t="t" r="r" b="b"/>
              <a:pathLst>
                <a:path w="12528" h="6324" extrusionOk="0">
                  <a:moveTo>
                    <a:pt x="1313" y="269"/>
                  </a:moveTo>
                  <a:lnTo>
                    <a:pt x="1313" y="269"/>
                  </a:lnTo>
                  <a:cubicBezTo>
                    <a:pt x="4460" y="419"/>
                    <a:pt x="7592" y="765"/>
                    <a:pt x="10695" y="1320"/>
                  </a:cubicBezTo>
                  <a:cubicBezTo>
                    <a:pt x="10703" y="1321"/>
                    <a:pt x="10710" y="1322"/>
                    <a:pt x="10717" y="1322"/>
                  </a:cubicBezTo>
                  <a:cubicBezTo>
                    <a:pt x="10767" y="1322"/>
                    <a:pt x="10801" y="1287"/>
                    <a:pt x="10813" y="1245"/>
                  </a:cubicBezTo>
                  <a:cubicBezTo>
                    <a:pt x="11236" y="1327"/>
                    <a:pt x="11664" y="1396"/>
                    <a:pt x="12089" y="1457"/>
                  </a:cubicBezTo>
                  <a:cubicBezTo>
                    <a:pt x="11382" y="2037"/>
                    <a:pt x="10684" y="2634"/>
                    <a:pt x="9999" y="3241"/>
                  </a:cubicBezTo>
                  <a:cubicBezTo>
                    <a:pt x="9990" y="3248"/>
                    <a:pt x="9985" y="3257"/>
                    <a:pt x="9978" y="3265"/>
                  </a:cubicBezTo>
                  <a:cubicBezTo>
                    <a:pt x="7127" y="2192"/>
                    <a:pt x="4217" y="1209"/>
                    <a:pt x="1313" y="269"/>
                  </a:cubicBezTo>
                  <a:close/>
                  <a:moveTo>
                    <a:pt x="9346" y="4605"/>
                  </a:moveTo>
                  <a:cubicBezTo>
                    <a:pt x="9464" y="4788"/>
                    <a:pt x="9598" y="4955"/>
                    <a:pt x="9745" y="5112"/>
                  </a:cubicBezTo>
                  <a:cubicBezTo>
                    <a:pt x="9554" y="5036"/>
                    <a:pt x="9365" y="4957"/>
                    <a:pt x="9171" y="4892"/>
                  </a:cubicBezTo>
                  <a:cubicBezTo>
                    <a:pt x="9165" y="4888"/>
                    <a:pt x="9160" y="4890"/>
                    <a:pt x="9153" y="4888"/>
                  </a:cubicBezTo>
                  <a:cubicBezTo>
                    <a:pt x="9219" y="4795"/>
                    <a:pt x="9283" y="4701"/>
                    <a:pt x="9346" y="4605"/>
                  </a:cubicBezTo>
                  <a:close/>
                  <a:moveTo>
                    <a:pt x="624" y="238"/>
                  </a:moveTo>
                  <a:lnTo>
                    <a:pt x="624" y="238"/>
                  </a:lnTo>
                  <a:cubicBezTo>
                    <a:pt x="695" y="239"/>
                    <a:pt x="764" y="244"/>
                    <a:pt x="835" y="247"/>
                  </a:cubicBezTo>
                  <a:cubicBezTo>
                    <a:pt x="3844" y="1371"/>
                    <a:pt x="6893" y="2465"/>
                    <a:pt x="9950" y="3441"/>
                  </a:cubicBezTo>
                  <a:cubicBezTo>
                    <a:pt x="9960" y="3444"/>
                    <a:pt x="9969" y="3445"/>
                    <a:pt x="9978" y="3445"/>
                  </a:cubicBezTo>
                  <a:cubicBezTo>
                    <a:pt x="9997" y="3445"/>
                    <a:pt x="10014" y="3439"/>
                    <a:pt x="10029" y="3431"/>
                  </a:cubicBezTo>
                  <a:cubicBezTo>
                    <a:pt x="10039" y="4019"/>
                    <a:pt x="10065" y="4610"/>
                    <a:pt x="10089" y="5200"/>
                  </a:cubicBezTo>
                  <a:cubicBezTo>
                    <a:pt x="9860" y="4981"/>
                    <a:pt x="9659" y="4739"/>
                    <a:pt x="9478" y="4478"/>
                  </a:cubicBezTo>
                  <a:cubicBezTo>
                    <a:pt x="9525" y="4446"/>
                    <a:pt x="9545" y="4377"/>
                    <a:pt x="9490" y="4333"/>
                  </a:cubicBezTo>
                  <a:cubicBezTo>
                    <a:pt x="9441" y="4295"/>
                    <a:pt x="9392" y="4255"/>
                    <a:pt x="9344" y="4218"/>
                  </a:cubicBezTo>
                  <a:cubicBezTo>
                    <a:pt x="9326" y="4203"/>
                    <a:pt x="9308" y="4197"/>
                    <a:pt x="9290" y="4197"/>
                  </a:cubicBezTo>
                  <a:cubicBezTo>
                    <a:pt x="9272" y="4197"/>
                    <a:pt x="9256" y="4203"/>
                    <a:pt x="9242" y="4213"/>
                  </a:cubicBezTo>
                  <a:cubicBezTo>
                    <a:pt x="6386" y="2869"/>
                    <a:pt x="3535" y="1457"/>
                    <a:pt x="624" y="238"/>
                  </a:cubicBezTo>
                  <a:close/>
                  <a:moveTo>
                    <a:pt x="871" y="514"/>
                  </a:moveTo>
                  <a:lnTo>
                    <a:pt x="871" y="514"/>
                  </a:lnTo>
                  <a:cubicBezTo>
                    <a:pt x="3616" y="1904"/>
                    <a:pt x="6456" y="3140"/>
                    <a:pt x="9248" y="4424"/>
                  </a:cubicBezTo>
                  <a:cubicBezTo>
                    <a:pt x="8842" y="5041"/>
                    <a:pt x="8371" y="5587"/>
                    <a:pt x="7893" y="6145"/>
                  </a:cubicBezTo>
                  <a:cubicBezTo>
                    <a:pt x="5762" y="4066"/>
                    <a:pt x="3299" y="2249"/>
                    <a:pt x="871" y="514"/>
                  </a:cubicBezTo>
                  <a:close/>
                  <a:moveTo>
                    <a:pt x="105" y="0"/>
                  </a:moveTo>
                  <a:cubicBezTo>
                    <a:pt x="93" y="0"/>
                    <a:pt x="80" y="2"/>
                    <a:pt x="69" y="7"/>
                  </a:cubicBezTo>
                  <a:cubicBezTo>
                    <a:pt x="65" y="6"/>
                    <a:pt x="61" y="6"/>
                    <a:pt x="57" y="6"/>
                  </a:cubicBezTo>
                  <a:cubicBezTo>
                    <a:pt x="27" y="6"/>
                    <a:pt x="7" y="39"/>
                    <a:pt x="17" y="65"/>
                  </a:cubicBezTo>
                  <a:cubicBezTo>
                    <a:pt x="1" y="109"/>
                    <a:pt x="6" y="162"/>
                    <a:pt x="46" y="191"/>
                  </a:cubicBezTo>
                  <a:cubicBezTo>
                    <a:pt x="1391" y="1150"/>
                    <a:pt x="2716" y="2141"/>
                    <a:pt x="4013" y="3165"/>
                  </a:cubicBezTo>
                  <a:cubicBezTo>
                    <a:pt x="5311" y="4188"/>
                    <a:pt x="6545" y="5294"/>
                    <a:pt x="7851" y="6306"/>
                  </a:cubicBezTo>
                  <a:cubicBezTo>
                    <a:pt x="7867" y="6319"/>
                    <a:pt x="7882" y="6324"/>
                    <a:pt x="7897" y="6324"/>
                  </a:cubicBezTo>
                  <a:cubicBezTo>
                    <a:pt x="7943" y="6324"/>
                    <a:pt x="7980" y="6275"/>
                    <a:pt x="7966" y="6228"/>
                  </a:cubicBezTo>
                  <a:cubicBezTo>
                    <a:pt x="8386" y="5876"/>
                    <a:pt x="8746" y="5456"/>
                    <a:pt x="9067" y="5011"/>
                  </a:cubicBezTo>
                  <a:cubicBezTo>
                    <a:pt x="9075" y="5022"/>
                    <a:pt x="9085" y="5032"/>
                    <a:pt x="9102" y="5040"/>
                  </a:cubicBezTo>
                  <a:cubicBezTo>
                    <a:pt x="9299" y="5130"/>
                    <a:pt x="9508" y="5202"/>
                    <a:pt x="9710" y="5282"/>
                  </a:cubicBezTo>
                  <a:cubicBezTo>
                    <a:pt x="9816" y="5322"/>
                    <a:pt x="9927" y="5396"/>
                    <a:pt x="10038" y="5397"/>
                  </a:cubicBezTo>
                  <a:cubicBezTo>
                    <a:pt x="10069" y="5425"/>
                    <a:pt x="10096" y="5453"/>
                    <a:pt x="10129" y="5480"/>
                  </a:cubicBezTo>
                  <a:cubicBezTo>
                    <a:pt x="10147" y="5494"/>
                    <a:pt x="10167" y="5501"/>
                    <a:pt x="10186" y="5501"/>
                  </a:cubicBezTo>
                  <a:cubicBezTo>
                    <a:pt x="10234" y="5501"/>
                    <a:pt x="10279" y="5460"/>
                    <a:pt x="10276" y="5404"/>
                  </a:cubicBezTo>
                  <a:cubicBezTo>
                    <a:pt x="10246" y="4718"/>
                    <a:pt x="10218" y="4030"/>
                    <a:pt x="10166" y="3345"/>
                  </a:cubicBezTo>
                  <a:cubicBezTo>
                    <a:pt x="10912" y="2744"/>
                    <a:pt x="11651" y="2129"/>
                    <a:pt x="12369" y="1499"/>
                  </a:cubicBezTo>
                  <a:cubicBezTo>
                    <a:pt x="12382" y="1500"/>
                    <a:pt x="12393" y="1503"/>
                    <a:pt x="12405" y="1504"/>
                  </a:cubicBezTo>
                  <a:cubicBezTo>
                    <a:pt x="12410" y="1504"/>
                    <a:pt x="12414" y="1505"/>
                    <a:pt x="12418" y="1505"/>
                  </a:cubicBezTo>
                  <a:cubicBezTo>
                    <a:pt x="12507" y="1505"/>
                    <a:pt x="12527" y="1365"/>
                    <a:pt x="12433" y="1350"/>
                  </a:cubicBezTo>
                  <a:cubicBezTo>
                    <a:pt x="12425" y="1349"/>
                    <a:pt x="12420" y="1348"/>
                    <a:pt x="12410" y="1345"/>
                  </a:cubicBezTo>
                  <a:cubicBezTo>
                    <a:pt x="12393" y="1313"/>
                    <a:pt x="12362" y="1287"/>
                    <a:pt x="12326" y="1287"/>
                  </a:cubicBezTo>
                  <a:cubicBezTo>
                    <a:pt x="12307" y="1287"/>
                    <a:pt x="12288" y="1294"/>
                    <a:pt x="12268" y="1309"/>
                  </a:cubicBezTo>
                  <a:cubicBezTo>
                    <a:pt x="12263" y="1315"/>
                    <a:pt x="12259" y="1319"/>
                    <a:pt x="12254" y="1323"/>
                  </a:cubicBezTo>
                  <a:cubicBezTo>
                    <a:pt x="11760" y="1246"/>
                    <a:pt x="11267" y="1173"/>
                    <a:pt x="10769" y="1121"/>
                  </a:cubicBezTo>
                  <a:cubicBezTo>
                    <a:pt x="10759" y="1114"/>
                    <a:pt x="10747" y="1109"/>
                    <a:pt x="10733" y="1107"/>
                  </a:cubicBezTo>
                  <a:cubicBezTo>
                    <a:pt x="7221" y="480"/>
                    <a:pt x="3672" y="113"/>
                    <a:pt x="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24"/>
            <p:cNvSpPr/>
            <p:nvPr/>
          </p:nvSpPr>
          <p:spPr>
            <a:xfrm>
              <a:off x="8156303" y="134836"/>
              <a:ext cx="444901" cy="233187"/>
            </a:xfrm>
            <a:custGeom>
              <a:avLst/>
              <a:gdLst/>
              <a:ahLst/>
              <a:cxnLst/>
              <a:rect l="l" t="t" r="r" b="b"/>
              <a:pathLst>
                <a:path w="9469" h="4963" extrusionOk="0">
                  <a:moveTo>
                    <a:pt x="1" y="1"/>
                  </a:moveTo>
                  <a:lnTo>
                    <a:pt x="1" y="1"/>
                  </a:lnTo>
                  <a:cubicBezTo>
                    <a:pt x="2912" y="1221"/>
                    <a:pt x="5763" y="2632"/>
                    <a:pt x="8619" y="3976"/>
                  </a:cubicBezTo>
                  <a:cubicBezTo>
                    <a:pt x="8632" y="3966"/>
                    <a:pt x="8649" y="3960"/>
                    <a:pt x="8666" y="3960"/>
                  </a:cubicBezTo>
                  <a:cubicBezTo>
                    <a:pt x="8684" y="3960"/>
                    <a:pt x="8702" y="3966"/>
                    <a:pt x="8720" y="3981"/>
                  </a:cubicBezTo>
                  <a:cubicBezTo>
                    <a:pt x="8769" y="4018"/>
                    <a:pt x="8817" y="4058"/>
                    <a:pt x="8867" y="4096"/>
                  </a:cubicBezTo>
                  <a:cubicBezTo>
                    <a:pt x="8922" y="4140"/>
                    <a:pt x="8902" y="4209"/>
                    <a:pt x="8855" y="4242"/>
                  </a:cubicBezTo>
                  <a:cubicBezTo>
                    <a:pt x="9038" y="4502"/>
                    <a:pt x="9239" y="4744"/>
                    <a:pt x="9468" y="4963"/>
                  </a:cubicBezTo>
                  <a:cubicBezTo>
                    <a:pt x="9444" y="4373"/>
                    <a:pt x="9418" y="3782"/>
                    <a:pt x="9408" y="3194"/>
                  </a:cubicBezTo>
                  <a:cubicBezTo>
                    <a:pt x="9393" y="3202"/>
                    <a:pt x="9376" y="3208"/>
                    <a:pt x="9356" y="3208"/>
                  </a:cubicBezTo>
                  <a:cubicBezTo>
                    <a:pt x="9347" y="3208"/>
                    <a:pt x="9337" y="3207"/>
                    <a:pt x="9326" y="3204"/>
                  </a:cubicBezTo>
                  <a:cubicBezTo>
                    <a:pt x="6269" y="2228"/>
                    <a:pt x="3221" y="1133"/>
                    <a:pt x="212" y="10"/>
                  </a:cubicBezTo>
                  <a:cubicBezTo>
                    <a:pt x="141" y="8"/>
                    <a:pt x="71" y="3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24"/>
            <p:cNvSpPr/>
            <p:nvPr/>
          </p:nvSpPr>
          <p:spPr>
            <a:xfrm>
              <a:off x="8188771" y="136339"/>
              <a:ext cx="506404" cy="140861"/>
            </a:xfrm>
            <a:custGeom>
              <a:avLst/>
              <a:gdLst/>
              <a:ahLst/>
              <a:cxnLst/>
              <a:rect l="l" t="t" r="r" b="b"/>
              <a:pathLst>
                <a:path w="10778" h="2998" extrusionOk="0">
                  <a:moveTo>
                    <a:pt x="1" y="1"/>
                  </a:moveTo>
                  <a:cubicBezTo>
                    <a:pt x="2905" y="941"/>
                    <a:pt x="5815" y="1924"/>
                    <a:pt x="8666" y="2997"/>
                  </a:cubicBezTo>
                  <a:cubicBezTo>
                    <a:pt x="8673" y="2988"/>
                    <a:pt x="8677" y="2979"/>
                    <a:pt x="8687" y="2972"/>
                  </a:cubicBezTo>
                  <a:cubicBezTo>
                    <a:pt x="9373" y="2365"/>
                    <a:pt x="10070" y="1768"/>
                    <a:pt x="10777" y="1188"/>
                  </a:cubicBezTo>
                  <a:cubicBezTo>
                    <a:pt x="10352" y="1127"/>
                    <a:pt x="9925" y="1059"/>
                    <a:pt x="9500" y="977"/>
                  </a:cubicBezTo>
                  <a:cubicBezTo>
                    <a:pt x="9488" y="1019"/>
                    <a:pt x="9455" y="1055"/>
                    <a:pt x="9404" y="1055"/>
                  </a:cubicBezTo>
                  <a:cubicBezTo>
                    <a:pt x="9397" y="1055"/>
                    <a:pt x="9389" y="1054"/>
                    <a:pt x="9382" y="1053"/>
                  </a:cubicBezTo>
                  <a:cubicBezTo>
                    <a:pt x="6280" y="498"/>
                    <a:pt x="3148" y="15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24"/>
            <p:cNvSpPr/>
            <p:nvPr/>
          </p:nvSpPr>
          <p:spPr>
            <a:xfrm>
              <a:off x="8557236" y="340069"/>
              <a:ext cx="27768" cy="23868"/>
            </a:xfrm>
            <a:custGeom>
              <a:avLst/>
              <a:gdLst/>
              <a:ahLst/>
              <a:cxnLst/>
              <a:rect l="l" t="t" r="r" b="b"/>
              <a:pathLst>
                <a:path w="591" h="508" extrusionOk="0">
                  <a:moveTo>
                    <a:pt x="192" y="0"/>
                  </a:moveTo>
                  <a:cubicBezTo>
                    <a:pt x="129" y="97"/>
                    <a:pt x="65" y="191"/>
                    <a:pt x="0" y="283"/>
                  </a:cubicBezTo>
                  <a:cubicBezTo>
                    <a:pt x="6" y="286"/>
                    <a:pt x="12" y="284"/>
                    <a:pt x="19" y="287"/>
                  </a:cubicBezTo>
                  <a:cubicBezTo>
                    <a:pt x="211" y="351"/>
                    <a:pt x="400" y="431"/>
                    <a:pt x="591" y="507"/>
                  </a:cubicBezTo>
                  <a:cubicBezTo>
                    <a:pt x="444" y="349"/>
                    <a:pt x="309" y="183"/>
                    <a:pt x="19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1" name="Google Shape;311;p24"/>
            <p:cNvSpPr/>
            <p:nvPr/>
          </p:nvSpPr>
          <p:spPr>
            <a:xfrm>
              <a:off x="8168003" y="147851"/>
              <a:ext cx="393640" cy="264573"/>
            </a:xfrm>
            <a:custGeom>
              <a:avLst/>
              <a:gdLst/>
              <a:ahLst/>
              <a:cxnLst/>
              <a:rect l="l" t="t" r="r" b="b"/>
              <a:pathLst>
                <a:path w="8378" h="5631" extrusionOk="0">
                  <a:moveTo>
                    <a:pt x="1" y="0"/>
                  </a:moveTo>
                  <a:lnTo>
                    <a:pt x="1" y="0"/>
                  </a:lnTo>
                  <a:cubicBezTo>
                    <a:pt x="2429" y="1735"/>
                    <a:pt x="4892" y="3554"/>
                    <a:pt x="7023" y="5631"/>
                  </a:cubicBezTo>
                  <a:cubicBezTo>
                    <a:pt x="7501" y="5071"/>
                    <a:pt x="7974" y="4527"/>
                    <a:pt x="8378" y="3910"/>
                  </a:cubicBezTo>
                  <a:cubicBezTo>
                    <a:pt x="5586" y="2626"/>
                    <a:pt x="2746" y="139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606633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5">
  <p:cSld name="Title only 15"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p40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219200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4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3306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Google Shape;528;p42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219200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42"/>
          <p:cNvSpPr/>
          <p:nvPr/>
        </p:nvSpPr>
        <p:spPr>
          <a:xfrm rot="9666947">
            <a:off x="11429708" y="6039377"/>
            <a:ext cx="477504" cy="440055"/>
          </a:xfrm>
          <a:custGeom>
            <a:avLst/>
            <a:gdLst/>
            <a:ahLst/>
            <a:cxnLst/>
            <a:rect l="l" t="t" r="r" b="b"/>
            <a:pathLst>
              <a:path w="7205" h="6639" extrusionOk="0">
                <a:moveTo>
                  <a:pt x="3368" y="0"/>
                </a:moveTo>
                <a:cubicBezTo>
                  <a:pt x="3043" y="778"/>
                  <a:pt x="2774" y="1574"/>
                  <a:pt x="2519" y="2377"/>
                </a:cubicBezTo>
                <a:cubicBezTo>
                  <a:pt x="2508" y="2414"/>
                  <a:pt x="2479" y="2430"/>
                  <a:pt x="2450" y="2430"/>
                </a:cubicBezTo>
                <a:cubicBezTo>
                  <a:pt x="2431" y="2430"/>
                  <a:pt x="2411" y="2423"/>
                  <a:pt x="2396" y="2409"/>
                </a:cubicBezTo>
                <a:cubicBezTo>
                  <a:pt x="2387" y="2418"/>
                  <a:pt x="2374" y="2427"/>
                  <a:pt x="2359" y="2429"/>
                </a:cubicBezTo>
                <a:cubicBezTo>
                  <a:pt x="1578" y="2565"/>
                  <a:pt x="788" y="2648"/>
                  <a:pt x="1" y="2743"/>
                </a:cubicBezTo>
                <a:cubicBezTo>
                  <a:pt x="535" y="3242"/>
                  <a:pt x="1116" y="3668"/>
                  <a:pt x="1753" y="4029"/>
                </a:cubicBezTo>
                <a:cubicBezTo>
                  <a:pt x="1854" y="4084"/>
                  <a:pt x="1795" y="4222"/>
                  <a:pt x="1705" y="4228"/>
                </a:cubicBezTo>
                <a:lnTo>
                  <a:pt x="1707" y="4255"/>
                </a:lnTo>
                <a:cubicBezTo>
                  <a:pt x="1713" y="4253"/>
                  <a:pt x="1719" y="4253"/>
                  <a:pt x="1725" y="4253"/>
                </a:cubicBezTo>
                <a:cubicBezTo>
                  <a:pt x="1767" y="4253"/>
                  <a:pt x="1810" y="4289"/>
                  <a:pt x="1792" y="4337"/>
                </a:cubicBezTo>
                <a:cubicBezTo>
                  <a:pt x="1501" y="5088"/>
                  <a:pt x="1269" y="5843"/>
                  <a:pt x="1151" y="6639"/>
                </a:cubicBezTo>
                <a:cubicBezTo>
                  <a:pt x="2006" y="6430"/>
                  <a:pt x="2756" y="6039"/>
                  <a:pt x="3440" y="5477"/>
                </a:cubicBezTo>
                <a:cubicBezTo>
                  <a:pt x="3461" y="5457"/>
                  <a:pt x="3485" y="5450"/>
                  <a:pt x="3508" y="5450"/>
                </a:cubicBezTo>
                <a:cubicBezTo>
                  <a:pt x="3513" y="5450"/>
                  <a:pt x="3517" y="5450"/>
                  <a:pt x="3521" y="5451"/>
                </a:cubicBezTo>
                <a:cubicBezTo>
                  <a:pt x="3533" y="5443"/>
                  <a:pt x="3546" y="5437"/>
                  <a:pt x="3560" y="5437"/>
                </a:cubicBezTo>
                <a:cubicBezTo>
                  <a:pt x="3566" y="5437"/>
                  <a:pt x="3572" y="5438"/>
                  <a:pt x="3579" y="5441"/>
                </a:cubicBezTo>
                <a:cubicBezTo>
                  <a:pt x="4514" y="5738"/>
                  <a:pt x="5431" y="6082"/>
                  <a:pt x="6366" y="6380"/>
                </a:cubicBezTo>
                <a:cubicBezTo>
                  <a:pt x="6348" y="5566"/>
                  <a:pt x="6211" y="4790"/>
                  <a:pt x="6022" y="3997"/>
                </a:cubicBezTo>
                <a:cubicBezTo>
                  <a:pt x="6014" y="4000"/>
                  <a:pt x="6005" y="4001"/>
                  <a:pt x="5997" y="4001"/>
                </a:cubicBezTo>
                <a:cubicBezTo>
                  <a:pt x="5923" y="4001"/>
                  <a:pt x="5857" y="3896"/>
                  <a:pt x="5917" y="3817"/>
                </a:cubicBezTo>
                <a:cubicBezTo>
                  <a:pt x="6338" y="3274"/>
                  <a:pt x="6771" y="2740"/>
                  <a:pt x="7205" y="2210"/>
                </a:cubicBezTo>
                <a:lnTo>
                  <a:pt x="7205" y="2210"/>
                </a:lnTo>
                <a:cubicBezTo>
                  <a:pt x="6397" y="2263"/>
                  <a:pt x="5587" y="2325"/>
                  <a:pt x="4776" y="2337"/>
                </a:cubicBezTo>
                <a:cubicBezTo>
                  <a:pt x="4775" y="2337"/>
                  <a:pt x="4774" y="2337"/>
                  <a:pt x="4774" y="2337"/>
                </a:cubicBezTo>
                <a:cubicBezTo>
                  <a:pt x="4698" y="2337"/>
                  <a:pt x="4700" y="2231"/>
                  <a:pt x="4771" y="2216"/>
                </a:cubicBezTo>
                <a:cubicBezTo>
                  <a:pt x="4384" y="1424"/>
                  <a:pt x="3918" y="685"/>
                  <a:pt x="3368" y="0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0" name="Google Shape;530;p42"/>
          <p:cNvGrpSpPr/>
          <p:nvPr/>
        </p:nvGrpSpPr>
        <p:grpSpPr>
          <a:xfrm rot="-1418412" flipH="1">
            <a:off x="140581" y="378772"/>
            <a:ext cx="1170780" cy="946237"/>
            <a:chOff x="8127125" y="123700"/>
            <a:chExt cx="878068" cy="709664"/>
          </a:xfrm>
        </p:grpSpPr>
        <p:sp>
          <p:nvSpPr>
            <p:cNvPr id="531" name="Google Shape;531;p42"/>
            <p:cNvSpPr/>
            <p:nvPr/>
          </p:nvSpPr>
          <p:spPr>
            <a:xfrm>
              <a:off x="8651584" y="314979"/>
              <a:ext cx="353609" cy="518386"/>
            </a:xfrm>
            <a:custGeom>
              <a:avLst/>
              <a:gdLst/>
              <a:ahLst/>
              <a:cxnLst/>
              <a:rect l="l" t="t" r="r" b="b"/>
              <a:pathLst>
                <a:path w="7526" h="11033" extrusionOk="0">
                  <a:moveTo>
                    <a:pt x="2182" y="2710"/>
                  </a:moveTo>
                  <a:cubicBezTo>
                    <a:pt x="2526" y="2710"/>
                    <a:pt x="2883" y="2805"/>
                    <a:pt x="3204" y="2925"/>
                  </a:cubicBezTo>
                  <a:cubicBezTo>
                    <a:pt x="3135" y="3470"/>
                    <a:pt x="2834" y="3954"/>
                    <a:pt x="2222" y="4144"/>
                  </a:cubicBezTo>
                  <a:cubicBezTo>
                    <a:pt x="2109" y="4181"/>
                    <a:pt x="1994" y="4200"/>
                    <a:pt x="1880" y="4200"/>
                  </a:cubicBezTo>
                  <a:cubicBezTo>
                    <a:pt x="1747" y="4200"/>
                    <a:pt x="1615" y="4175"/>
                    <a:pt x="1482" y="4126"/>
                  </a:cubicBezTo>
                  <a:cubicBezTo>
                    <a:pt x="1341" y="3902"/>
                    <a:pt x="1201" y="3681"/>
                    <a:pt x="1061" y="3460"/>
                  </a:cubicBezTo>
                  <a:cubicBezTo>
                    <a:pt x="1053" y="3059"/>
                    <a:pt x="1503" y="2822"/>
                    <a:pt x="1826" y="2749"/>
                  </a:cubicBezTo>
                  <a:cubicBezTo>
                    <a:pt x="1942" y="2722"/>
                    <a:pt x="2061" y="2710"/>
                    <a:pt x="2182" y="2710"/>
                  </a:cubicBezTo>
                  <a:close/>
                  <a:moveTo>
                    <a:pt x="4327" y="7162"/>
                  </a:moveTo>
                  <a:cubicBezTo>
                    <a:pt x="4701" y="7162"/>
                    <a:pt x="5080" y="7254"/>
                    <a:pt x="5427" y="7413"/>
                  </a:cubicBezTo>
                  <a:cubicBezTo>
                    <a:pt x="5383" y="7520"/>
                    <a:pt x="5331" y="7625"/>
                    <a:pt x="5274" y="7726"/>
                  </a:cubicBezTo>
                  <a:cubicBezTo>
                    <a:pt x="5025" y="8165"/>
                    <a:pt x="4636" y="8586"/>
                    <a:pt x="4156" y="8769"/>
                  </a:cubicBezTo>
                  <a:cubicBezTo>
                    <a:pt x="4009" y="8823"/>
                    <a:pt x="3865" y="8852"/>
                    <a:pt x="3728" y="8852"/>
                  </a:cubicBezTo>
                  <a:cubicBezTo>
                    <a:pt x="3426" y="8852"/>
                    <a:pt x="3160" y="8713"/>
                    <a:pt x="2990" y="8405"/>
                  </a:cubicBezTo>
                  <a:cubicBezTo>
                    <a:pt x="2713" y="7901"/>
                    <a:pt x="3103" y="7491"/>
                    <a:pt x="3570" y="7303"/>
                  </a:cubicBezTo>
                  <a:cubicBezTo>
                    <a:pt x="3811" y="7207"/>
                    <a:pt x="4068" y="7162"/>
                    <a:pt x="4327" y="7162"/>
                  </a:cubicBezTo>
                  <a:close/>
                  <a:moveTo>
                    <a:pt x="402" y="1"/>
                  </a:moveTo>
                  <a:cubicBezTo>
                    <a:pt x="298" y="1"/>
                    <a:pt x="193" y="6"/>
                    <a:pt x="88" y="16"/>
                  </a:cubicBezTo>
                  <a:cubicBezTo>
                    <a:pt x="1" y="24"/>
                    <a:pt x="11" y="154"/>
                    <a:pt x="95" y="154"/>
                  </a:cubicBezTo>
                  <a:cubicBezTo>
                    <a:pt x="96" y="154"/>
                    <a:pt x="98" y="154"/>
                    <a:pt x="100" y="154"/>
                  </a:cubicBezTo>
                  <a:cubicBezTo>
                    <a:pt x="166" y="150"/>
                    <a:pt x="232" y="148"/>
                    <a:pt x="298" y="148"/>
                  </a:cubicBezTo>
                  <a:cubicBezTo>
                    <a:pt x="1293" y="148"/>
                    <a:pt x="2256" y="584"/>
                    <a:pt x="2831" y="1423"/>
                  </a:cubicBezTo>
                  <a:cubicBezTo>
                    <a:pt x="3087" y="1797"/>
                    <a:pt x="3231" y="2279"/>
                    <a:pt x="3217" y="2739"/>
                  </a:cubicBezTo>
                  <a:cubicBezTo>
                    <a:pt x="2900" y="2629"/>
                    <a:pt x="2503" y="2536"/>
                    <a:pt x="2125" y="2536"/>
                  </a:cubicBezTo>
                  <a:cubicBezTo>
                    <a:pt x="1596" y="2536"/>
                    <a:pt x="1105" y="2716"/>
                    <a:pt x="922" y="3279"/>
                  </a:cubicBezTo>
                  <a:cubicBezTo>
                    <a:pt x="697" y="3974"/>
                    <a:pt x="1316" y="4366"/>
                    <a:pt x="1920" y="4366"/>
                  </a:cubicBezTo>
                  <a:cubicBezTo>
                    <a:pt x="2073" y="4366"/>
                    <a:pt x="2225" y="4341"/>
                    <a:pt x="2362" y="4289"/>
                  </a:cubicBezTo>
                  <a:cubicBezTo>
                    <a:pt x="2969" y="4062"/>
                    <a:pt x="3299" y="3562"/>
                    <a:pt x="3391" y="2998"/>
                  </a:cubicBezTo>
                  <a:cubicBezTo>
                    <a:pt x="3395" y="2998"/>
                    <a:pt x="3398" y="3001"/>
                    <a:pt x="3402" y="3003"/>
                  </a:cubicBezTo>
                  <a:cubicBezTo>
                    <a:pt x="4298" y="3386"/>
                    <a:pt x="5084" y="4099"/>
                    <a:pt x="5446" y="5016"/>
                  </a:cubicBezTo>
                  <a:cubicBezTo>
                    <a:pt x="5724" y="5717"/>
                    <a:pt x="5741" y="6520"/>
                    <a:pt x="5495" y="7233"/>
                  </a:cubicBezTo>
                  <a:cubicBezTo>
                    <a:pt x="5156" y="7073"/>
                    <a:pt x="4780" y="6981"/>
                    <a:pt x="4380" y="6981"/>
                  </a:cubicBezTo>
                  <a:cubicBezTo>
                    <a:pt x="4203" y="6981"/>
                    <a:pt x="4022" y="6999"/>
                    <a:pt x="3837" y="7037"/>
                  </a:cubicBezTo>
                  <a:cubicBezTo>
                    <a:pt x="3128" y="7183"/>
                    <a:pt x="2263" y="7928"/>
                    <a:pt x="2894" y="8664"/>
                  </a:cubicBezTo>
                  <a:cubicBezTo>
                    <a:pt x="3121" y="8928"/>
                    <a:pt x="3393" y="9034"/>
                    <a:pt x="3674" y="9034"/>
                  </a:cubicBezTo>
                  <a:cubicBezTo>
                    <a:pt x="4262" y="9034"/>
                    <a:pt x="4889" y="8570"/>
                    <a:pt x="5226" y="8118"/>
                  </a:cubicBezTo>
                  <a:cubicBezTo>
                    <a:pt x="5376" y="7916"/>
                    <a:pt x="5495" y="7708"/>
                    <a:pt x="5588" y="7495"/>
                  </a:cubicBezTo>
                  <a:cubicBezTo>
                    <a:pt x="5919" y="7672"/>
                    <a:pt x="6210" y="7911"/>
                    <a:pt x="6428" y="8191"/>
                  </a:cubicBezTo>
                  <a:cubicBezTo>
                    <a:pt x="7037" y="8981"/>
                    <a:pt x="7090" y="10011"/>
                    <a:pt x="6734" y="10915"/>
                  </a:cubicBezTo>
                  <a:cubicBezTo>
                    <a:pt x="6709" y="10980"/>
                    <a:pt x="6764" y="11032"/>
                    <a:pt x="6816" y="11032"/>
                  </a:cubicBezTo>
                  <a:cubicBezTo>
                    <a:pt x="6842" y="11032"/>
                    <a:pt x="6868" y="11019"/>
                    <a:pt x="6883" y="10986"/>
                  </a:cubicBezTo>
                  <a:cubicBezTo>
                    <a:pt x="7526" y="9595"/>
                    <a:pt x="6871" y="8001"/>
                    <a:pt x="5662" y="7318"/>
                  </a:cubicBezTo>
                  <a:cubicBezTo>
                    <a:pt x="6317" y="5544"/>
                    <a:pt x="5172" y="3541"/>
                    <a:pt x="3411" y="2815"/>
                  </a:cubicBezTo>
                  <a:cubicBezTo>
                    <a:pt x="3439" y="2423"/>
                    <a:pt x="3357" y="2011"/>
                    <a:pt x="3179" y="1648"/>
                  </a:cubicBezTo>
                  <a:cubicBezTo>
                    <a:pt x="2659" y="596"/>
                    <a:pt x="1542" y="1"/>
                    <a:pt x="4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2" name="Google Shape;532;p42"/>
            <p:cNvSpPr/>
            <p:nvPr/>
          </p:nvSpPr>
          <p:spPr>
            <a:xfrm>
              <a:off x="8127125" y="123700"/>
              <a:ext cx="588628" cy="297133"/>
            </a:xfrm>
            <a:custGeom>
              <a:avLst/>
              <a:gdLst/>
              <a:ahLst/>
              <a:cxnLst/>
              <a:rect l="l" t="t" r="r" b="b"/>
              <a:pathLst>
                <a:path w="12528" h="6324" extrusionOk="0">
                  <a:moveTo>
                    <a:pt x="1313" y="269"/>
                  </a:moveTo>
                  <a:lnTo>
                    <a:pt x="1313" y="269"/>
                  </a:lnTo>
                  <a:cubicBezTo>
                    <a:pt x="4460" y="419"/>
                    <a:pt x="7592" y="765"/>
                    <a:pt x="10695" y="1320"/>
                  </a:cubicBezTo>
                  <a:cubicBezTo>
                    <a:pt x="10703" y="1321"/>
                    <a:pt x="10710" y="1322"/>
                    <a:pt x="10717" y="1322"/>
                  </a:cubicBezTo>
                  <a:cubicBezTo>
                    <a:pt x="10767" y="1322"/>
                    <a:pt x="10801" y="1287"/>
                    <a:pt x="10813" y="1245"/>
                  </a:cubicBezTo>
                  <a:cubicBezTo>
                    <a:pt x="11236" y="1327"/>
                    <a:pt x="11664" y="1396"/>
                    <a:pt x="12089" y="1457"/>
                  </a:cubicBezTo>
                  <a:cubicBezTo>
                    <a:pt x="11382" y="2037"/>
                    <a:pt x="10684" y="2634"/>
                    <a:pt x="9999" y="3241"/>
                  </a:cubicBezTo>
                  <a:cubicBezTo>
                    <a:pt x="9990" y="3248"/>
                    <a:pt x="9985" y="3257"/>
                    <a:pt x="9978" y="3265"/>
                  </a:cubicBezTo>
                  <a:cubicBezTo>
                    <a:pt x="7127" y="2192"/>
                    <a:pt x="4217" y="1209"/>
                    <a:pt x="1313" y="269"/>
                  </a:cubicBezTo>
                  <a:close/>
                  <a:moveTo>
                    <a:pt x="9346" y="4605"/>
                  </a:moveTo>
                  <a:cubicBezTo>
                    <a:pt x="9464" y="4788"/>
                    <a:pt x="9598" y="4955"/>
                    <a:pt x="9745" y="5112"/>
                  </a:cubicBezTo>
                  <a:cubicBezTo>
                    <a:pt x="9554" y="5036"/>
                    <a:pt x="9365" y="4957"/>
                    <a:pt x="9171" y="4892"/>
                  </a:cubicBezTo>
                  <a:cubicBezTo>
                    <a:pt x="9165" y="4888"/>
                    <a:pt x="9160" y="4890"/>
                    <a:pt x="9153" y="4888"/>
                  </a:cubicBezTo>
                  <a:cubicBezTo>
                    <a:pt x="9219" y="4795"/>
                    <a:pt x="9283" y="4701"/>
                    <a:pt x="9346" y="4605"/>
                  </a:cubicBezTo>
                  <a:close/>
                  <a:moveTo>
                    <a:pt x="624" y="238"/>
                  </a:moveTo>
                  <a:lnTo>
                    <a:pt x="624" y="238"/>
                  </a:lnTo>
                  <a:cubicBezTo>
                    <a:pt x="695" y="239"/>
                    <a:pt x="764" y="244"/>
                    <a:pt x="835" y="247"/>
                  </a:cubicBezTo>
                  <a:cubicBezTo>
                    <a:pt x="3844" y="1371"/>
                    <a:pt x="6893" y="2465"/>
                    <a:pt x="9950" y="3441"/>
                  </a:cubicBezTo>
                  <a:cubicBezTo>
                    <a:pt x="9960" y="3444"/>
                    <a:pt x="9969" y="3445"/>
                    <a:pt x="9978" y="3445"/>
                  </a:cubicBezTo>
                  <a:cubicBezTo>
                    <a:pt x="9997" y="3445"/>
                    <a:pt x="10014" y="3439"/>
                    <a:pt x="10029" y="3431"/>
                  </a:cubicBezTo>
                  <a:cubicBezTo>
                    <a:pt x="10039" y="4019"/>
                    <a:pt x="10065" y="4610"/>
                    <a:pt x="10089" y="5200"/>
                  </a:cubicBezTo>
                  <a:cubicBezTo>
                    <a:pt x="9860" y="4981"/>
                    <a:pt x="9659" y="4739"/>
                    <a:pt x="9478" y="4478"/>
                  </a:cubicBezTo>
                  <a:cubicBezTo>
                    <a:pt x="9525" y="4446"/>
                    <a:pt x="9545" y="4377"/>
                    <a:pt x="9490" y="4333"/>
                  </a:cubicBezTo>
                  <a:cubicBezTo>
                    <a:pt x="9441" y="4295"/>
                    <a:pt x="9392" y="4255"/>
                    <a:pt x="9344" y="4218"/>
                  </a:cubicBezTo>
                  <a:cubicBezTo>
                    <a:pt x="9326" y="4203"/>
                    <a:pt x="9308" y="4197"/>
                    <a:pt x="9290" y="4197"/>
                  </a:cubicBezTo>
                  <a:cubicBezTo>
                    <a:pt x="9272" y="4197"/>
                    <a:pt x="9256" y="4203"/>
                    <a:pt x="9242" y="4213"/>
                  </a:cubicBezTo>
                  <a:cubicBezTo>
                    <a:pt x="6386" y="2869"/>
                    <a:pt x="3535" y="1457"/>
                    <a:pt x="624" y="238"/>
                  </a:cubicBezTo>
                  <a:close/>
                  <a:moveTo>
                    <a:pt x="871" y="514"/>
                  </a:moveTo>
                  <a:lnTo>
                    <a:pt x="871" y="514"/>
                  </a:lnTo>
                  <a:cubicBezTo>
                    <a:pt x="3616" y="1904"/>
                    <a:pt x="6456" y="3140"/>
                    <a:pt x="9248" y="4424"/>
                  </a:cubicBezTo>
                  <a:cubicBezTo>
                    <a:pt x="8842" y="5041"/>
                    <a:pt x="8371" y="5587"/>
                    <a:pt x="7893" y="6145"/>
                  </a:cubicBezTo>
                  <a:cubicBezTo>
                    <a:pt x="5762" y="4066"/>
                    <a:pt x="3299" y="2249"/>
                    <a:pt x="871" y="514"/>
                  </a:cubicBezTo>
                  <a:close/>
                  <a:moveTo>
                    <a:pt x="105" y="0"/>
                  </a:moveTo>
                  <a:cubicBezTo>
                    <a:pt x="93" y="0"/>
                    <a:pt x="80" y="2"/>
                    <a:pt x="69" y="7"/>
                  </a:cubicBezTo>
                  <a:cubicBezTo>
                    <a:pt x="65" y="6"/>
                    <a:pt x="61" y="6"/>
                    <a:pt x="57" y="6"/>
                  </a:cubicBezTo>
                  <a:cubicBezTo>
                    <a:pt x="27" y="6"/>
                    <a:pt x="7" y="39"/>
                    <a:pt x="17" y="65"/>
                  </a:cubicBezTo>
                  <a:cubicBezTo>
                    <a:pt x="1" y="109"/>
                    <a:pt x="6" y="162"/>
                    <a:pt x="46" y="191"/>
                  </a:cubicBezTo>
                  <a:cubicBezTo>
                    <a:pt x="1391" y="1150"/>
                    <a:pt x="2716" y="2141"/>
                    <a:pt x="4013" y="3165"/>
                  </a:cubicBezTo>
                  <a:cubicBezTo>
                    <a:pt x="5311" y="4188"/>
                    <a:pt x="6545" y="5294"/>
                    <a:pt x="7851" y="6306"/>
                  </a:cubicBezTo>
                  <a:cubicBezTo>
                    <a:pt x="7867" y="6319"/>
                    <a:pt x="7882" y="6324"/>
                    <a:pt x="7897" y="6324"/>
                  </a:cubicBezTo>
                  <a:cubicBezTo>
                    <a:pt x="7943" y="6324"/>
                    <a:pt x="7980" y="6275"/>
                    <a:pt x="7966" y="6228"/>
                  </a:cubicBezTo>
                  <a:cubicBezTo>
                    <a:pt x="8386" y="5876"/>
                    <a:pt x="8746" y="5456"/>
                    <a:pt x="9067" y="5011"/>
                  </a:cubicBezTo>
                  <a:cubicBezTo>
                    <a:pt x="9075" y="5022"/>
                    <a:pt x="9085" y="5032"/>
                    <a:pt x="9102" y="5040"/>
                  </a:cubicBezTo>
                  <a:cubicBezTo>
                    <a:pt x="9299" y="5130"/>
                    <a:pt x="9508" y="5202"/>
                    <a:pt x="9710" y="5282"/>
                  </a:cubicBezTo>
                  <a:cubicBezTo>
                    <a:pt x="9816" y="5322"/>
                    <a:pt x="9927" y="5396"/>
                    <a:pt x="10038" y="5397"/>
                  </a:cubicBezTo>
                  <a:cubicBezTo>
                    <a:pt x="10069" y="5425"/>
                    <a:pt x="10096" y="5453"/>
                    <a:pt x="10129" y="5480"/>
                  </a:cubicBezTo>
                  <a:cubicBezTo>
                    <a:pt x="10147" y="5494"/>
                    <a:pt x="10167" y="5501"/>
                    <a:pt x="10186" y="5501"/>
                  </a:cubicBezTo>
                  <a:cubicBezTo>
                    <a:pt x="10234" y="5501"/>
                    <a:pt x="10279" y="5460"/>
                    <a:pt x="10276" y="5404"/>
                  </a:cubicBezTo>
                  <a:cubicBezTo>
                    <a:pt x="10246" y="4718"/>
                    <a:pt x="10218" y="4030"/>
                    <a:pt x="10166" y="3345"/>
                  </a:cubicBezTo>
                  <a:cubicBezTo>
                    <a:pt x="10912" y="2744"/>
                    <a:pt x="11651" y="2129"/>
                    <a:pt x="12369" y="1499"/>
                  </a:cubicBezTo>
                  <a:cubicBezTo>
                    <a:pt x="12382" y="1500"/>
                    <a:pt x="12393" y="1503"/>
                    <a:pt x="12405" y="1504"/>
                  </a:cubicBezTo>
                  <a:cubicBezTo>
                    <a:pt x="12410" y="1504"/>
                    <a:pt x="12414" y="1505"/>
                    <a:pt x="12418" y="1505"/>
                  </a:cubicBezTo>
                  <a:cubicBezTo>
                    <a:pt x="12507" y="1505"/>
                    <a:pt x="12527" y="1365"/>
                    <a:pt x="12433" y="1350"/>
                  </a:cubicBezTo>
                  <a:cubicBezTo>
                    <a:pt x="12425" y="1349"/>
                    <a:pt x="12420" y="1348"/>
                    <a:pt x="12410" y="1345"/>
                  </a:cubicBezTo>
                  <a:cubicBezTo>
                    <a:pt x="12393" y="1313"/>
                    <a:pt x="12362" y="1287"/>
                    <a:pt x="12326" y="1287"/>
                  </a:cubicBezTo>
                  <a:cubicBezTo>
                    <a:pt x="12307" y="1287"/>
                    <a:pt x="12288" y="1294"/>
                    <a:pt x="12268" y="1309"/>
                  </a:cubicBezTo>
                  <a:cubicBezTo>
                    <a:pt x="12263" y="1315"/>
                    <a:pt x="12259" y="1319"/>
                    <a:pt x="12254" y="1323"/>
                  </a:cubicBezTo>
                  <a:cubicBezTo>
                    <a:pt x="11760" y="1246"/>
                    <a:pt x="11267" y="1173"/>
                    <a:pt x="10769" y="1121"/>
                  </a:cubicBezTo>
                  <a:cubicBezTo>
                    <a:pt x="10759" y="1114"/>
                    <a:pt x="10747" y="1109"/>
                    <a:pt x="10733" y="1107"/>
                  </a:cubicBezTo>
                  <a:cubicBezTo>
                    <a:pt x="7221" y="480"/>
                    <a:pt x="3672" y="113"/>
                    <a:pt x="1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3" name="Google Shape;533;p42"/>
            <p:cNvSpPr/>
            <p:nvPr/>
          </p:nvSpPr>
          <p:spPr>
            <a:xfrm>
              <a:off x="8156303" y="134836"/>
              <a:ext cx="444901" cy="233187"/>
            </a:xfrm>
            <a:custGeom>
              <a:avLst/>
              <a:gdLst/>
              <a:ahLst/>
              <a:cxnLst/>
              <a:rect l="l" t="t" r="r" b="b"/>
              <a:pathLst>
                <a:path w="9469" h="4963" extrusionOk="0">
                  <a:moveTo>
                    <a:pt x="1" y="1"/>
                  </a:moveTo>
                  <a:lnTo>
                    <a:pt x="1" y="1"/>
                  </a:lnTo>
                  <a:cubicBezTo>
                    <a:pt x="2912" y="1221"/>
                    <a:pt x="5763" y="2632"/>
                    <a:pt x="8619" y="3976"/>
                  </a:cubicBezTo>
                  <a:cubicBezTo>
                    <a:pt x="8632" y="3966"/>
                    <a:pt x="8649" y="3960"/>
                    <a:pt x="8666" y="3960"/>
                  </a:cubicBezTo>
                  <a:cubicBezTo>
                    <a:pt x="8684" y="3960"/>
                    <a:pt x="8702" y="3966"/>
                    <a:pt x="8720" y="3981"/>
                  </a:cubicBezTo>
                  <a:cubicBezTo>
                    <a:pt x="8769" y="4018"/>
                    <a:pt x="8817" y="4058"/>
                    <a:pt x="8867" y="4096"/>
                  </a:cubicBezTo>
                  <a:cubicBezTo>
                    <a:pt x="8922" y="4140"/>
                    <a:pt x="8902" y="4209"/>
                    <a:pt x="8855" y="4242"/>
                  </a:cubicBezTo>
                  <a:cubicBezTo>
                    <a:pt x="9038" y="4502"/>
                    <a:pt x="9239" y="4744"/>
                    <a:pt x="9468" y="4963"/>
                  </a:cubicBezTo>
                  <a:cubicBezTo>
                    <a:pt x="9444" y="4373"/>
                    <a:pt x="9418" y="3782"/>
                    <a:pt x="9408" y="3194"/>
                  </a:cubicBezTo>
                  <a:cubicBezTo>
                    <a:pt x="9393" y="3202"/>
                    <a:pt x="9376" y="3208"/>
                    <a:pt x="9356" y="3208"/>
                  </a:cubicBezTo>
                  <a:cubicBezTo>
                    <a:pt x="9347" y="3208"/>
                    <a:pt x="9337" y="3207"/>
                    <a:pt x="9326" y="3204"/>
                  </a:cubicBezTo>
                  <a:cubicBezTo>
                    <a:pt x="6269" y="2228"/>
                    <a:pt x="3221" y="1133"/>
                    <a:pt x="212" y="10"/>
                  </a:cubicBezTo>
                  <a:cubicBezTo>
                    <a:pt x="141" y="8"/>
                    <a:pt x="71" y="3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4" name="Google Shape;534;p42"/>
            <p:cNvSpPr/>
            <p:nvPr/>
          </p:nvSpPr>
          <p:spPr>
            <a:xfrm>
              <a:off x="8188771" y="136339"/>
              <a:ext cx="506404" cy="140861"/>
            </a:xfrm>
            <a:custGeom>
              <a:avLst/>
              <a:gdLst/>
              <a:ahLst/>
              <a:cxnLst/>
              <a:rect l="l" t="t" r="r" b="b"/>
              <a:pathLst>
                <a:path w="10778" h="2998" extrusionOk="0">
                  <a:moveTo>
                    <a:pt x="1" y="1"/>
                  </a:moveTo>
                  <a:cubicBezTo>
                    <a:pt x="2905" y="941"/>
                    <a:pt x="5815" y="1924"/>
                    <a:pt x="8666" y="2997"/>
                  </a:cubicBezTo>
                  <a:cubicBezTo>
                    <a:pt x="8673" y="2988"/>
                    <a:pt x="8677" y="2979"/>
                    <a:pt x="8687" y="2972"/>
                  </a:cubicBezTo>
                  <a:cubicBezTo>
                    <a:pt x="9373" y="2365"/>
                    <a:pt x="10070" y="1768"/>
                    <a:pt x="10777" y="1188"/>
                  </a:cubicBezTo>
                  <a:cubicBezTo>
                    <a:pt x="10352" y="1127"/>
                    <a:pt x="9925" y="1059"/>
                    <a:pt x="9500" y="977"/>
                  </a:cubicBezTo>
                  <a:cubicBezTo>
                    <a:pt x="9488" y="1019"/>
                    <a:pt x="9455" y="1055"/>
                    <a:pt x="9404" y="1055"/>
                  </a:cubicBezTo>
                  <a:cubicBezTo>
                    <a:pt x="9397" y="1055"/>
                    <a:pt x="9389" y="1054"/>
                    <a:pt x="9382" y="1053"/>
                  </a:cubicBezTo>
                  <a:cubicBezTo>
                    <a:pt x="6280" y="498"/>
                    <a:pt x="3148" y="15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5" name="Google Shape;535;p42"/>
            <p:cNvSpPr/>
            <p:nvPr/>
          </p:nvSpPr>
          <p:spPr>
            <a:xfrm>
              <a:off x="8557236" y="340069"/>
              <a:ext cx="27768" cy="23868"/>
            </a:xfrm>
            <a:custGeom>
              <a:avLst/>
              <a:gdLst/>
              <a:ahLst/>
              <a:cxnLst/>
              <a:rect l="l" t="t" r="r" b="b"/>
              <a:pathLst>
                <a:path w="591" h="508" extrusionOk="0">
                  <a:moveTo>
                    <a:pt x="192" y="0"/>
                  </a:moveTo>
                  <a:cubicBezTo>
                    <a:pt x="129" y="97"/>
                    <a:pt x="65" y="191"/>
                    <a:pt x="0" y="283"/>
                  </a:cubicBezTo>
                  <a:cubicBezTo>
                    <a:pt x="6" y="286"/>
                    <a:pt x="12" y="284"/>
                    <a:pt x="19" y="287"/>
                  </a:cubicBezTo>
                  <a:cubicBezTo>
                    <a:pt x="211" y="351"/>
                    <a:pt x="400" y="431"/>
                    <a:pt x="591" y="507"/>
                  </a:cubicBezTo>
                  <a:cubicBezTo>
                    <a:pt x="444" y="349"/>
                    <a:pt x="309" y="183"/>
                    <a:pt x="1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6" name="Google Shape;536;p42"/>
            <p:cNvSpPr/>
            <p:nvPr/>
          </p:nvSpPr>
          <p:spPr>
            <a:xfrm>
              <a:off x="8168003" y="147851"/>
              <a:ext cx="393640" cy="264573"/>
            </a:xfrm>
            <a:custGeom>
              <a:avLst/>
              <a:gdLst/>
              <a:ahLst/>
              <a:cxnLst/>
              <a:rect l="l" t="t" r="r" b="b"/>
              <a:pathLst>
                <a:path w="8378" h="5631" extrusionOk="0">
                  <a:moveTo>
                    <a:pt x="1" y="0"/>
                  </a:moveTo>
                  <a:lnTo>
                    <a:pt x="1" y="0"/>
                  </a:lnTo>
                  <a:cubicBezTo>
                    <a:pt x="2429" y="1735"/>
                    <a:pt x="4892" y="3554"/>
                    <a:pt x="7023" y="5631"/>
                  </a:cubicBezTo>
                  <a:cubicBezTo>
                    <a:pt x="7501" y="5071"/>
                    <a:pt x="7974" y="4527"/>
                    <a:pt x="8378" y="3910"/>
                  </a:cubicBezTo>
                  <a:cubicBezTo>
                    <a:pt x="5586" y="2626"/>
                    <a:pt x="2746" y="139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045351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43"/>
          <p:cNvPicPr preferRelativeResize="0"/>
          <p:nvPr/>
        </p:nvPicPr>
        <p:blipFill rotWithShape="1">
          <a:blip r:embed="rId2">
            <a:alphaModFix amt="32000"/>
          </a:blip>
          <a:srcRect t="21875" b="21875"/>
          <a:stretch/>
        </p:blipFill>
        <p:spPr>
          <a:xfrm>
            <a:off x="0" y="0"/>
            <a:ext cx="12192003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9" name="Google Shape;539;p43"/>
          <p:cNvGrpSpPr/>
          <p:nvPr/>
        </p:nvGrpSpPr>
        <p:grpSpPr>
          <a:xfrm rot="-3252464">
            <a:off x="110326" y="4711090"/>
            <a:ext cx="676556" cy="703217"/>
            <a:chOff x="135950" y="4225850"/>
            <a:chExt cx="550988" cy="572700"/>
          </a:xfrm>
        </p:grpSpPr>
        <p:sp>
          <p:nvSpPr>
            <p:cNvPr id="540" name="Google Shape;540;p43"/>
            <p:cNvSpPr/>
            <p:nvPr/>
          </p:nvSpPr>
          <p:spPr>
            <a:xfrm>
              <a:off x="264934" y="4462106"/>
              <a:ext cx="422004" cy="336444"/>
            </a:xfrm>
            <a:custGeom>
              <a:avLst/>
              <a:gdLst/>
              <a:ahLst/>
              <a:cxnLst/>
              <a:rect l="l" t="t" r="r" b="b"/>
              <a:pathLst>
                <a:path w="9174" h="7314" extrusionOk="0">
                  <a:moveTo>
                    <a:pt x="9054" y="1"/>
                  </a:moveTo>
                  <a:cubicBezTo>
                    <a:pt x="9019" y="1"/>
                    <a:pt x="8985" y="18"/>
                    <a:pt x="8970" y="56"/>
                  </a:cubicBezTo>
                  <a:cubicBezTo>
                    <a:pt x="8968" y="67"/>
                    <a:pt x="8964" y="77"/>
                    <a:pt x="8960" y="88"/>
                  </a:cubicBezTo>
                  <a:cubicBezTo>
                    <a:pt x="8933" y="76"/>
                    <a:pt x="8907" y="66"/>
                    <a:pt x="8879" y="54"/>
                  </a:cubicBezTo>
                  <a:lnTo>
                    <a:pt x="8836" y="142"/>
                  </a:lnTo>
                  <a:cubicBezTo>
                    <a:pt x="8865" y="158"/>
                    <a:pt x="8896" y="172"/>
                    <a:pt x="8925" y="186"/>
                  </a:cubicBezTo>
                  <a:cubicBezTo>
                    <a:pt x="8701" y="800"/>
                    <a:pt x="8511" y="1441"/>
                    <a:pt x="8353" y="2076"/>
                  </a:cubicBezTo>
                  <a:cubicBezTo>
                    <a:pt x="7875" y="1404"/>
                    <a:pt x="7259" y="671"/>
                    <a:pt x="6385" y="620"/>
                  </a:cubicBezTo>
                  <a:cubicBezTo>
                    <a:pt x="6357" y="618"/>
                    <a:pt x="6329" y="618"/>
                    <a:pt x="6300" y="618"/>
                  </a:cubicBezTo>
                  <a:cubicBezTo>
                    <a:pt x="5626" y="618"/>
                    <a:pt x="5011" y="1085"/>
                    <a:pt x="4781" y="1717"/>
                  </a:cubicBezTo>
                  <a:cubicBezTo>
                    <a:pt x="4273" y="3119"/>
                    <a:pt x="5551" y="4229"/>
                    <a:pt x="6837" y="4229"/>
                  </a:cubicBezTo>
                  <a:cubicBezTo>
                    <a:pt x="6962" y="4229"/>
                    <a:pt x="7087" y="4218"/>
                    <a:pt x="7210" y="4197"/>
                  </a:cubicBezTo>
                  <a:lnTo>
                    <a:pt x="7210" y="4197"/>
                  </a:lnTo>
                  <a:cubicBezTo>
                    <a:pt x="7203" y="4219"/>
                    <a:pt x="7202" y="4243"/>
                    <a:pt x="7210" y="4264"/>
                  </a:cubicBezTo>
                  <a:lnTo>
                    <a:pt x="7227" y="4307"/>
                  </a:lnTo>
                  <a:cubicBezTo>
                    <a:pt x="7231" y="4318"/>
                    <a:pt x="7238" y="4326"/>
                    <a:pt x="7246" y="4336"/>
                  </a:cubicBezTo>
                  <a:cubicBezTo>
                    <a:pt x="7197" y="4381"/>
                    <a:pt x="7166" y="4444"/>
                    <a:pt x="7152" y="4529"/>
                  </a:cubicBezTo>
                  <a:cubicBezTo>
                    <a:pt x="7083" y="4668"/>
                    <a:pt x="7015" y="4808"/>
                    <a:pt x="6951" y="4950"/>
                  </a:cubicBezTo>
                  <a:cubicBezTo>
                    <a:pt x="6837" y="5197"/>
                    <a:pt x="6735" y="5450"/>
                    <a:pt x="6641" y="5707"/>
                  </a:cubicBezTo>
                  <a:cubicBezTo>
                    <a:pt x="6478" y="6147"/>
                    <a:pt x="6348" y="6598"/>
                    <a:pt x="6239" y="7056"/>
                  </a:cubicBezTo>
                  <a:cubicBezTo>
                    <a:pt x="5185" y="6608"/>
                    <a:pt x="4118" y="6063"/>
                    <a:pt x="3021" y="5741"/>
                  </a:cubicBezTo>
                  <a:cubicBezTo>
                    <a:pt x="4636" y="5174"/>
                    <a:pt x="4190" y="2976"/>
                    <a:pt x="2855" y="2345"/>
                  </a:cubicBezTo>
                  <a:cubicBezTo>
                    <a:pt x="2601" y="2224"/>
                    <a:pt x="2342" y="2169"/>
                    <a:pt x="2091" y="2169"/>
                  </a:cubicBezTo>
                  <a:cubicBezTo>
                    <a:pt x="961" y="2169"/>
                    <a:pt x="0" y="3278"/>
                    <a:pt x="364" y="4482"/>
                  </a:cubicBezTo>
                  <a:lnTo>
                    <a:pt x="454" y="4534"/>
                  </a:lnTo>
                  <a:cubicBezTo>
                    <a:pt x="485" y="4525"/>
                    <a:pt x="510" y="4499"/>
                    <a:pt x="505" y="4462"/>
                  </a:cubicBezTo>
                  <a:cubicBezTo>
                    <a:pt x="321" y="3411"/>
                    <a:pt x="1027" y="2384"/>
                    <a:pt x="2044" y="2384"/>
                  </a:cubicBezTo>
                  <a:cubicBezTo>
                    <a:pt x="2227" y="2384"/>
                    <a:pt x="2420" y="2417"/>
                    <a:pt x="2619" y="2489"/>
                  </a:cubicBezTo>
                  <a:cubicBezTo>
                    <a:pt x="3998" y="2986"/>
                    <a:pt x="4328" y="4901"/>
                    <a:pt x="2927" y="5564"/>
                  </a:cubicBezTo>
                  <a:cubicBezTo>
                    <a:pt x="2868" y="5593"/>
                    <a:pt x="2856" y="5652"/>
                    <a:pt x="2876" y="5698"/>
                  </a:cubicBezTo>
                  <a:cubicBezTo>
                    <a:pt x="2873" y="5698"/>
                    <a:pt x="2870" y="5698"/>
                    <a:pt x="2867" y="5698"/>
                  </a:cubicBezTo>
                  <a:cubicBezTo>
                    <a:pt x="2809" y="5698"/>
                    <a:pt x="2797" y="5787"/>
                    <a:pt x="2849" y="5820"/>
                  </a:cubicBezTo>
                  <a:cubicBezTo>
                    <a:pt x="3905" y="6436"/>
                    <a:pt x="5142" y="6832"/>
                    <a:pt x="6269" y="7305"/>
                  </a:cubicBezTo>
                  <a:cubicBezTo>
                    <a:pt x="6284" y="7311"/>
                    <a:pt x="6298" y="7313"/>
                    <a:pt x="6313" y="7313"/>
                  </a:cubicBezTo>
                  <a:cubicBezTo>
                    <a:pt x="6364" y="7313"/>
                    <a:pt x="6409" y="7276"/>
                    <a:pt x="6421" y="7222"/>
                  </a:cubicBezTo>
                  <a:cubicBezTo>
                    <a:pt x="6588" y="6510"/>
                    <a:pt x="6809" y="5815"/>
                    <a:pt x="7102" y="5146"/>
                  </a:cubicBezTo>
                  <a:cubicBezTo>
                    <a:pt x="7224" y="4865"/>
                    <a:pt x="7557" y="4488"/>
                    <a:pt x="7472" y="4170"/>
                  </a:cubicBezTo>
                  <a:cubicBezTo>
                    <a:pt x="7469" y="4156"/>
                    <a:pt x="7461" y="4144"/>
                    <a:pt x="7451" y="4134"/>
                  </a:cubicBezTo>
                  <a:cubicBezTo>
                    <a:pt x="7488" y="4104"/>
                    <a:pt x="7467" y="4029"/>
                    <a:pt x="7415" y="4029"/>
                  </a:cubicBezTo>
                  <a:cubicBezTo>
                    <a:pt x="7412" y="4029"/>
                    <a:pt x="7409" y="4030"/>
                    <a:pt x="7406" y="4030"/>
                  </a:cubicBezTo>
                  <a:cubicBezTo>
                    <a:pt x="7251" y="4052"/>
                    <a:pt x="7091" y="4065"/>
                    <a:pt x="6931" y="4065"/>
                  </a:cubicBezTo>
                  <a:cubicBezTo>
                    <a:pt x="6443" y="4065"/>
                    <a:pt x="5950" y="3949"/>
                    <a:pt x="5566" y="3636"/>
                  </a:cubicBezTo>
                  <a:cubicBezTo>
                    <a:pt x="5039" y="3209"/>
                    <a:pt x="4749" y="2453"/>
                    <a:pt x="4993" y="1798"/>
                  </a:cubicBezTo>
                  <a:cubicBezTo>
                    <a:pt x="5208" y="1218"/>
                    <a:pt x="5739" y="845"/>
                    <a:pt x="6318" y="845"/>
                  </a:cubicBezTo>
                  <a:cubicBezTo>
                    <a:pt x="6499" y="845"/>
                    <a:pt x="6685" y="882"/>
                    <a:pt x="6867" y="959"/>
                  </a:cubicBezTo>
                  <a:cubicBezTo>
                    <a:pt x="7486" y="1224"/>
                    <a:pt x="7912" y="1821"/>
                    <a:pt x="8282" y="2356"/>
                  </a:cubicBezTo>
                  <a:cubicBezTo>
                    <a:pt x="8305" y="2389"/>
                    <a:pt x="8335" y="2402"/>
                    <a:pt x="8365" y="2402"/>
                  </a:cubicBezTo>
                  <a:cubicBezTo>
                    <a:pt x="8442" y="2402"/>
                    <a:pt x="8517" y="2313"/>
                    <a:pt x="8460" y="2231"/>
                  </a:cubicBezTo>
                  <a:cubicBezTo>
                    <a:pt x="8456" y="2226"/>
                    <a:pt x="8452" y="2220"/>
                    <a:pt x="8450" y="2215"/>
                  </a:cubicBezTo>
                  <a:cubicBezTo>
                    <a:pt x="8724" y="1533"/>
                    <a:pt x="8966" y="822"/>
                    <a:pt x="9157" y="112"/>
                  </a:cubicBezTo>
                  <a:cubicBezTo>
                    <a:pt x="9173" y="46"/>
                    <a:pt x="9112" y="1"/>
                    <a:pt x="90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1" name="Google Shape;541;p43"/>
            <p:cNvSpPr/>
            <p:nvPr/>
          </p:nvSpPr>
          <p:spPr>
            <a:xfrm>
              <a:off x="144322" y="4235234"/>
              <a:ext cx="531300" cy="551356"/>
            </a:xfrm>
            <a:custGeom>
              <a:avLst/>
              <a:gdLst/>
              <a:ahLst/>
              <a:cxnLst/>
              <a:rect l="l" t="t" r="r" b="b"/>
              <a:pathLst>
                <a:path w="11550" h="11986" extrusionOk="0">
                  <a:moveTo>
                    <a:pt x="7587" y="0"/>
                  </a:moveTo>
                  <a:cubicBezTo>
                    <a:pt x="7077" y="0"/>
                    <a:pt x="6565" y="217"/>
                    <a:pt x="6235" y="607"/>
                  </a:cubicBezTo>
                  <a:cubicBezTo>
                    <a:pt x="5782" y="1148"/>
                    <a:pt x="5797" y="1842"/>
                    <a:pt x="6063" y="2458"/>
                  </a:cubicBezTo>
                  <a:cubicBezTo>
                    <a:pt x="6069" y="2472"/>
                    <a:pt x="6069" y="2487"/>
                    <a:pt x="6065" y="2500"/>
                  </a:cubicBezTo>
                  <a:cubicBezTo>
                    <a:pt x="6102" y="2560"/>
                    <a:pt x="6059" y="2650"/>
                    <a:pt x="5988" y="2650"/>
                  </a:cubicBezTo>
                  <a:cubicBezTo>
                    <a:pt x="5974" y="2650"/>
                    <a:pt x="5960" y="2646"/>
                    <a:pt x="5945" y="2640"/>
                  </a:cubicBezTo>
                  <a:cubicBezTo>
                    <a:pt x="4917" y="2165"/>
                    <a:pt x="3795" y="1721"/>
                    <a:pt x="2834" y="1110"/>
                  </a:cubicBezTo>
                  <a:lnTo>
                    <a:pt x="2834" y="1110"/>
                  </a:lnTo>
                  <a:cubicBezTo>
                    <a:pt x="2837" y="1123"/>
                    <a:pt x="2837" y="1135"/>
                    <a:pt x="2833" y="1148"/>
                  </a:cubicBezTo>
                  <a:cubicBezTo>
                    <a:pt x="2614" y="1873"/>
                    <a:pt x="2360" y="2590"/>
                    <a:pt x="2115" y="3307"/>
                  </a:cubicBezTo>
                  <a:cubicBezTo>
                    <a:pt x="2301" y="3238"/>
                    <a:pt x="2504" y="3206"/>
                    <a:pt x="2713" y="3206"/>
                  </a:cubicBezTo>
                  <a:cubicBezTo>
                    <a:pt x="3814" y="3206"/>
                    <a:pt x="5059" y="4105"/>
                    <a:pt x="4808" y="5240"/>
                  </a:cubicBezTo>
                  <a:cubicBezTo>
                    <a:pt x="4654" y="5941"/>
                    <a:pt x="4032" y="6404"/>
                    <a:pt x="3335" y="6485"/>
                  </a:cubicBezTo>
                  <a:cubicBezTo>
                    <a:pt x="3258" y="6494"/>
                    <a:pt x="3181" y="6498"/>
                    <a:pt x="3105" y="6498"/>
                  </a:cubicBezTo>
                  <a:cubicBezTo>
                    <a:pt x="2389" y="6498"/>
                    <a:pt x="1750" y="6103"/>
                    <a:pt x="1268" y="5581"/>
                  </a:cubicBezTo>
                  <a:cubicBezTo>
                    <a:pt x="1054" y="6066"/>
                    <a:pt x="805" y="6536"/>
                    <a:pt x="582" y="7017"/>
                  </a:cubicBezTo>
                  <a:cubicBezTo>
                    <a:pt x="444" y="7314"/>
                    <a:pt x="0" y="7936"/>
                    <a:pt x="197" y="8238"/>
                  </a:cubicBezTo>
                  <a:cubicBezTo>
                    <a:pt x="276" y="8360"/>
                    <a:pt x="699" y="8449"/>
                    <a:pt x="852" y="8514"/>
                  </a:cubicBezTo>
                  <a:cubicBezTo>
                    <a:pt x="1107" y="8620"/>
                    <a:pt x="1361" y="8726"/>
                    <a:pt x="1616" y="8834"/>
                  </a:cubicBezTo>
                  <a:cubicBezTo>
                    <a:pt x="2073" y="9026"/>
                    <a:pt x="2530" y="9219"/>
                    <a:pt x="2988" y="9411"/>
                  </a:cubicBezTo>
                  <a:cubicBezTo>
                    <a:pt x="2623" y="8207"/>
                    <a:pt x="3583" y="7099"/>
                    <a:pt x="4713" y="7099"/>
                  </a:cubicBezTo>
                  <a:cubicBezTo>
                    <a:pt x="4964" y="7099"/>
                    <a:pt x="5223" y="7154"/>
                    <a:pt x="5478" y="7275"/>
                  </a:cubicBezTo>
                  <a:cubicBezTo>
                    <a:pt x="6814" y="7905"/>
                    <a:pt x="7259" y="10103"/>
                    <a:pt x="5644" y="10670"/>
                  </a:cubicBezTo>
                  <a:cubicBezTo>
                    <a:pt x="6742" y="10993"/>
                    <a:pt x="7809" y="11538"/>
                    <a:pt x="8862" y="11986"/>
                  </a:cubicBezTo>
                  <a:cubicBezTo>
                    <a:pt x="8971" y="11529"/>
                    <a:pt x="9101" y="11078"/>
                    <a:pt x="9264" y="10635"/>
                  </a:cubicBezTo>
                  <a:cubicBezTo>
                    <a:pt x="9358" y="10380"/>
                    <a:pt x="9460" y="10126"/>
                    <a:pt x="9574" y="9876"/>
                  </a:cubicBezTo>
                  <a:cubicBezTo>
                    <a:pt x="9638" y="9735"/>
                    <a:pt x="9705" y="9595"/>
                    <a:pt x="9776" y="9456"/>
                  </a:cubicBezTo>
                  <a:cubicBezTo>
                    <a:pt x="9789" y="9370"/>
                    <a:pt x="9819" y="9308"/>
                    <a:pt x="9869" y="9263"/>
                  </a:cubicBezTo>
                  <a:cubicBezTo>
                    <a:pt x="9861" y="9254"/>
                    <a:pt x="9854" y="9245"/>
                    <a:pt x="9850" y="9234"/>
                  </a:cubicBezTo>
                  <a:lnTo>
                    <a:pt x="9833" y="9191"/>
                  </a:lnTo>
                  <a:cubicBezTo>
                    <a:pt x="9825" y="9170"/>
                    <a:pt x="9828" y="9146"/>
                    <a:pt x="9833" y="9124"/>
                  </a:cubicBezTo>
                  <a:lnTo>
                    <a:pt x="9833" y="9124"/>
                  </a:lnTo>
                  <a:cubicBezTo>
                    <a:pt x="9710" y="9145"/>
                    <a:pt x="9585" y="9156"/>
                    <a:pt x="9460" y="9156"/>
                  </a:cubicBezTo>
                  <a:cubicBezTo>
                    <a:pt x="8174" y="9156"/>
                    <a:pt x="6896" y="8046"/>
                    <a:pt x="7405" y="6644"/>
                  </a:cubicBezTo>
                  <a:cubicBezTo>
                    <a:pt x="7634" y="6012"/>
                    <a:pt x="8251" y="5545"/>
                    <a:pt x="8926" y="5545"/>
                  </a:cubicBezTo>
                  <a:cubicBezTo>
                    <a:pt x="8954" y="5545"/>
                    <a:pt x="8981" y="5545"/>
                    <a:pt x="9009" y="5547"/>
                  </a:cubicBezTo>
                  <a:cubicBezTo>
                    <a:pt x="9883" y="5596"/>
                    <a:pt x="10498" y="6331"/>
                    <a:pt x="10976" y="7003"/>
                  </a:cubicBezTo>
                  <a:cubicBezTo>
                    <a:pt x="11134" y="6368"/>
                    <a:pt x="11325" y="5728"/>
                    <a:pt x="11549" y="5113"/>
                  </a:cubicBezTo>
                  <a:cubicBezTo>
                    <a:pt x="11519" y="5097"/>
                    <a:pt x="11487" y="5084"/>
                    <a:pt x="11459" y="5069"/>
                  </a:cubicBezTo>
                  <a:cubicBezTo>
                    <a:pt x="11356" y="5018"/>
                    <a:pt x="11257" y="4968"/>
                    <a:pt x="11155" y="4916"/>
                  </a:cubicBezTo>
                  <a:cubicBezTo>
                    <a:pt x="11151" y="4915"/>
                    <a:pt x="11151" y="4912"/>
                    <a:pt x="11150" y="4910"/>
                  </a:cubicBezTo>
                  <a:cubicBezTo>
                    <a:pt x="10226" y="4473"/>
                    <a:pt x="9292" y="4073"/>
                    <a:pt x="8353" y="3667"/>
                  </a:cubicBezTo>
                  <a:cubicBezTo>
                    <a:pt x="8329" y="3666"/>
                    <a:pt x="8309" y="3656"/>
                    <a:pt x="8292" y="3641"/>
                  </a:cubicBezTo>
                  <a:cubicBezTo>
                    <a:pt x="8281" y="3636"/>
                    <a:pt x="8272" y="3632"/>
                    <a:pt x="8260" y="3627"/>
                  </a:cubicBezTo>
                  <a:cubicBezTo>
                    <a:pt x="8157" y="3584"/>
                    <a:pt x="8210" y="3446"/>
                    <a:pt x="8306" y="3446"/>
                  </a:cubicBezTo>
                  <a:cubicBezTo>
                    <a:pt x="8317" y="3446"/>
                    <a:pt x="8328" y="3448"/>
                    <a:pt x="8341" y="3452"/>
                  </a:cubicBezTo>
                  <a:cubicBezTo>
                    <a:pt x="8346" y="3454"/>
                    <a:pt x="8349" y="3454"/>
                    <a:pt x="8353" y="3456"/>
                  </a:cubicBezTo>
                  <a:cubicBezTo>
                    <a:pt x="10034" y="2951"/>
                    <a:pt x="9649" y="655"/>
                    <a:pt x="8184" y="107"/>
                  </a:cubicBezTo>
                  <a:cubicBezTo>
                    <a:pt x="7993" y="35"/>
                    <a:pt x="7790" y="0"/>
                    <a:pt x="75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2" name="Google Shape;542;p43"/>
            <p:cNvSpPr/>
            <p:nvPr/>
          </p:nvSpPr>
          <p:spPr>
            <a:xfrm>
              <a:off x="135950" y="4225850"/>
              <a:ext cx="539028" cy="452686"/>
            </a:xfrm>
            <a:custGeom>
              <a:avLst/>
              <a:gdLst/>
              <a:ahLst/>
              <a:cxnLst/>
              <a:rect l="l" t="t" r="r" b="b"/>
              <a:pathLst>
                <a:path w="11718" h="9841" extrusionOk="0">
                  <a:moveTo>
                    <a:pt x="7801" y="0"/>
                  </a:moveTo>
                  <a:cubicBezTo>
                    <a:pt x="6520" y="0"/>
                    <a:pt x="5366" y="1310"/>
                    <a:pt x="5998" y="2561"/>
                  </a:cubicBezTo>
                  <a:cubicBezTo>
                    <a:pt x="5022" y="2063"/>
                    <a:pt x="4003" y="1497"/>
                    <a:pt x="2971" y="1161"/>
                  </a:cubicBezTo>
                  <a:cubicBezTo>
                    <a:pt x="2965" y="1159"/>
                    <a:pt x="2959" y="1158"/>
                    <a:pt x="2953" y="1158"/>
                  </a:cubicBezTo>
                  <a:cubicBezTo>
                    <a:pt x="2907" y="1158"/>
                    <a:pt x="2864" y="1218"/>
                    <a:pt x="2911" y="1251"/>
                  </a:cubicBezTo>
                  <a:cubicBezTo>
                    <a:pt x="2880" y="1255"/>
                    <a:pt x="2852" y="1270"/>
                    <a:pt x="2838" y="1302"/>
                  </a:cubicBezTo>
                  <a:cubicBezTo>
                    <a:pt x="2539" y="2086"/>
                    <a:pt x="2282" y="2885"/>
                    <a:pt x="2013" y="3677"/>
                  </a:cubicBezTo>
                  <a:cubicBezTo>
                    <a:pt x="1985" y="3757"/>
                    <a:pt x="2040" y="3828"/>
                    <a:pt x="2112" y="3828"/>
                  </a:cubicBezTo>
                  <a:cubicBezTo>
                    <a:pt x="2132" y="3828"/>
                    <a:pt x="2153" y="3823"/>
                    <a:pt x="2174" y="3810"/>
                  </a:cubicBezTo>
                  <a:cubicBezTo>
                    <a:pt x="2384" y="3683"/>
                    <a:pt x="2633" y="3626"/>
                    <a:pt x="2892" y="3626"/>
                  </a:cubicBezTo>
                  <a:cubicBezTo>
                    <a:pt x="3932" y="3626"/>
                    <a:pt x="5143" y="4551"/>
                    <a:pt x="4715" y="5611"/>
                  </a:cubicBezTo>
                  <a:cubicBezTo>
                    <a:pt x="4463" y="6235"/>
                    <a:pt x="3978" y="6473"/>
                    <a:pt x="3447" y="6473"/>
                  </a:cubicBezTo>
                  <a:cubicBezTo>
                    <a:pt x="2776" y="6473"/>
                    <a:pt x="2033" y="6092"/>
                    <a:pt x="1596" y="5628"/>
                  </a:cubicBezTo>
                  <a:cubicBezTo>
                    <a:pt x="1578" y="5609"/>
                    <a:pt x="1556" y="5601"/>
                    <a:pt x="1534" y="5601"/>
                  </a:cubicBezTo>
                  <a:cubicBezTo>
                    <a:pt x="1491" y="5601"/>
                    <a:pt x="1446" y="5634"/>
                    <a:pt x="1427" y="5675"/>
                  </a:cubicBezTo>
                  <a:cubicBezTo>
                    <a:pt x="1415" y="5667"/>
                    <a:pt x="1402" y="5663"/>
                    <a:pt x="1390" y="5663"/>
                  </a:cubicBezTo>
                  <a:cubicBezTo>
                    <a:pt x="1373" y="5663"/>
                    <a:pt x="1356" y="5671"/>
                    <a:pt x="1344" y="5691"/>
                  </a:cubicBezTo>
                  <a:cubicBezTo>
                    <a:pt x="806" y="6540"/>
                    <a:pt x="404" y="7480"/>
                    <a:pt x="21" y="8405"/>
                  </a:cubicBezTo>
                  <a:cubicBezTo>
                    <a:pt x="0" y="8457"/>
                    <a:pt x="20" y="8521"/>
                    <a:pt x="74" y="8545"/>
                  </a:cubicBezTo>
                  <a:cubicBezTo>
                    <a:pt x="1092" y="8974"/>
                    <a:pt x="2111" y="9404"/>
                    <a:pt x="3131" y="9832"/>
                  </a:cubicBezTo>
                  <a:cubicBezTo>
                    <a:pt x="3146" y="9838"/>
                    <a:pt x="3160" y="9841"/>
                    <a:pt x="3174" y="9841"/>
                  </a:cubicBezTo>
                  <a:cubicBezTo>
                    <a:pt x="3258" y="9841"/>
                    <a:pt x="3311" y="9733"/>
                    <a:pt x="3260" y="9668"/>
                  </a:cubicBezTo>
                  <a:lnTo>
                    <a:pt x="3171" y="9616"/>
                  </a:lnTo>
                  <a:cubicBezTo>
                    <a:pt x="2713" y="9423"/>
                    <a:pt x="2256" y="9230"/>
                    <a:pt x="1799" y="9039"/>
                  </a:cubicBezTo>
                  <a:cubicBezTo>
                    <a:pt x="1545" y="8932"/>
                    <a:pt x="1291" y="8825"/>
                    <a:pt x="1036" y="8719"/>
                  </a:cubicBezTo>
                  <a:cubicBezTo>
                    <a:pt x="883" y="8654"/>
                    <a:pt x="458" y="8565"/>
                    <a:pt x="380" y="8443"/>
                  </a:cubicBezTo>
                  <a:cubicBezTo>
                    <a:pt x="183" y="8141"/>
                    <a:pt x="627" y="7519"/>
                    <a:pt x="765" y="7223"/>
                  </a:cubicBezTo>
                  <a:cubicBezTo>
                    <a:pt x="989" y="6741"/>
                    <a:pt x="1237" y="6271"/>
                    <a:pt x="1452" y="5786"/>
                  </a:cubicBezTo>
                  <a:cubicBezTo>
                    <a:pt x="1933" y="6307"/>
                    <a:pt x="2573" y="6703"/>
                    <a:pt x="3290" y="6703"/>
                  </a:cubicBezTo>
                  <a:cubicBezTo>
                    <a:pt x="3366" y="6703"/>
                    <a:pt x="3442" y="6699"/>
                    <a:pt x="3519" y="6690"/>
                  </a:cubicBezTo>
                  <a:cubicBezTo>
                    <a:pt x="4215" y="6609"/>
                    <a:pt x="4837" y="6146"/>
                    <a:pt x="4991" y="5445"/>
                  </a:cubicBezTo>
                  <a:cubicBezTo>
                    <a:pt x="5242" y="4311"/>
                    <a:pt x="3998" y="3411"/>
                    <a:pt x="2896" y="3411"/>
                  </a:cubicBezTo>
                  <a:cubicBezTo>
                    <a:pt x="2688" y="3411"/>
                    <a:pt x="2485" y="3443"/>
                    <a:pt x="2298" y="3512"/>
                  </a:cubicBezTo>
                  <a:cubicBezTo>
                    <a:pt x="2543" y="2793"/>
                    <a:pt x="2797" y="2078"/>
                    <a:pt x="3016" y="1353"/>
                  </a:cubicBezTo>
                  <a:cubicBezTo>
                    <a:pt x="3021" y="1340"/>
                    <a:pt x="3021" y="1327"/>
                    <a:pt x="3017" y="1315"/>
                  </a:cubicBezTo>
                  <a:lnTo>
                    <a:pt x="3017" y="1315"/>
                  </a:lnTo>
                  <a:cubicBezTo>
                    <a:pt x="3978" y="1926"/>
                    <a:pt x="5100" y="2370"/>
                    <a:pt x="6128" y="2845"/>
                  </a:cubicBezTo>
                  <a:cubicBezTo>
                    <a:pt x="6143" y="2852"/>
                    <a:pt x="6158" y="2855"/>
                    <a:pt x="6171" y="2855"/>
                  </a:cubicBezTo>
                  <a:cubicBezTo>
                    <a:pt x="6243" y="2855"/>
                    <a:pt x="6285" y="2765"/>
                    <a:pt x="6248" y="2705"/>
                  </a:cubicBezTo>
                  <a:cubicBezTo>
                    <a:pt x="6252" y="2692"/>
                    <a:pt x="6252" y="2678"/>
                    <a:pt x="6246" y="2663"/>
                  </a:cubicBezTo>
                  <a:cubicBezTo>
                    <a:pt x="5980" y="2047"/>
                    <a:pt x="5965" y="1352"/>
                    <a:pt x="6419" y="812"/>
                  </a:cubicBezTo>
                  <a:cubicBezTo>
                    <a:pt x="6748" y="422"/>
                    <a:pt x="7261" y="205"/>
                    <a:pt x="7770" y="205"/>
                  </a:cubicBezTo>
                  <a:cubicBezTo>
                    <a:pt x="7974" y="205"/>
                    <a:pt x="8177" y="240"/>
                    <a:pt x="8368" y="312"/>
                  </a:cubicBezTo>
                  <a:cubicBezTo>
                    <a:pt x="9834" y="860"/>
                    <a:pt x="10217" y="3156"/>
                    <a:pt x="8536" y="3661"/>
                  </a:cubicBezTo>
                  <a:cubicBezTo>
                    <a:pt x="8531" y="3660"/>
                    <a:pt x="8528" y="3660"/>
                    <a:pt x="8524" y="3657"/>
                  </a:cubicBezTo>
                  <a:cubicBezTo>
                    <a:pt x="8511" y="3653"/>
                    <a:pt x="8499" y="3651"/>
                    <a:pt x="8487" y="3651"/>
                  </a:cubicBezTo>
                  <a:cubicBezTo>
                    <a:pt x="8393" y="3651"/>
                    <a:pt x="8341" y="3788"/>
                    <a:pt x="8443" y="3832"/>
                  </a:cubicBezTo>
                  <a:cubicBezTo>
                    <a:pt x="8454" y="3837"/>
                    <a:pt x="8464" y="3842"/>
                    <a:pt x="8476" y="3846"/>
                  </a:cubicBezTo>
                  <a:cubicBezTo>
                    <a:pt x="8493" y="3861"/>
                    <a:pt x="8513" y="3871"/>
                    <a:pt x="8536" y="3872"/>
                  </a:cubicBezTo>
                  <a:cubicBezTo>
                    <a:pt x="9474" y="4278"/>
                    <a:pt x="10410" y="4679"/>
                    <a:pt x="11333" y="5115"/>
                  </a:cubicBezTo>
                  <a:cubicBezTo>
                    <a:pt x="11335" y="5118"/>
                    <a:pt x="11335" y="5120"/>
                    <a:pt x="11338" y="5121"/>
                  </a:cubicBezTo>
                  <a:cubicBezTo>
                    <a:pt x="11440" y="5173"/>
                    <a:pt x="11541" y="5224"/>
                    <a:pt x="11642" y="5274"/>
                  </a:cubicBezTo>
                  <a:lnTo>
                    <a:pt x="11686" y="5186"/>
                  </a:lnTo>
                  <a:cubicBezTo>
                    <a:pt x="11718" y="5137"/>
                    <a:pt x="11716" y="5063"/>
                    <a:pt x="11647" y="5028"/>
                  </a:cubicBezTo>
                  <a:cubicBezTo>
                    <a:pt x="10745" y="4569"/>
                    <a:pt x="9811" y="4133"/>
                    <a:pt x="8860" y="3782"/>
                  </a:cubicBezTo>
                  <a:cubicBezTo>
                    <a:pt x="10513" y="3120"/>
                    <a:pt x="9958" y="603"/>
                    <a:pt x="8371" y="90"/>
                  </a:cubicBezTo>
                  <a:cubicBezTo>
                    <a:pt x="8182" y="29"/>
                    <a:pt x="7990" y="0"/>
                    <a:pt x="78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43" name="Google Shape;543;p43"/>
          <p:cNvGrpSpPr/>
          <p:nvPr/>
        </p:nvGrpSpPr>
        <p:grpSpPr>
          <a:xfrm>
            <a:off x="11488811" y="524019"/>
            <a:ext cx="534188" cy="690168"/>
            <a:chOff x="8489040" y="1196592"/>
            <a:chExt cx="572099" cy="739149"/>
          </a:xfrm>
        </p:grpSpPr>
        <p:sp>
          <p:nvSpPr>
            <p:cNvPr id="544" name="Google Shape;544;p43"/>
            <p:cNvSpPr/>
            <p:nvPr/>
          </p:nvSpPr>
          <p:spPr>
            <a:xfrm rot="-1005998">
              <a:off x="8551656" y="1250419"/>
              <a:ext cx="446867" cy="499974"/>
            </a:xfrm>
            <a:custGeom>
              <a:avLst/>
              <a:gdLst/>
              <a:ahLst/>
              <a:cxnLst/>
              <a:rect l="l" t="t" r="r" b="b"/>
              <a:pathLst>
                <a:path w="7127" h="7974" extrusionOk="0">
                  <a:moveTo>
                    <a:pt x="3556" y="0"/>
                  </a:moveTo>
                  <a:cubicBezTo>
                    <a:pt x="3488" y="0"/>
                    <a:pt x="3420" y="3"/>
                    <a:pt x="3352" y="7"/>
                  </a:cubicBezTo>
                  <a:cubicBezTo>
                    <a:pt x="2064" y="101"/>
                    <a:pt x="732" y="1375"/>
                    <a:pt x="1073" y="2747"/>
                  </a:cubicBezTo>
                  <a:cubicBezTo>
                    <a:pt x="1081" y="2781"/>
                    <a:pt x="1115" y="2800"/>
                    <a:pt x="1145" y="2800"/>
                  </a:cubicBezTo>
                  <a:cubicBezTo>
                    <a:pt x="1164" y="2800"/>
                    <a:pt x="1182" y="2793"/>
                    <a:pt x="1193" y="2777"/>
                  </a:cubicBezTo>
                  <a:cubicBezTo>
                    <a:pt x="1209" y="2794"/>
                    <a:pt x="1230" y="2808"/>
                    <a:pt x="1259" y="2808"/>
                  </a:cubicBezTo>
                  <a:cubicBezTo>
                    <a:pt x="1260" y="2808"/>
                    <a:pt x="1261" y="2808"/>
                    <a:pt x="1263" y="2808"/>
                  </a:cubicBezTo>
                  <a:cubicBezTo>
                    <a:pt x="1475" y="2801"/>
                    <a:pt x="1687" y="2799"/>
                    <a:pt x="1899" y="2799"/>
                  </a:cubicBezTo>
                  <a:cubicBezTo>
                    <a:pt x="2180" y="2799"/>
                    <a:pt x="2460" y="2803"/>
                    <a:pt x="2741" y="2803"/>
                  </a:cubicBezTo>
                  <a:cubicBezTo>
                    <a:pt x="2858" y="2803"/>
                    <a:pt x="2975" y="2802"/>
                    <a:pt x="3092" y="2800"/>
                  </a:cubicBezTo>
                  <a:cubicBezTo>
                    <a:pt x="3161" y="2799"/>
                    <a:pt x="3195" y="2741"/>
                    <a:pt x="3188" y="2689"/>
                  </a:cubicBezTo>
                  <a:lnTo>
                    <a:pt x="3152" y="2634"/>
                  </a:lnTo>
                  <a:cubicBezTo>
                    <a:pt x="3140" y="2626"/>
                    <a:pt x="3126" y="2621"/>
                    <a:pt x="3110" y="2619"/>
                  </a:cubicBezTo>
                  <a:cubicBezTo>
                    <a:pt x="2866" y="2594"/>
                    <a:pt x="2617" y="2583"/>
                    <a:pt x="2367" y="2583"/>
                  </a:cubicBezTo>
                  <a:cubicBezTo>
                    <a:pt x="1987" y="2583"/>
                    <a:pt x="1605" y="2608"/>
                    <a:pt x="1236" y="2644"/>
                  </a:cubicBezTo>
                  <a:cubicBezTo>
                    <a:pt x="1222" y="2645"/>
                    <a:pt x="1212" y="2649"/>
                    <a:pt x="1205" y="2654"/>
                  </a:cubicBezTo>
                  <a:cubicBezTo>
                    <a:pt x="1231" y="1533"/>
                    <a:pt x="1889" y="515"/>
                    <a:pt x="3047" y="271"/>
                  </a:cubicBezTo>
                  <a:cubicBezTo>
                    <a:pt x="3217" y="235"/>
                    <a:pt x="3388" y="218"/>
                    <a:pt x="3559" y="218"/>
                  </a:cubicBezTo>
                  <a:cubicBezTo>
                    <a:pt x="4624" y="218"/>
                    <a:pt x="5666" y="880"/>
                    <a:pt x="6195" y="1790"/>
                  </a:cubicBezTo>
                  <a:cubicBezTo>
                    <a:pt x="6760" y="2763"/>
                    <a:pt x="6840" y="4075"/>
                    <a:pt x="6163" y="5016"/>
                  </a:cubicBezTo>
                  <a:cubicBezTo>
                    <a:pt x="5713" y="5644"/>
                    <a:pt x="4952" y="6002"/>
                    <a:pt x="4197" y="6002"/>
                  </a:cubicBezTo>
                  <a:cubicBezTo>
                    <a:pt x="3787" y="6002"/>
                    <a:pt x="3378" y="5896"/>
                    <a:pt x="3021" y="5670"/>
                  </a:cubicBezTo>
                  <a:cubicBezTo>
                    <a:pt x="3001" y="5657"/>
                    <a:pt x="2978" y="5650"/>
                    <a:pt x="2955" y="5650"/>
                  </a:cubicBezTo>
                  <a:cubicBezTo>
                    <a:pt x="2922" y="5650"/>
                    <a:pt x="2889" y="5664"/>
                    <a:pt x="2870" y="5695"/>
                  </a:cubicBezTo>
                  <a:cubicBezTo>
                    <a:pt x="2409" y="6398"/>
                    <a:pt x="1904" y="7056"/>
                    <a:pt x="1346" y="7683"/>
                  </a:cubicBezTo>
                  <a:cubicBezTo>
                    <a:pt x="1051" y="7442"/>
                    <a:pt x="666" y="7196"/>
                    <a:pt x="461" y="6908"/>
                  </a:cubicBezTo>
                  <a:cubicBezTo>
                    <a:pt x="217" y="6561"/>
                    <a:pt x="666" y="6201"/>
                    <a:pt x="891" y="5895"/>
                  </a:cubicBezTo>
                  <a:cubicBezTo>
                    <a:pt x="1390" y="5217"/>
                    <a:pt x="1896" y="4547"/>
                    <a:pt x="2363" y="3846"/>
                  </a:cubicBezTo>
                  <a:cubicBezTo>
                    <a:pt x="2368" y="3838"/>
                    <a:pt x="2373" y="3831"/>
                    <a:pt x="2374" y="3823"/>
                  </a:cubicBezTo>
                  <a:cubicBezTo>
                    <a:pt x="2388" y="3776"/>
                    <a:pt x="2348" y="3735"/>
                    <a:pt x="2304" y="3735"/>
                  </a:cubicBezTo>
                  <a:cubicBezTo>
                    <a:pt x="2285" y="3735"/>
                    <a:pt x="2264" y="3744"/>
                    <a:pt x="2248" y="3764"/>
                  </a:cubicBezTo>
                  <a:cubicBezTo>
                    <a:pt x="1472" y="4710"/>
                    <a:pt x="763" y="5711"/>
                    <a:pt x="37" y="6695"/>
                  </a:cubicBezTo>
                  <a:cubicBezTo>
                    <a:pt x="1" y="6744"/>
                    <a:pt x="19" y="6807"/>
                    <a:pt x="62" y="6844"/>
                  </a:cubicBezTo>
                  <a:cubicBezTo>
                    <a:pt x="490" y="7214"/>
                    <a:pt x="916" y="7591"/>
                    <a:pt x="1354" y="7951"/>
                  </a:cubicBezTo>
                  <a:cubicBezTo>
                    <a:pt x="1373" y="7967"/>
                    <a:pt x="1393" y="7974"/>
                    <a:pt x="1411" y="7974"/>
                  </a:cubicBezTo>
                  <a:cubicBezTo>
                    <a:pt x="1470" y="7974"/>
                    <a:pt x="1515" y="7902"/>
                    <a:pt x="1498" y="7839"/>
                  </a:cubicBezTo>
                  <a:cubicBezTo>
                    <a:pt x="1908" y="7380"/>
                    <a:pt x="2296" y="6906"/>
                    <a:pt x="2652" y="6404"/>
                  </a:cubicBezTo>
                  <a:cubicBezTo>
                    <a:pt x="2743" y="6274"/>
                    <a:pt x="2883" y="5955"/>
                    <a:pt x="3050" y="5944"/>
                  </a:cubicBezTo>
                  <a:cubicBezTo>
                    <a:pt x="3052" y="5944"/>
                    <a:pt x="3054" y="5944"/>
                    <a:pt x="3057" y="5944"/>
                  </a:cubicBezTo>
                  <a:cubicBezTo>
                    <a:pt x="3157" y="5944"/>
                    <a:pt x="3357" y="6091"/>
                    <a:pt x="3467" y="6125"/>
                  </a:cubicBezTo>
                  <a:cubicBezTo>
                    <a:pt x="3694" y="6197"/>
                    <a:pt x="3930" y="6230"/>
                    <a:pt x="4167" y="6230"/>
                  </a:cubicBezTo>
                  <a:cubicBezTo>
                    <a:pt x="4573" y="6230"/>
                    <a:pt x="4981" y="6132"/>
                    <a:pt x="5344" y="5959"/>
                  </a:cubicBezTo>
                  <a:cubicBezTo>
                    <a:pt x="6685" y="5316"/>
                    <a:pt x="7126" y="3761"/>
                    <a:pt x="6698" y="2400"/>
                  </a:cubicBezTo>
                  <a:cubicBezTo>
                    <a:pt x="6272" y="1053"/>
                    <a:pt x="4984" y="0"/>
                    <a:pt x="35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5" name="Google Shape;545;p43"/>
            <p:cNvSpPr/>
            <p:nvPr/>
          </p:nvSpPr>
          <p:spPr>
            <a:xfrm rot="-1005998">
              <a:off x="8564531" y="1264923"/>
              <a:ext cx="415328" cy="468060"/>
            </a:xfrm>
            <a:custGeom>
              <a:avLst/>
              <a:gdLst/>
              <a:ahLst/>
              <a:cxnLst/>
              <a:rect l="l" t="t" r="r" b="b"/>
              <a:pathLst>
                <a:path w="6624" h="7465" extrusionOk="0">
                  <a:moveTo>
                    <a:pt x="3348" y="0"/>
                  </a:moveTo>
                  <a:cubicBezTo>
                    <a:pt x="3176" y="0"/>
                    <a:pt x="3004" y="18"/>
                    <a:pt x="2834" y="54"/>
                  </a:cubicBezTo>
                  <a:cubicBezTo>
                    <a:pt x="1676" y="297"/>
                    <a:pt x="1017" y="1316"/>
                    <a:pt x="992" y="2436"/>
                  </a:cubicBezTo>
                  <a:cubicBezTo>
                    <a:pt x="1000" y="2431"/>
                    <a:pt x="1010" y="2428"/>
                    <a:pt x="1023" y="2426"/>
                  </a:cubicBezTo>
                  <a:cubicBezTo>
                    <a:pt x="1390" y="2390"/>
                    <a:pt x="1772" y="2366"/>
                    <a:pt x="2150" y="2366"/>
                  </a:cubicBezTo>
                  <a:cubicBezTo>
                    <a:pt x="2402" y="2366"/>
                    <a:pt x="2653" y="2377"/>
                    <a:pt x="2898" y="2403"/>
                  </a:cubicBezTo>
                  <a:cubicBezTo>
                    <a:pt x="2915" y="2404"/>
                    <a:pt x="2928" y="2409"/>
                    <a:pt x="2940" y="2416"/>
                  </a:cubicBezTo>
                  <a:cubicBezTo>
                    <a:pt x="2977" y="2343"/>
                    <a:pt x="3012" y="2270"/>
                    <a:pt x="3050" y="2198"/>
                  </a:cubicBezTo>
                  <a:cubicBezTo>
                    <a:pt x="3130" y="1869"/>
                    <a:pt x="3423" y="1621"/>
                    <a:pt x="3792" y="1614"/>
                  </a:cubicBezTo>
                  <a:cubicBezTo>
                    <a:pt x="3797" y="1614"/>
                    <a:pt x="3803" y="1614"/>
                    <a:pt x="3808" y="1614"/>
                  </a:cubicBezTo>
                  <a:cubicBezTo>
                    <a:pt x="4389" y="1614"/>
                    <a:pt x="4805" y="2191"/>
                    <a:pt x="4827" y="2732"/>
                  </a:cubicBezTo>
                  <a:cubicBezTo>
                    <a:pt x="4864" y="3660"/>
                    <a:pt x="4119" y="4203"/>
                    <a:pt x="3342" y="4203"/>
                  </a:cubicBezTo>
                  <a:cubicBezTo>
                    <a:pt x="2954" y="4203"/>
                    <a:pt x="2558" y="4068"/>
                    <a:pt x="2247" y="3779"/>
                  </a:cubicBezTo>
                  <a:cubicBezTo>
                    <a:pt x="2210" y="3747"/>
                    <a:pt x="2204" y="3700"/>
                    <a:pt x="2217" y="3663"/>
                  </a:cubicBezTo>
                  <a:lnTo>
                    <a:pt x="2159" y="3604"/>
                  </a:lnTo>
                  <a:cubicBezTo>
                    <a:pt x="2157" y="3612"/>
                    <a:pt x="2153" y="3619"/>
                    <a:pt x="2148" y="3627"/>
                  </a:cubicBezTo>
                  <a:cubicBezTo>
                    <a:pt x="1681" y="4328"/>
                    <a:pt x="1175" y="4999"/>
                    <a:pt x="676" y="5676"/>
                  </a:cubicBezTo>
                  <a:cubicBezTo>
                    <a:pt x="451" y="5982"/>
                    <a:pt x="1" y="6342"/>
                    <a:pt x="246" y="6689"/>
                  </a:cubicBezTo>
                  <a:cubicBezTo>
                    <a:pt x="450" y="6977"/>
                    <a:pt x="836" y="7223"/>
                    <a:pt x="1131" y="7464"/>
                  </a:cubicBezTo>
                  <a:cubicBezTo>
                    <a:pt x="1687" y="6837"/>
                    <a:pt x="2194" y="6179"/>
                    <a:pt x="2654" y="5477"/>
                  </a:cubicBezTo>
                  <a:cubicBezTo>
                    <a:pt x="2674" y="5447"/>
                    <a:pt x="2707" y="5433"/>
                    <a:pt x="2741" y="5433"/>
                  </a:cubicBezTo>
                  <a:cubicBezTo>
                    <a:pt x="2764" y="5433"/>
                    <a:pt x="2787" y="5440"/>
                    <a:pt x="2806" y="5452"/>
                  </a:cubicBezTo>
                  <a:cubicBezTo>
                    <a:pt x="3162" y="5677"/>
                    <a:pt x="3571" y="5783"/>
                    <a:pt x="3981" y="5783"/>
                  </a:cubicBezTo>
                  <a:cubicBezTo>
                    <a:pt x="4737" y="5783"/>
                    <a:pt x="5497" y="5425"/>
                    <a:pt x="5948" y="4797"/>
                  </a:cubicBezTo>
                  <a:cubicBezTo>
                    <a:pt x="6624" y="3856"/>
                    <a:pt x="6544" y="2544"/>
                    <a:pt x="5983" y="1572"/>
                  </a:cubicBezTo>
                  <a:cubicBezTo>
                    <a:pt x="5453" y="663"/>
                    <a:pt x="4411" y="0"/>
                    <a:pt x="3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6" name="Google Shape;546;p43"/>
            <p:cNvSpPr/>
            <p:nvPr/>
          </p:nvSpPr>
          <p:spPr>
            <a:xfrm rot="-1005998">
              <a:off x="8553760" y="1780583"/>
              <a:ext cx="153303" cy="135935"/>
            </a:xfrm>
            <a:custGeom>
              <a:avLst/>
              <a:gdLst/>
              <a:ahLst/>
              <a:cxnLst/>
              <a:rect l="l" t="t" r="r" b="b"/>
              <a:pathLst>
                <a:path w="2445" h="2168" extrusionOk="0">
                  <a:moveTo>
                    <a:pt x="1146" y="179"/>
                  </a:moveTo>
                  <a:cubicBezTo>
                    <a:pt x="1397" y="179"/>
                    <a:pt x="1644" y="300"/>
                    <a:pt x="1810" y="505"/>
                  </a:cubicBezTo>
                  <a:cubicBezTo>
                    <a:pt x="1806" y="529"/>
                    <a:pt x="1812" y="555"/>
                    <a:pt x="1839" y="576"/>
                  </a:cubicBezTo>
                  <a:cubicBezTo>
                    <a:pt x="1856" y="587"/>
                    <a:pt x="1870" y="600"/>
                    <a:pt x="1884" y="614"/>
                  </a:cubicBezTo>
                  <a:cubicBezTo>
                    <a:pt x="1895" y="634"/>
                    <a:pt x="1908" y="654"/>
                    <a:pt x="1918" y="674"/>
                  </a:cubicBezTo>
                  <a:cubicBezTo>
                    <a:pt x="1928" y="697"/>
                    <a:pt x="1945" y="705"/>
                    <a:pt x="1961" y="705"/>
                  </a:cubicBezTo>
                  <a:cubicBezTo>
                    <a:pt x="1963" y="705"/>
                    <a:pt x="1964" y="704"/>
                    <a:pt x="1966" y="704"/>
                  </a:cubicBezTo>
                  <a:lnTo>
                    <a:pt x="1966" y="704"/>
                  </a:lnTo>
                  <a:cubicBezTo>
                    <a:pt x="2202" y="1005"/>
                    <a:pt x="2177" y="1454"/>
                    <a:pt x="1890" y="1738"/>
                  </a:cubicBezTo>
                  <a:cubicBezTo>
                    <a:pt x="1721" y="1905"/>
                    <a:pt x="1495" y="1985"/>
                    <a:pt x="1268" y="1985"/>
                  </a:cubicBezTo>
                  <a:cubicBezTo>
                    <a:pt x="999" y="1985"/>
                    <a:pt x="729" y="1872"/>
                    <a:pt x="551" y="1660"/>
                  </a:cubicBezTo>
                  <a:cubicBezTo>
                    <a:pt x="228" y="1277"/>
                    <a:pt x="257" y="690"/>
                    <a:pt x="649" y="364"/>
                  </a:cubicBezTo>
                  <a:cubicBezTo>
                    <a:pt x="799" y="237"/>
                    <a:pt x="973" y="179"/>
                    <a:pt x="1146" y="179"/>
                  </a:cubicBezTo>
                  <a:close/>
                  <a:moveTo>
                    <a:pt x="1135" y="0"/>
                  </a:moveTo>
                  <a:cubicBezTo>
                    <a:pt x="960" y="0"/>
                    <a:pt x="782" y="50"/>
                    <a:pt x="623" y="156"/>
                  </a:cubicBezTo>
                  <a:cubicBezTo>
                    <a:pt x="78" y="519"/>
                    <a:pt x="0" y="1281"/>
                    <a:pt x="411" y="1774"/>
                  </a:cubicBezTo>
                  <a:cubicBezTo>
                    <a:pt x="625" y="2030"/>
                    <a:pt x="953" y="2168"/>
                    <a:pt x="1278" y="2168"/>
                  </a:cubicBezTo>
                  <a:cubicBezTo>
                    <a:pt x="1549" y="2168"/>
                    <a:pt x="1817" y="2073"/>
                    <a:pt x="2019" y="1874"/>
                  </a:cubicBezTo>
                  <a:cubicBezTo>
                    <a:pt x="2400" y="1497"/>
                    <a:pt x="2445" y="727"/>
                    <a:pt x="1928" y="448"/>
                  </a:cubicBezTo>
                  <a:cubicBezTo>
                    <a:pt x="1927" y="448"/>
                    <a:pt x="1927" y="448"/>
                    <a:pt x="1926" y="448"/>
                  </a:cubicBezTo>
                  <a:cubicBezTo>
                    <a:pt x="1926" y="448"/>
                    <a:pt x="1926" y="448"/>
                    <a:pt x="1925" y="447"/>
                  </a:cubicBezTo>
                  <a:cubicBezTo>
                    <a:pt x="1759" y="163"/>
                    <a:pt x="1452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7" name="Google Shape;547;p43"/>
            <p:cNvSpPr/>
            <p:nvPr/>
          </p:nvSpPr>
          <p:spPr>
            <a:xfrm rot="-1005998">
              <a:off x="8568032" y="1791833"/>
              <a:ext cx="123708" cy="113425"/>
            </a:xfrm>
            <a:custGeom>
              <a:avLst/>
              <a:gdLst/>
              <a:ahLst/>
              <a:cxnLst/>
              <a:rect l="l" t="t" r="r" b="b"/>
              <a:pathLst>
                <a:path w="1973" h="1809" extrusionOk="0">
                  <a:moveTo>
                    <a:pt x="916" y="1"/>
                  </a:moveTo>
                  <a:cubicBezTo>
                    <a:pt x="743" y="1"/>
                    <a:pt x="568" y="58"/>
                    <a:pt x="418" y="185"/>
                  </a:cubicBezTo>
                  <a:cubicBezTo>
                    <a:pt x="29" y="513"/>
                    <a:pt x="0" y="1100"/>
                    <a:pt x="321" y="1483"/>
                  </a:cubicBezTo>
                  <a:cubicBezTo>
                    <a:pt x="500" y="1696"/>
                    <a:pt x="771" y="1808"/>
                    <a:pt x="1040" y="1808"/>
                  </a:cubicBezTo>
                  <a:cubicBezTo>
                    <a:pt x="1267" y="1808"/>
                    <a:pt x="1492" y="1728"/>
                    <a:pt x="1661" y="1561"/>
                  </a:cubicBezTo>
                  <a:cubicBezTo>
                    <a:pt x="1948" y="1275"/>
                    <a:pt x="1973" y="828"/>
                    <a:pt x="1735" y="526"/>
                  </a:cubicBezTo>
                  <a:lnTo>
                    <a:pt x="1735" y="526"/>
                  </a:lnTo>
                  <a:cubicBezTo>
                    <a:pt x="1734" y="526"/>
                    <a:pt x="1732" y="527"/>
                    <a:pt x="1730" y="527"/>
                  </a:cubicBezTo>
                  <a:cubicBezTo>
                    <a:pt x="1714" y="527"/>
                    <a:pt x="1697" y="517"/>
                    <a:pt x="1687" y="496"/>
                  </a:cubicBezTo>
                  <a:cubicBezTo>
                    <a:pt x="1677" y="476"/>
                    <a:pt x="1665" y="456"/>
                    <a:pt x="1653" y="436"/>
                  </a:cubicBezTo>
                  <a:cubicBezTo>
                    <a:pt x="1640" y="423"/>
                    <a:pt x="1625" y="409"/>
                    <a:pt x="1609" y="398"/>
                  </a:cubicBezTo>
                  <a:cubicBezTo>
                    <a:pt x="1581" y="377"/>
                    <a:pt x="1575" y="351"/>
                    <a:pt x="1579" y="327"/>
                  </a:cubicBezTo>
                  <a:cubicBezTo>
                    <a:pt x="1413" y="121"/>
                    <a:pt x="1166" y="1"/>
                    <a:pt x="9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8" name="Google Shape;548;p43"/>
            <p:cNvSpPr/>
            <p:nvPr/>
          </p:nvSpPr>
          <p:spPr>
            <a:xfrm rot="-1005998">
              <a:off x="8687165" y="1364278"/>
              <a:ext cx="166658" cy="162457"/>
            </a:xfrm>
            <a:custGeom>
              <a:avLst/>
              <a:gdLst/>
              <a:ahLst/>
              <a:cxnLst/>
              <a:rect l="l" t="t" r="r" b="b"/>
              <a:pathLst>
                <a:path w="2658" h="2591" extrusionOk="0">
                  <a:moveTo>
                    <a:pt x="1602" y="1"/>
                  </a:moveTo>
                  <a:cubicBezTo>
                    <a:pt x="1596" y="1"/>
                    <a:pt x="1591" y="1"/>
                    <a:pt x="1586" y="1"/>
                  </a:cubicBezTo>
                  <a:cubicBezTo>
                    <a:pt x="1217" y="6"/>
                    <a:pt x="924" y="256"/>
                    <a:pt x="845" y="585"/>
                  </a:cubicBezTo>
                  <a:cubicBezTo>
                    <a:pt x="808" y="658"/>
                    <a:pt x="773" y="731"/>
                    <a:pt x="734" y="803"/>
                  </a:cubicBezTo>
                  <a:lnTo>
                    <a:pt x="770" y="858"/>
                  </a:lnTo>
                  <a:cubicBezTo>
                    <a:pt x="777" y="857"/>
                    <a:pt x="782" y="854"/>
                    <a:pt x="787" y="847"/>
                  </a:cubicBezTo>
                  <a:cubicBezTo>
                    <a:pt x="799" y="831"/>
                    <a:pt x="813" y="811"/>
                    <a:pt x="825" y="795"/>
                  </a:cubicBezTo>
                  <a:lnTo>
                    <a:pt x="825" y="795"/>
                  </a:lnTo>
                  <a:cubicBezTo>
                    <a:pt x="824" y="808"/>
                    <a:pt x="825" y="822"/>
                    <a:pt x="826" y="838"/>
                  </a:cubicBezTo>
                  <a:cubicBezTo>
                    <a:pt x="831" y="883"/>
                    <a:pt x="871" y="906"/>
                    <a:pt x="910" y="906"/>
                  </a:cubicBezTo>
                  <a:cubicBezTo>
                    <a:pt x="951" y="906"/>
                    <a:pt x="992" y="881"/>
                    <a:pt x="991" y="833"/>
                  </a:cubicBezTo>
                  <a:cubicBezTo>
                    <a:pt x="992" y="427"/>
                    <a:pt x="1279" y="229"/>
                    <a:pt x="1593" y="229"/>
                  </a:cubicBezTo>
                  <a:cubicBezTo>
                    <a:pt x="1820" y="229"/>
                    <a:pt x="2060" y="332"/>
                    <a:pt x="2217" y="533"/>
                  </a:cubicBezTo>
                  <a:cubicBezTo>
                    <a:pt x="2497" y="893"/>
                    <a:pt x="2474" y="1397"/>
                    <a:pt x="2259" y="1779"/>
                  </a:cubicBezTo>
                  <a:cubicBezTo>
                    <a:pt x="2016" y="2209"/>
                    <a:pt x="1618" y="2395"/>
                    <a:pt x="1202" y="2395"/>
                  </a:cubicBezTo>
                  <a:cubicBezTo>
                    <a:pt x="837" y="2395"/>
                    <a:pt x="458" y="2252"/>
                    <a:pt x="156" y="2004"/>
                  </a:cubicBezTo>
                  <a:cubicBezTo>
                    <a:pt x="136" y="1988"/>
                    <a:pt x="117" y="1982"/>
                    <a:pt x="98" y="1982"/>
                  </a:cubicBezTo>
                  <a:cubicBezTo>
                    <a:pt x="59" y="1982"/>
                    <a:pt x="26" y="2012"/>
                    <a:pt x="12" y="2050"/>
                  </a:cubicBezTo>
                  <a:cubicBezTo>
                    <a:pt x="0" y="2086"/>
                    <a:pt x="6" y="2133"/>
                    <a:pt x="42" y="2166"/>
                  </a:cubicBezTo>
                  <a:cubicBezTo>
                    <a:pt x="352" y="2455"/>
                    <a:pt x="748" y="2590"/>
                    <a:pt x="1135" y="2590"/>
                  </a:cubicBezTo>
                  <a:cubicBezTo>
                    <a:pt x="1913" y="2590"/>
                    <a:pt x="2658" y="2047"/>
                    <a:pt x="2621" y="1119"/>
                  </a:cubicBezTo>
                  <a:cubicBezTo>
                    <a:pt x="2599" y="578"/>
                    <a:pt x="2184" y="1"/>
                    <a:pt x="16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6692727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9"/>
            <a:ext cx="1422400" cy="243417"/>
          </a:xfrm>
          <a:prstGeom prst="rect">
            <a:avLst/>
          </a:prstGeom>
        </p:spPr>
        <p:txBody>
          <a:bodyPr/>
          <a:lstStyle/>
          <a:p>
            <a:fld id="{A4970AA4-0587-5F47-B94B-FE01103EBF04}" type="datetime1">
              <a:rPr lang="en-US" smtClean="0"/>
              <a:t>6/10/24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9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14000" y="6375402"/>
            <a:ext cx="1422400" cy="243417"/>
          </a:xfrm>
        </p:spPr>
        <p:txBody>
          <a:bodyPr/>
          <a:lstStyle>
            <a:lvl1pPr>
              <a:defRPr sz="12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235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A0B4A-B37B-B846-FCC0-EA1E2A92D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643E42-9707-C373-0482-B3D86CA90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16E965-518A-82B5-C778-87C08F28A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1CF0C-179A-5945-A5B9-F14326A500CB}" type="datetime1">
              <a:rPr lang="en-IN" smtClean="0"/>
              <a:t>10/06/24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E8BE81-D7B4-E0BE-D7D3-2688AC5E4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1C665-E6F1-14AF-5998-D360C73F6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59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F258F-6774-C21E-5406-7EC53B73B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B4C97-BDF2-AE9E-D6CA-51298F319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711C2-A4CE-CCD5-FBD8-E0262829E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3ADF-4EAC-8C41-89EB-4C18111A48E2}" type="datetime1">
              <a:rPr lang="en-IN" smtClean="0"/>
              <a:t>10/06/24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F6FB9F-16F1-0941-6223-ED9FE70B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A58DA-CE5A-5A8B-DFCA-DE3F70E06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470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6BE7F-27AB-5207-8D05-FECFC39CA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F82C94-103D-3C51-F87A-74D491EBB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666A2F-7E15-5320-B94A-F545BAAB49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8E22C0-0215-1027-2E7F-961753799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85656-05EC-4A4A-A362-753CA99FFDB4}" type="datetime1">
              <a:rPr lang="en-IN" smtClean="0"/>
              <a:t>10/06/24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FA73F3-41D9-BB08-ACBD-37703F89C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6B49B0-79D6-7061-0778-993D502EC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737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7177B-C9DA-43EC-8E01-1C0653536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0FD282-0741-81E0-C4E1-6C8F117AA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EC3B0D-8636-1F23-A488-4890494402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109F96-75B8-FC10-7DF6-11009D8B2C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D06B6D-83B1-040F-915E-6766FE74F3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F2DF2C-64B9-B979-B3C9-8829CD563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02D26-7E0C-6E46-A505-A98890583072}" type="datetime1">
              <a:rPr lang="en-IN" smtClean="0"/>
              <a:t>10/06/24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68CC58-63C3-CC0A-2E6B-2B26ECD19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FF54F6-22F7-840F-3152-29F01DCF6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50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6D3B1-F63F-0FB7-6EB2-84C8A6BE6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7365F8-D42C-6FE7-FEF2-DC87B4523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19B54-5250-2749-A4AB-DEFEBCC9849B}" type="datetime1">
              <a:rPr lang="en-IN" smtClean="0"/>
              <a:t>10/06/24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224202-4096-E841-3594-196E559D0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7429A0-90C1-574E-0F8F-D36E43B53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0CD808-96EC-0054-5B4B-00548FF5E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AC2F8-A97D-8C48-8C27-F31EC6817177}" type="datetime1">
              <a:rPr lang="en-IN" smtClean="0"/>
              <a:t>10/06/24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D23155-82B5-9CB1-4722-990F6C040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E3D14-CAD6-893A-0A93-7B090C277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5C1AF-EDE3-C7E4-02CB-CFAE8F64C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703708-AAB8-A920-7636-D9C2D9275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8D1FBE-D028-60B1-46C8-E6EE8C7FD1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87190A-317A-CB34-FEE4-D5BFB7B4B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EBCF6-0C67-2947-8B23-DC70B7F0EDB7}" type="datetime1">
              <a:rPr lang="en-IN" smtClean="0"/>
              <a:t>10/06/24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C18E3E-DD39-79B1-240A-387B4506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AE4513-CD2A-8D78-F74D-4F2E60EED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8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B90FF-738A-0D82-F3EA-6ADB0F9F6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F2D760-2DBC-F3C2-7BDC-F977C0F2ED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B541E6-609F-7233-CEDF-88CA927EC0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938EFD-9562-0046-B5C1-B47F711B9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BAFB-1A89-704B-9C39-A4A32F56AB6F}" type="datetime1">
              <a:rPr lang="en-IN" smtClean="0"/>
              <a:t>10/06/24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FB83E4-9E21-5001-0E35-1B0E97DE3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8AB91-4FD1-64C4-4B69-4C5D3A55C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341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D51944-8A47-206C-422B-F22FFE559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079686-41AE-9668-4F64-03F4B81923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3B14F-C566-7FD8-82FB-ADB527B06E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72023-AA78-0449-946F-2C0B81C15218}" type="datetime1">
              <a:rPr lang="en-IN" smtClean="0"/>
              <a:t>10/06/24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F3638E-546B-4916-4874-6E54ADF016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60AE4-210A-AFA5-15F4-149CD54CE7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56406-9654-7046-AA1A-B37C50298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00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Instrument Sans"/>
              <a:buNone/>
              <a:defRPr sz="3500" b="1">
                <a:solidFill>
                  <a:schemeClr val="lt1"/>
                </a:solidFill>
                <a:latin typeface="Instrument Sans"/>
                <a:ea typeface="Instrument Sans"/>
                <a:cs typeface="Instrument Sans"/>
                <a:sym typeface="Instrument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●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○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Gantari"/>
              <a:buChar char="■"/>
              <a:defRPr>
                <a:solidFill>
                  <a:schemeClr val="lt1"/>
                </a:solidFill>
                <a:latin typeface="Gantari"/>
                <a:ea typeface="Gantari"/>
                <a:cs typeface="Gantari"/>
                <a:sym typeface="Ganta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007218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500.png"/><Relationship Id="rId3" Type="http://schemas.openxmlformats.org/officeDocument/2006/relationships/image" Target="../media/image400.png"/><Relationship Id="rId7" Type="http://schemas.openxmlformats.org/officeDocument/2006/relationships/image" Target="../media/image83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420.png"/><Relationship Id="rId15" Type="http://schemas.openxmlformats.org/officeDocument/2006/relationships/image" Target="../media/image37.png"/><Relationship Id="rId10" Type="http://schemas.openxmlformats.org/officeDocument/2006/relationships/image" Target="../media/image86.png"/><Relationship Id="rId4" Type="http://schemas.openxmlformats.org/officeDocument/2006/relationships/image" Target="../media/image410.png"/><Relationship Id="rId9" Type="http://schemas.openxmlformats.org/officeDocument/2006/relationships/image" Target="../media/image85.png"/><Relationship Id="rId14" Type="http://schemas.openxmlformats.org/officeDocument/2006/relationships/image" Target="../media/image28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38.png"/><Relationship Id="rId7" Type="http://schemas.openxmlformats.org/officeDocument/2006/relationships/image" Target="../media/image153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10" Type="http://schemas.openxmlformats.org/officeDocument/2006/relationships/image" Target="../media/image156.png"/><Relationship Id="rId4" Type="http://schemas.openxmlformats.org/officeDocument/2006/relationships/image" Target="../media/image39.png"/><Relationship Id="rId9" Type="http://schemas.openxmlformats.org/officeDocument/2006/relationships/image" Target="../media/image15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67.png"/><Relationship Id="rId3" Type="http://schemas.openxmlformats.org/officeDocument/2006/relationships/image" Target="../media/image340.png"/><Relationship Id="rId7" Type="http://schemas.openxmlformats.org/officeDocument/2006/relationships/image" Target="../media/image100.png"/><Relationship Id="rId12" Type="http://schemas.openxmlformats.org/officeDocument/2006/relationships/image" Target="../media/image166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11" Type="http://schemas.openxmlformats.org/officeDocument/2006/relationships/image" Target="../media/image165.png"/><Relationship Id="rId5" Type="http://schemas.openxmlformats.org/officeDocument/2006/relationships/image" Target="../media/image161.png"/><Relationship Id="rId4" Type="http://schemas.openxmlformats.org/officeDocument/2006/relationships/image" Target="../media/image40.png"/><Relationship Id="rId9" Type="http://schemas.openxmlformats.org/officeDocument/2006/relationships/image" Target="../media/image393.png"/><Relationship Id="rId14" Type="http://schemas.openxmlformats.org/officeDocument/2006/relationships/image" Target="../media/image16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8.png"/><Relationship Id="rId3" Type="http://schemas.openxmlformats.org/officeDocument/2006/relationships/image" Target="../media/image403.png"/><Relationship Id="rId7" Type="http://schemas.openxmlformats.org/officeDocument/2006/relationships/image" Target="../media/image44.png"/><Relationship Id="rId12" Type="http://schemas.openxmlformats.org/officeDocument/2006/relationships/image" Target="../media/image177.png"/><Relationship Id="rId2" Type="http://schemas.openxmlformats.org/officeDocument/2006/relationships/image" Target="../media/image392.png"/><Relationship Id="rId16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176.png"/><Relationship Id="rId5" Type="http://schemas.openxmlformats.org/officeDocument/2006/relationships/image" Target="../media/image42.png"/><Relationship Id="rId15" Type="http://schemas.openxmlformats.org/officeDocument/2006/relationships/image" Target="../media/image180.png"/><Relationship Id="rId10" Type="http://schemas.openxmlformats.org/officeDocument/2006/relationships/image" Target="../media/image175.png"/><Relationship Id="rId4" Type="http://schemas.openxmlformats.org/officeDocument/2006/relationships/image" Target="../media/image41.png"/><Relationship Id="rId9" Type="http://schemas.openxmlformats.org/officeDocument/2006/relationships/image" Target="../media/image174.png"/><Relationship Id="rId14" Type="http://schemas.openxmlformats.org/officeDocument/2006/relationships/image" Target="../media/image17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emf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13" Type="http://schemas.openxmlformats.org/officeDocument/2006/relationships/image" Target="../media/image178.png"/><Relationship Id="rId18" Type="http://schemas.openxmlformats.org/officeDocument/2006/relationships/image" Target="../media/image65.png"/><Relationship Id="rId3" Type="http://schemas.openxmlformats.org/officeDocument/2006/relationships/image" Target="../media/image1681.png"/><Relationship Id="rId7" Type="http://schemas.openxmlformats.org/officeDocument/2006/relationships/image" Target="../media/image172.png"/><Relationship Id="rId12" Type="http://schemas.openxmlformats.org/officeDocument/2006/relationships/image" Target="../media/image177.png"/><Relationship Id="rId17" Type="http://schemas.openxmlformats.org/officeDocument/2006/relationships/image" Target="../media/image52.emf"/><Relationship Id="rId2" Type="http://schemas.openxmlformats.org/officeDocument/2006/relationships/image" Target="../media/image158.png"/><Relationship Id="rId16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11" Type="http://schemas.openxmlformats.org/officeDocument/2006/relationships/image" Target="../media/image176.png"/><Relationship Id="rId5" Type="http://schemas.openxmlformats.org/officeDocument/2006/relationships/image" Target="../media/image170.png"/><Relationship Id="rId15" Type="http://schemas.openxmlformats.org/officeDocument/2006/relationships/image" Target="../media/image180.png"/><Relationship Id="rId10" Type="http://schemas.openxmlformats.org/officeDocument/2006/relationships/image" Target="../media/image175.png"/><Relationship Id="rId4" Type="http://schemas.openxmlformats.org/officeDocument/2006/relationships/image" Target="../media/image41.png"/><Relationship Id="rId9" Type="http://schemas.openxmlformats.org/officeDocument/2006/relationships/image" Target="../media/image174.png"/><Relationship Id="rId14" Type="http://schemas.openxmlformats.org/officeDocument/2006/relationships/image" Target="../media/image17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3" Type="http://schemas.openxmlformats.org/officeDocument/2006/relationships/image" Target="../media/image652.png"/><Relationship Id="rId7" Type="http://schemas.openxmlformats.org/officeDocument/2006/relationships/image" Target="../media/image67.png"/><Relationship Id="rId12" Type="http://schemas.openxmlformats.org/officeDocument/2006/relationships/image" Target="../media/image5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0.emf"/><Relationship Id="rId5" Type="http://schemas.openxmlformats.org/officeDocument/2006/relationships/image" Target="../media/image47.png"/><Relationship Id="rId10" Type="http://schemas.openxmlformats.org/officeDocument/2006/relationships/image" Target="../media/image69.png"/><Relationship Id="rId4" Type="http://schemas.openxmlformats.org/officeDocument/2006/relationships/image" Target="../media/image46.png"/><Relationship Id="rId9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65.png"/><Relationship Id="rId4" Type="http://schemas.openxmlformats.org/officeDocument/2006/relationships/image" Target="../media/image5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290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300.png"/><Relationship Id="rId15" Type="http://schemas.openxmlformats.org/officeDocument/2006/relationships/image" Target="../media/image79.png"/><Relationship Id="rId10" Type="http://schemas.openxmlformats.org/officeDocument/2006/relationships/image" Target="../media/image74.png"/><Relationship Id="rId4" Type="http://schemas.openxmlformats.org/officeDocument/2006/relationships/image" Target="../media/image682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18" Type="http://schemas.openxmlformats.org/officeDocument/2006/relationships/image" Target="../media/image880.png"/><Relationship Id="rId26" Type="http://schemas.openxmlformats.org/officeDocument/2006/relationships/image" Target="../media/image70.png"/><Relationship Id="rId21" Type="http://schemas.openxmlformats.org/officeDocument/2006/relationships/image" Target="../media/image91.png"/><Relationship Id="rId34" Type="http://schemas.openxmlformats.org/officeDocument/2006/relationships/image" Target="../media/image79.png"/><Relationship Id="rId17" Type="http://schemas.openxmlformats.org/officeDocument/2006/relationships/image" Target="../media/image690.png"/><Relationship Id="rId25" Type="http://schemas.openxmlformats.org/officeDocument/2006/relationships/image" Target="../media/image94.png"/><Relationship Id="rId33" Type="http://schemas.openxmlformats.org/officeDocument/2006/relationships/image" Target="../media/image78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680.png"/><Relationship Id="rId20" Type="http://schemas.openxmlformats.org/officeDocument/2006/relationships/image" Target="../media/image90.png"/><Relationship Id="rId29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740.png"/><Relationship Id="rId32" Type="http://schemas.openxmlformats.org/officeDocument/2006/relationships/image" Target="../media/image77.png"/><Relationship Id="rId15" Type="http://schemas.openxmlformats.org/officeDocument/2006/relationships/image" Target="../media/image681.png"/><Relationship Id="rId23" Type="http://schemas.openxmlformats.org/officeDocument/2006/relationships/image" Target="../media/image93.png"/><Relationship Id="rId28" Type="http://schemas.openxmlformats.org/officeDocument/2006/relationships/image" Target="../media/image72.png"/><Relationship Id="rId36" Type="http://schemas.openxmlformats.org/officeDocument/2006/relationships/image" Target="../media/image81.png"/><Relationship Id="rId19" Type="http://schemas.openxmlformats.org/officeDocument/2006/relationships/image" Target="../media/image89.png"/><Relationship Id="rId31" Type="http://schemas.openxmlformats.org/officeDocument/2006/relationships/image" Target="../media/image76.png"/><Relationship Id="rId22" Type="http://schemas.openxmlformats.org/officeDocument/2006/relationships/image" Target="../media/image92.png"/><Relationship Id="rId27" Type="http://schemas.openxmlformats.org/officeDocument/2006/relationships/image" Target="../media/image71.png"/><Relationship Id="rId30" Type="http://schemas.openxmlformats.org/officeDocument/2006/relationships/image" Target="../media/image75.png"/><Relationship Id="rId35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jp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emf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1.png"/><Relationship Id="rId13" Type="http://schemas.openxmlformats.org/officeDocument/2006/relationships/image" Target="../media/image481.png"/><Relationship Id="rId3" Type="http://schemas.openxmlformats.org/officeDocument/2006/relationships/image" Target="../media/image381.png"/><Relationship Id="rId7" Type="http://schemas.openxmlformats.org/officeDocument/2006/relationships/image" Target="../media/image422.png"/><Relationship Id="rId12" Type="http://schemas.openxmlformats.org/officeDocument/2006/relationships/image" Target="../media/image471.png"/><Relationship Id="rId17" Type="http://schemas.openxmlformats.org/officeDocument/2006/relationships/image" Target="../media/image651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5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2.png"/><Relationship Id="rId11" Type="http://schemas.openxmlformats.org/officeDocument/2006/relationships/image" Target="../media/image461.png"/><Relationship Id="rId5" Type="http://schemas.openxmlformats.org/officeDocument/2006/relationships/image" Target="../media/image402.png"/><Relationship Id="rId15" Type="http://schemas.openxmlformats.org/officeDocument/2006/relationships/image" Target="../media/image50.png"/><Relationship Id="rId10" Type="http://schemas.openxmlformats.org/officeDocument/2006/relationships/image" Target="../media/image451.png"/><Relationship Id="rId4" Type="http://schemas.openxmlformats.org/officeDocument/2006/relationships/image" Target="../media/image391.png"/><Relationship Id="rId9" Type="http://schemas.openxmlformats.org/officeDocument/2006/relationships/image" Target="../media/image441.png"/><Relationship Id="rId14" Type="http://schemas.openxmlformats.org/officeDocument/2006/relationships/image" Target="../media/image49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5.png"/><Relationship Id="rId18" Type="http://schemas.microsoft.com/office/2007/relationships/hdphoto" Target="../media/hdphoto2.wdp"/><Relationship Id="rId3" Type="http://schemas.openxmlformats.org/officeDocument/2006/relationships/image" Target="../media/image68.png"/><Relationship Id="rId7" Type="http://schemas.openxmlformats.org/officeDocument/2006/relationships/image" Target="../media/image68.emf"/><Relationship Id="rId12" Type="http://schemas.openxmlformats.org/officeDocument/2006/relationships/image" Target="../media/image104.png"/><Relationship Id="rId17" Type="http://schemas.openxmlformats.org/officeDocument/2006/relationships/image" Target="../media/image107.png"/><Relationship Id="rId2" Type="http://schemas.openxmlformats.org/officeDocument/2006/relationships/notesSlide" Target="../notesSlides/notesSlide16.xml"/><Relationship Id="rId16" Type="http://schemas.microsoft.com/office/2007/relationships/hdphoto" Target="../media/hdphoto1.wdp"/><Relationship Id="rId20" Type="http://schemas.microsoft.com/office/2007/relationships/hdphoto" Target="../media/hdphoto3.wdp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6.png"/><Relationship Id="rId11" Type="http://schemas.openxmlformats.org/officeDocument/2006/relationships/image" Target="../media/image103.png"/><Relationship Id="rId5" Type="http://schemas.openxmlformats.org/officeDocument/2006/relationships/image" Target="../media/image95.png"/><Relationship Id="rId15" Type="http://schemas.openxmlformats.org/officeDocument/2006/relationships/image" Target="../media/image102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4" Type="http://schemas.openxmlformats.org/officeDocument/2006/relationships/image" Target="../media/image88.png"/><Relationship Id="rId9" Type="http://schemas.openxmlformats.org/officeDocument/2006/relationships/image" Target="../media/image98.emf"/><Relationship Id="rId14" Type="http://schemas.openxmlformats.org/officeDocument/2006/relationships/image" Target="../media/image10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1.png"/><Relationship Id="rId13" Type="http://schemas.openxmlformats.org/officeDocument/2006/relationships/image" Target="../media/image470.png"/><Relationship Id="rId18" Type="http://schemas.openxmlformats.org/officeDocument/2006/relationships/image" Target="../media/image650.png"/><Relationship Id="rId3" Type="http://schemas.openxmlformats.org/officeDocument/2006/relationships/image" Target="../media/image370.png"/><Relationship Id="rId7" Type="http://schemas.openxmlformats.org/officeDocument/2006/relationships/image" Target="../media/image411.png"/><Relationship Id="rId12" Type="http://schemas.openxmlformats.org/officeDocument/2006/relationships/image" Target="../media/image460.png"/><Relationship Id="rId17" Type="http://schemas.openxmlformats.org/officeDocument/2006/relationships/image" Target="../media/image510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501.png"/><Relationship Id="rId20" Type="http://schemas.openxmlformats.org/officeDocument/2006/relationships/image" Target="../media/image8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1.png"/><Relationship Id="rId11" Type="http://schemas.openxmlformats.org/officeDocument/2006/relationships/image" Target="../media/image450.png"/><Relationship Id="rId5" Type="http://schemas.openxmlformats.org/officeDocument/2006/relationships/image" Target="../media/image390.png"/><Relationship Id="rId15" Type="http://schemas.openxmlformats.org/officeDocument/2006/relationships/image" Target="../media/image490.png"/><Relationship Id="rId10" Type="http://schemas.openxmlformats.org/officeDocument/2006/relationships/image" Target="../media/image440.png"/><Relationship Id="rId19" Type="http://schemas.openxmlformats.org/officeDocument/2006/relationships/image" Target="../media/image691.png"/><Relationship Id="rId4" Type="http://schemas.openxmlformats.org/officeDocument/2006/relationships/image" Target="../media/image380.png"/><Relationship Id="rId9" Type="http://schemas.openxmlformats.org/officeDocument/2006/relationships/image" Target="../media/image430.png"/><Relationship Id="rId14" Type="http://schemas.openxmlformats.org/officeDocument/2006/relationships/image" Target="../media/image4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1.png"/><Relationship Id="rId3" Type="http://schemas.openxmlformats.org/officeDocument/2006/relationships/image" Target="../media/image200.png"/><Relationship Id="rId7" Type="http://schemas.openxmlformats.org/officeDocument/2006/relationships/image" Target="../media/image24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9.png"/><Relationship Id="rId5" Type="http://schemas.openxmlformats.org/officeDocument/2006/relationships/image" Target="../media/image22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685804" y="3009844"/>
            <a:ext cx="10820396" cy="25673"/>
          </a:xfrm>
          <a:prstGeom prst="line">
            <a:avLst/>
          </a:prstGeom>
          <a:ln w="9525" cap="flat">
            <a:solidFill>
              <a:srgbClr val="2B2C3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3" name="TextBox 3"/>
          <p:cNvSpPr txBox="1"/>
          <p:nvPr/>
        </p:nvSpPr>
        <p:spPr>
          <a:xfrm>
            <a:off x="677605" y="1800906"/>
            <a:ext cx="10651279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82"/>
              </a:lnSpc>
            </a:pPr>
            <a:r>
              <a:rPr lang="en-US" sz="4596" spc="23" dirty="0">
                <a:solidFill>
                  <a:srgbClr val="2B2C30"/>
                </a:solidFill>
                <a:latin typeface="Playfair Display"/>
              </a:rPr>
              <a:t>Heavy Traffic Joint Queue Length </a:t>
            </a:r>
          </a:p>
          <a:p>
            <a:pPr algn="ctr">
              <a:lnSpc>
                <a:spcPts val="4182"/>
              </a:lnSpc>
            </a:pPr>
            <a:r>
              <a:rPr lang="en-US" sz="4596" spc="23" dirty="0">
                <a:solidFill>
                  <a:srgbClr val="2B2C30"/>
                </a:solidFill>
                <a:latin typeface="Playfair Display"/>
              </a:rPr>
              <a:t>Distribution without Resource Pooling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1811692" y="95365"/>
            <a:ext cx="8257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STATE SPACE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COLLAPSE</a:t>
            </a:r>
            <a:endParaRPr lang="en-US" sz="1000" b="1" dirty="0">
              <a:solidFill>
                <a:srgbClr val="132E3D"/>
              </a:solidFill>
              <a:latin typeface="Montserrat ExtraBold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971563-46D7-14FB-2EED-949A3B969B19}"/>
              </a:ext>
            </a:extLst>
          </p:cNvPr>
          <p:cNvGrpSpPr/>
          <p:nvPr/>
        </p:nvGrpSpPr>
        <p:grpSpPr>
          <a:xfrm>
            <a:off x="855997" y="1930814"/>
            <a:ext cx="7161955" cy="1651474"/>
            <a:chOff x="992983" y="1979251"/>
            <a:chExt cx="10381584" cy="23938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FC736B1-5C33-45A4-EA72-D115CA6FB367}"/>
                    </a:ext>
                  </a:extLst>
                </p:cNvPr>
                <p:cNvSpPr txBox="1"/>
                <p:nvPr/>
              </p:nvSpPr>
              <p:spPr>
                <a:xfrm>
                  <a:off x="992983" y="2776499"/>
                  <a:ext cx="965201" cy="49244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en-US" sz="3200" b="1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FC736B1-5C33-45A4-EA72-D115CA6FB3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2983" y="2776499"/>
                  <a:ext cx="965201" cy="492442"/>
                </a:xfrm>
                <a:prstGeom prst="rect">
                  <a:avLst/>
                </a:prstGeom>
                <a:blipFill>
                  <a:blip r:embed="rId3"/>
                  <a:stretch>
                    <a:fillRect l="-20339" r="-27119" b="-5806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D610FFE-E96C-D351-4DF8-4FC7EB1907D4}"/>
                </a:ext>
              </a:extLst>
            </p:cNvPr>
            <p:cNvGrpSpPr/>
            <p:nvPr/>
          </p:nvGrpSpPr>
          <p:grpSpPr>
            <a:xfrm>
              <a:off x="2306137" y="1979251"/>
              <a:ext cx="413101" cy="2328606"/>
              <a:chOff x="4986338" y="3259367"/>
              <a:chExt cx="249449" cy="2793217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1A27D68E-3CE9-DF1A-D389-7921CE8912BB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716A81C0-025A-F5FB-B78C-8D142311A834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400B3EB2-21EA-13F7-FEA0-FADFD8DE140E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0308A30-8F58-0FC3-0EDC-654DC7112068}"/>
                </a:ext>
              </a:extLst>
            </p:cNvPr>
            <p:cNvGrpSpPr/>
            <p:nvPr/>
          </p:nvGrpSpPr>
          <p:grpSpPr>
            <a:xfrm rot="10800000">
              <a:off x="4431423" y="1986097"/>
              <a:ext cx="413084" cy="2328605"/>
              <a:chOff x="4986338" y="3259367"/>
              <a:chExt cx="249449" cy="2793217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115944C0-76B6-7824-45FD-344C630871B1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494EDC3-CE33-E609-82AD-B7AD11807313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DC07D8C-F773-7208-F094-44C4FE74AB74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B28DADCD-331C-71A3-F22C-7FC64E878CE4}"/>
                </a:ext>
              </a:extLst>
            </p:cNvPr>
            <p:cNvSpPr/>
            <p:nvPr/>
          </p:nvSpPr>
          <p:spPr>
            <a:xfrm>
              <a:off x="2542973" y="2188187"/>
              <a:ext cx="545919" cy="54591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00012F13-7645-9A5F-27E6-741A52A0E353}"/>
                </a:ext>
              </a:extLst>
            </p:cNvPr>
            <p:cNvSpPr/>
            <p:nvPr/>
          </p:nvSpPr>
          <p:spPr>
            <a:xfrm>
              <a:off x="3292799" y="2185356"/>
              <a:ext cx="545919" cy="54591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FA1C5996-6390-F69D-CF4F-C3F30A478F1A}"/>
                </a:ext>
              </a:extLst>
            </p:cNvPr>
            <p:cNvSpPr/>
            <p:nvPr/>
          </p:nvSpPr>
          <p:spPr>
            <a:xfrm>
              <a:off x="4042626" y="2188187"/>
              <a:ext cx="545919" cy="54591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8E240336-DBE9-C118-64D8-161105133F4C}"/>
                </a:ext>
              </a:extLst>
            </p:cNvPr>
            <p:cNvSpPr/>
            <p:nvPr/>
          </p:nvSpPr>
          <p:spPr>
            <a:xfrm>
              <a:off x="2542973" y="2873931"/>
              <a:ext cx="545919" cy="54591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6F023317-433D-8902-AE05-797F751B061B}"/>
                </a:ext>
              </a:extLst>
            </p:cNvPr>
            <p:cNvSpPr/>
            <p:nvPr/>
          </p:nvSpPr>
          <p:spPr>
            <a:xfrm>
              <a:off x="3292799" y="2871100"/>
              <a:ext cx="545919" cy="54591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1E94B866-475B-19CB-E83E-A2186D401F06}"/>
                </a:ext>
              </a:extLst>
            </p:cNvPr>
            <p:cNvSpPr/>
            <p:nvPr/>
          </p:nvSpPr>
          <p:spPr>
            <a:xfrm>
              <a:off x="4042626" y="2873931"/>
              <a:ext cx="545919" cy="54591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E2303C71-E5DF-77F7-C08F-AAE62BB428E1}"/>
                </a:ext>
              </a:extLst>
            </p:cNvPr>
            <p:cNvSpPr/>
            <p:nvPr/>
          </p:nvSpPr>
          <p:spPr>
            <a:xfrm>
              <a:off x="2542973" y="3556707"/>
              <a:ext cx="545919" cy="545919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2931B915-0285-20EC-3D99-A3EF7D87C0AF}"/>
                </a:ext>
              </a:extLst>
            </p:cNvPr>
            <p:cNvSpPr/>
            <p:nvPr/>
          </p:nvSpPr>
          <p:spPr>
            <a:xfrm>
              <a:off x="3292799" y="3553876"/>
              <a:ext cx="545919" cy="54591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288661B3-2158-93C7-5FB2-17B9314C27FF}"/>
                </a:ext>
              </a:extLst>
            </p:cNvPr>
            <p:cNvSpPr/>
            <p:nvPr/>
          </p:nvSpPr>
          <p:spPr>
            <a:xfrm>
              <a:off x="4042626" y="3556707"/>
              <a:ext cx="545919" cy="54591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F8958903-15C1-91FB-8F82-DF0477992DD6}"/>
                    </a:ext>
                  </a:extLst>
                </p:cNvPr>
                <p:cNvSpPr txBox="1"/>
                <p:nvPr/>
              </p:nvSpPr>
              <p:spPr>
                <a:xfrm>
                  <a:off x="5087408" y="2871100"/>
                  <a:ext cx="458462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≈</m:t>
                        </m:r>
                      </m:oMath>
                    </m:oMathPara>
                  </a14:m>
                  <a:endParaRPr lang="en-US" sz="3200" b="1" dirty="0"/>
                </a:p>
              </p:txBody>
            </p:sp>
          </mc:Choice>
          <mc:Fallback xmlns=""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F8958903-15C1-91FB-8F82-DF0477992D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87408" y="2871100"/>
                  <a:ext cx="458462" cy="492443"/>
                </a:xfrm>
                <a:prstGeom prst="rect">
                  <a:avLst/>
                </a:prstGeom>
                <a:blipFill>
                  <a:blip r:embed="rId4"/>
                  <a:stretch>
                    <a:fillRect l="-17241" r="-20690" b="-2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3AE93E42-F880-E7B5-DA45-146F453E51BB}"/>
                </a:ext>
              </a:extLst>
            </p:cNvPr>
            <p:cNvGrpSpPr/>
            <p:nvPr/>
          </p:nvGrpSpPr>
          <p:grpSpPr>
            <a:xfrm>
              <a:off x="5745595" y="2022818"/>
              <a:ext cx="413101" cy="2328606"/>
              <a:chOff x="4986338" y="3259367"/>
              <a:chExt cx="249449" cy="2793217"/>
            </a:xfrm>
          </p:grpSpPr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45C8583A-999F-76DC-9C25-06F8A4548051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59C92700-E1C2-791B-F4E0-7D08CFA416B5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230B32E1-5315-97CD-B077-E64ED28F3859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523C4C47-235F-9383-45FC-5AD40F881CF0}"/>
                </a:ext>
              </a:extLst>
            </p:cNvPr>
            <p:cNvGrpSpPr/>
            <p:nvPr/>
          </p:nvGrpSpPr>
          <p:grpSpPr>
            <a:xfrm rot="10800000">
              <a:off x="7870881" y="2029664"/>
              <a:ext cx="413084" cy="2328605"/>
              <a:chOff x="4986338" y="3259367"/>
              <a:chExt cx="249449" cy="2793217"/>
            </a:xfrm>
          </p:grpSpPr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695BF42F-ACE3-5109-8091-B8A37705D347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3AA97618-623A-1B3D-1BB3-F3FE754A88EF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0CEA431A-011E-1E0D-A375-4455B3CC8D92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725E2C45-18BA-009B-3BA5-029ED7710489}"/>
                </a:ext>
              </a:extLst>
            </p:cNvPr>
            <p:cNvSpPr/>
            <p:nvPr/>
          </p:nvSpPr>
          <p:spPr>
            <a:xfrm>
              <a:off x="5963389" y="2231754"/>
              <a:ext cx="2035125" cy="54591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BD6BF11D-A8E2-28AC-222E-8FFC25278705}"/>
                </a:ext>
              </a:extLst>
            </p:cNvPr>
            <p:cNvSpPr/>
            <p:nvPr/>
          </p:nvSpPr>
          <p:spPr>
            <a:xfrm>
              <a:off x="5970532" y="2917498"/>
              <a:ext cx="2020837" cy="54591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1EA4A66E-289F-3BE7-FAA7-DA44937E3C05}"/>
                </a:ext>
              </a:extLst>
            </p:cNvPr>
            <p:cNvSpPr/>
            <p:nvPr/>
          </p:nvSpPr>
          <p:spPr>
            <a:xfrm>
              <a:off x="5982433" y="3600274"/>
              <a:ext cx="1997035" cy="54591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8DE953AA-C5B8-FDF9-16DE-FD494C679503}"/>
                </a:ext>
              </a:extLst>
            </p:cNvPr>
            <p:cNvGrpSpPr/>
            <p:nvPr/>
          </p:nvGrpSpPr>
          <p:grpSpPr>
            <a:xfrm>
              <a:off x="8836197" y="2037688"/>
              <a:ext cx="413101" cy="2328606"/>
              <a:chOff x="4986338" y="3259367"/>
              <a:chExt cx="249449" cy="2793217"/>
            </a:xfrm>
          </p:grpSpPr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009FCB52-34AC-321B-41C0-AE6ED05EE288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8AE9FD32-A48B-3370-5E3C-2FA73CE634AB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BBD23151-5892-D632-0FD0-82D306A811C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49B834EC-9F04-A60B-85E2-F19776198331}"/>
                </a:ext>
              </a:extLst>
            </p:cNvPr>
            <p:cNvGrpSpPr/>
            <p:nvPr/>
          </p:nvGrpSpPr>
          <p:grpSpPr>
            <a:xfrm rot="10800000">
              <a:off x="10961483" y="2044534"/>
              <a:ext cx="413084" cy="2328605"/>
              <a:chOff x="4986338" y="3259367"/>
              <a:chExt cx="249449" cy="2793217"/>
            </a:xfrm>
          </p:grpSpPr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74C03057-8AFB-1494-6709-55280FB5CE32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4A073EEF-0D03-E28B-B1C2-D341385C58BB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00B041F4-22DE-7292-4033-D6FBB9F8AE9C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7" name="Rounded Rectangle 146">
              <a:extLst>
                <a:ext uri="{FF2B5EF4-FFF2-40B4-BE49-F238E27FC236}">
                  <a16:creationId xmlns:a16="http://schemas.microsoft.com/office/drawing/2014/main" id="{0D01E9BB-7086-E536-C826-64F577F22D0E}"/>
                </a:ext>
              </a:extLst>
            </p:cNvPr>
            <p:cNvSpPr/>
            <p:nvPr/>
          </p:nvSpPr>
          <p:spPr>
            <a:xfrm rot="5400000">
              <a:off x="8297457" y="2927586"/>
              <a:ext cx="2035124" cy="54591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ounded Rectangle 147">
              <a:extLst>
                <a:ext uri="{FF2B5EF4-FFF2-40B4-BE49-F238E27FC236}">
                  <a16:creationId xmlns:a16="http://schemas.microsoft.com/office/drawing/2014/main" id="{EF96682F-A5AF-B305-7662-607AC10D1540}"/>
                </a:ext>
              </a:extLst>
            </p:cNvPr>
            <p:cNvSpPr/>
            <p:nvPr/>
          </p:nvSpPr>
          <p:spPr>
            <a:xfrm rot="5400000">
              <a:off x="9068277" y="2927586"/>
              <a:ext cx="2020837" cy="54591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ounded Rectangle 148">
              <a:extLst>
                <a:ext uri="{FF2B5EF4-FFF2-40B4-BE49-F238E27FC236}">
                  <a16:creationId xmlns:a16="http://schemas.microsoft.com/office/drawing/2014/main" id="{6CDCE04C-A4BF-AB67-34E2-2E461CA1F911}"/>
                </a:ext>
              </a:extLst>
            </p:cNvPr>
            <p:cNvSpPr/>
            <p:nvPr/>
          </p:nvSpPr>
          <p:spPr>
            <a:xfrm rot="5400000">
              <a:off x="9849531" y="2927586"/>
              <a:ext cx="1997036" cy="54591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9A23AC82-01F8-62CE-384E-968D38BF0055}"/>
                    </a:ext>
                  </a:extLst>
                </p:cNvPr>
                <p:cNvSpPr txBox="1"/>
                <p:nvPr/>
              </p:nvSpPr>
              <p:spPr>
                <a:xfrm>
                  <a:off x="8424511" y="3011900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9A23AC82-01F8-62CE-384E-968D38BF00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24511" y="3011900"/>
                  <a:ext cx="22602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33333" r="-40000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TextBox 150">
                  <a:extLst>
                    <a:ext uri="{FF2B5EF4-FFF2-40B4-BE49-F238E27FC236}">
                      <a16:creationId xmlns:a16="http://schemas.microsoft.com/office/drawing/2014/main" id="{25134CCE-559C-DA1D-A671-28D6126DB610}"/>
                    </a:ext>
                  </a:extLst>
                </p:cNvPr>
                <p:cNvSpPr txBox="1"/>
                <p:nvPr/>
              </p:nvSpPr>
              <p:spPr>
                <a:xfrm>
                  <a:off x="6778154" y="2292104"/>
                  <a:ext cx="421847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51" name="TextBox 150">
                  <a:extLst>
                    <a:ext uri="{FF2B5EF4-FFF2-40B4-BE49-F238E27FC236}">
                      <a16:creationId xmlns:a16="http://schemas.microsoft.com/office/drawing/2014/main" id="{25134CCE-559C-DA1D-A671-28D6126DB6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154" y="2292104"/>
                  <a:ext cx="421847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23077" r="-26923" b="-478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1B390C02-6FD9-AE2F-A51F-84168DE357D7}"/>
                    </a:ext>
                  </a:extLst>
                </p:cNvPr>
                <p:cNvSpPr txBox="1"/>
                <p:nvPr/>
              </p:nvSpPr>
              <p:spPr>
                <a:xfrm>
                  <a:off x="6774597" y="2950134"/>
                  <a:ext cx="42896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1B390C02-6FD9-AE2F-A51F-84168DE357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4597" y="2950134"/>
                  <a:ext cx="428964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3077" r="-26923" b="-458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C433356D-1F9D-75EE-1DAF-D67FAFDC687F}"/>
                    </a:ext>
                  </a:extLst>
                </p:cNvPr>
                <p:cNvSpPr txBox="1"/>
                <p:nvPr/>
              </p:nvSpPr>
              <p:spPr>
                <a:xfrm>
                  <a:off x="6774597" y="3608162"/>
                  <a:ext cx="42896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C433356D-1F9D-75EE-1DAF-D67FAFDC68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4597" y="3608162"/>
                  <a:ext cx="428964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23077" r="-26923" b="-458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TextBox 153">
                  <a:extLst>
                    <a:ext uri="{FF2B5EF4-FFF2-40B4-BE49-F238E27FC236}">
                      <a16:creationId xmlns:a16="http://schemas.microsoft.com/office/drawing/2014/main" id="{B89DB53A-581B-6703-E375-135F0A4C6027}"/>
                    </a:ext>
                  </a:extLst>
                </p:cNvPr>
                <p:cNvSpPr txBox="1"/>
                <p:nvPr/>
              </p:nvSpPr>
              <p:spPr>
                <a:xfrm>
                  <a:off x="9127749" y="2969181"/>
                  <a:ext cx="421847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54" name="TextBox 153">
                  <a:extLst>
                    <a:ext uri="{FF2B5EF4-FFF2-40B4-BE49-F238E27FC236}">
                      <a16:creationId xmlns:a16="http://schemas.microsoft.com/office/drawing/2014/main" id="{B89DB53A-581B-6703-E375-135F0A4C60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27749" y="2969181"/>
                  <a:ext cx="421847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23077" r="-26923" b="-5217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TextBox 154">
                  <a:extLst>
                    <a:ext uri="{FF2B5EF4-FFF2-40B4-BE49-F238E27FC236}">
                      <a16:creationId xmlns:a16="http://schemas.microsoft.com/office/drawing/2014/main" id="{F9CE4EB1-03CA-0F7A-9625-891156D950C1}"/>
                    </a:ext>
                  </a:extLst>
                </p:cNvPr>
                <p:cNvSpPr txBox="1"/>
                <p:nvPr/>
              </p:nvSpPr>
              <p:spPr>
                <a:xfrm>
                  <a:off x="9881601" y="2969181"/>
                  <a:ext cx="42896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55" name="TextBox 154">
                  <a:extLst>
                    <a:ext uri="{FF2B5EF4-FFF2-40B4-BE49-F238E27FC236}">
                      <a16:creationId xmlns:a16="http://schemas.microsoft.com/office/drawing/2014/main" id="{F9CE4EB1-03CA-0F7A-9625-891156D950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81601" y="2969181"/>
                  <a:ext cx="428964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21429" r="-21429" b="-5217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E782C7E2-5FC2-0DB7-B51A-0DCE48F41010}"/>
                    </a:ext>
                  </a:extLst>
                </p:cNvPr>
                <p:cNvSpPr txBox="1"/>
                <p:nvPr/>
              </p:nvSpPr>
              <p:spPr>
                <a:xfrm>
                  <a:off x="10661925" y="2969181"/>
                  <a:ext cx="428964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E782C7E2-5FC2-0DB7-B51A-0DCE48F410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61925" y="2969181"/>
                  <a:ext cx="428964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22222" r="-25926" b="-5217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E6B14891-8150-1BEC-E25C-D2829A626D82}"/>
                  </a:ext>
                </a:extLst>
              </p:cNvPr>
              <p:cNvSpPr txBox="1"/>
              <p:nvPr/>
            </p:nvSpPr>
            <p:spPr>
              <a:xfrm>
                <a:off x="490352" y="4675470"/>
                <a:ext cx="5005347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lvl="0" indent="-285750" algn="l" rtl="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b="1" dirty="0">
                    <a:solidFill>
                      <a:schemeClr val="accent2">
                        <a:lumMod val="75000"/>
                      </a:schemeClr>
                    </a:solidFill>
                    <a:latin typeface="Montserrat" pitchFamily="2" charset="77"/>
                    <a:ea typeface="Fira Sans"/>
                    <a:cs typeface="Fira Sans"/>
                    <a:sym typeface="Fira Sans"/>
                  </a:rPr>
                  <a:t>Multi-Dimensional</a:t>
                </a:r>
                <a:r>
                  <a:rPr lang="en-US" b="1" dirty="0">
                    <a:solidFill>
                      <a:srgbClr val="FDA649"/>
                    </a:solidFill>
                    <a:latin typeface="Montserrat" pitchFamily="2" charset="77"/>
                    <a:ea typeface="Fira Sans"/>
                    <a:cs typeface="Fira Sans"/>
                    <a:sym typeface="Fira Sans"/>
                  </a:rPr>
                  <a:t> </a:t>
                </a:r>
                <a:r>
                  <a:rPr lang="en-US" dirty="0">
                    <a:solidFill>
                      <a:srgbClr val="132E3D"/>
                    </a:solidFill>
                    <a:latin typeface="Montserrat Medium" pitchFamily="2" charset="77"/>
                    <a:ea typeface="Fira Sans"/>
                    <a:cs typeface="Fira Sans"/>
                    <a:sym typeface="Fira Sans"/>
                  </a:rPr>
                  <a:t>State space collapse: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  <a:ea typeface="Fira Sans"/>
                            <a:cs typeface="Fira Sans"/>
                            <a:sym typeface="Fira Sans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ea typeface="Fira Sans"/>
                            <a:cs typeface="Fira Sans"/>
                            <a:sym typeface="Fira Sans"/>
                          </a:rPr>
                          <m:t>n</m:t>
                        </m:r>
                      </m:e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  <a:ea typeface="Fira Sans"/>
                            <a:cs typeface="Fira Sans"/>
                            <a:sym typeface="Fira Sans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>
                    <a:latin typeface="Montserrat" pitchFamily="2" charset="77"/>
                    <a:ea typeface="Fira Sans"/>
                    <a:cs typeface="Fira Sans"/>
                    <a:sym typeface="Fira Sans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ea typeface="Fira Sans"/>
                        <a:cs typeface="Fira Sans"/>
                        <a:sym typeface="Fira Sans"/>
                      </a:rPr>
                      <m:t>→</m:t>
                    </m:r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  <a:ea typeface="Fira Sans"/>
                            <a:cs typeface="Fira Sans"/>
                            <a:sym typeface="Fira Sans"/>
                          </a:rPr>
                        </m:ctrlPr>
                      </m:d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  <a:ea typeface="Fira Sans"/>
                            <a:cs typeface="Fira Sans"/>
                            <a:sym typeface="Fira Sans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ea typeface="Fira Sans"/>
                            <a:cs typeface="Fira Sans"/>
                            <a:sym typeface="Fira Sans"/>
                          </a:rPr>
                          <m:t>n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  <a:ea typeface="Fira Sans"/>
                            <a:cs typeface="Fira Sans"/>
                            <a:sym typeface="Fira Sans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dirty="0">
                    <a:latin typeface="Montserrat" pitchFamily="2" charset="77"/>
                    <a:ea typeface="Fira Sans"/>
                    <a:cs typeface="Fira Sans"/>
                    <a:sym typeface="Fira Sans"/>
                  </a:rPr>
                  <a:t> dimension cone</a:t>
                </a:r>
                <a:endParaRPr lang="en-US" dirty="0">
                  <a:solidFill>
                    <a:srgbClr val="132E3D"/>
                  </a:solidFill>
                  <a:latin typeface="Montserrat" pitchFamily="2" charset="77"/>
                  <a:ea typeface="Fira Sans"/>
                  <a:cs typeface="Fira Sans"/>
                  <a:sym typeface="Fira Sans"/>
                </a:endParaRPr>
              </a:p>
            </p:txBody>
          </p:sp>
        </mc:Choice>
        <mc:Fallback xmlns=""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E6B14891-8150-1BEC-E25C-D2829A626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52" y="4675470"/>
                <a:ext cx="5005347" cy="646331"/>
              </a:xfrm>
              <a:prstGeom prst="rect">
                <a:avLst/>
              </a:prstGeom>
              <a:blipFill>
                <a:blip r:embed="rId12"/>
                <a:stretch>
                  <a:fillRect l="-759" t="-3846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2061A2C9-1E07-9B5E-AEBA-7E6BECC97469}"/>
                  </a:ext>
                </a:extLst>
              </p:cNvPr>
              <p:cNvSpPr txBox="1"/>
              <p:nvPr/>
            </p:nvSpPr>
            <p:spPr>
              <a:xfrm>
                <a:off x="6087373" y="5074135"/>
                <a:ext cx="45867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+(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2061A2C9-1E07-9B5E-AEBA-7E6BECC974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7373" y="5074135"/>
                <a:ext cx="4586785" cy="461665"/>
              </a:xfrm>
              <a:prstGeom prst="rect">
                <a:avLst/>
              </a:prstGeom>
              <a:blipFill>
                <a:blip r:embed="rId13"/>
                <a:stretch>
                  <a:fillRect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1" name="TextBox 170">
            <a:extLst>
              <a:ext uri="{FF2B5EF4-FFF2-40B4-BE49-F238E27FC236}">
                <a16:creationId xmlns:a16="http://schemas.microsoft.com/office/drawing/2014/main" id="{AB2F3617-54D9-E756-4734-ECBBCC2D192B}"/>
              </a:ext>
            </a:extLst>
          </p:cNvPr>
          <p:cNvSpPr txBox="1"/>
          <p:nvPr/>
        </p:nvSpPr>
        <p:spPr>
          <a:xfrm>
            <a:off x="5393572" y="4689335"/>
            <a:ext cx="50053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Non-Unique representation: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Montserrat" pitchFamily="2" charset="77"/>
              <a:ea typeface="Fira Sans"/>
              <a:cs typeface="Fira Sans"/>
              <a:sym typeface="Fira Sans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311C05D-251B-36E4-97F9-3784CB3D21E7}"/>
              </a:ext>
            </a:extLst>
          </p:cNvPr>
          <p:cNvSpPr txBox="1"/>
          <p:nvPr/>
        </p:nvSpPr>
        <p:spPr>
          <a:xfrm>
            <a:off x="1016998" y="5336058"/>
            <a:ext cx="37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- Still multiple variables that are dependent on each other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2646FC-0F12-9B8D-54C8-E319CD724045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895C5F-B43F-0CD3-3904-15316B313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10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52DC3-7D17-3D11-509D-EDD48E94B98E}"/>
              </a:ext>
            </a:extLst>
          </p:cNvPr>
          <p:cNvSpPr txBox="1"/>
          <p:nvPr/>
        </p:nvSpPr>
        <p:spPr>
          <a:xfrm>
            <a:off x="6552226" y="6166868"/>
            <a:ext cx="53918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132E3D">
                    <a:alpha val="50000"/>
                  </a:srgbClr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[Shah,Wischik’2012],  [Kang, Williams’ 2013], [</a:t>
            </a:r>
            <a:r>
              <a:rPr lang="en-US" sz="1200" dirty="0" err="1">
                <a:solidFill>
                  <a:srgbClr val="132E3D">
                    <a:alpha val="50000"/>
                  </a:srgbClr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Maguluri</a:t>
            </a:r>
            <a:r>
              <a:rPr lang="en-US" sz="1200" dirty="0">
                <a:solidFill>
                  <a:srgbClr val="132E3D">
                    <a:alpha val="50000"/>
                  </a:srgbClr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, Srikant’ 2016]</a:t>
            </a:r>
            <a:endParaRPr lang="en-US" sz="1200" dirty="0">
              <a:solidFill>
                <a:schemeClr val="tx1">
                  <a:alpha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99A01E-4C18-FA76-BB8B-429DC4D5CCBC}"/>
              </a:ext>
            </a:extLst>
          </p:cNvPr>
          <p:cNvSpPr txBox="1"/>
          <p:nvPr/>
        </p:nvSpPr>
        <p:spPr>
          <a:xfrm>
            <a:off x="5680534" y="5550024"/>
            <a:ext cx="2385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- fix the smallest element to zero.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4589BAD-A4F7-50A5-43E0-90E84649B9E4}"/>
                  </a:ext>
                </a:extLst>
              </p:cNvPr>
              <p:cNvSpPr txBox="1"/>
              <p:nvPr/>
            </p:nvSpPr>
            <p:spPr>
              <a:xfrm>
                <a:off x="7938329" y="5612704"/>
                <a:ext cx="2062877" cy="4787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limLow>
                            <m:limLow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m:rPr>
                                  <m:sty m:val="p"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k</m:t>
                              </m:r>
                            </m:lim>
                          </m:limLow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w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4589BAD-A4F7-50A5-43E0-90E84649B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8329" y="5612704"/>
                <a:ext cx="2062877" cy="478785"/>
              </a:xfrm>
              <a:prstGeom prst="rect">
                <a:avLst/>
              </a:prstGeom>
              <a:blipFill>
                <a:blip r:embed="rId14"/>
                <a:stretch>
                  <a:fillRect t="-5263" b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0B1667AE-7D39-0A61-C833-86E578041C6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03149" y="1766057"/>
            <a:ext cx="3919408" cy="28622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9FABC97-135F-A6B3-CCD1-7C6EB0661424}"/>
              </a:ext>
            </a:extLst>
          </p:cNvPr>
          <p:cNvSpPr txBox="1"/>
          <p:nvPr/>
        </p:nvSpPr>
        <p:spPr>
          <a:xfrm>
            <a:off x="490351" y="4299533"/>
            <a:ext cx="35065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NO Complete resource pooling</a:t>
            </a:r>
          </a:p>
        </p:txBody>
      </p:sp>
    </p:spTree>
    <p:extLst>
      <p:ext uri="{BB962C8B-B14F-4D97-AF65-F5344CB8AC3E}">
        <p14:creationId xmlns:p14="http://schemas.microsoft.com/office/powerpoint/2010/main" val="35840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69" grpId="0"/>
      <p:bldP spid="171" grpId="0"/>
      <p:bldP spid="184" grpId="0"/>
      <p:bldP spid="3" grpId="0"/>
      <p:bldP spid="9" grpId="0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3084BE45-83E9-8F84-040B-B1AFACBCF4F5}"/>
              </a:ext>
            </a:extLst>
          </p:cNvPr>
          <p:cNvSpPr/>
          <p:nvPr/>
        </p:nvSpPr>
        <p:spPr>
          <a:xfrm>
            <a:off x="8932061" y="4914178"/>
            <a:ext cx="2489653" cy="85424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E83D342-97A1-47CA-271B-79DE46CE26AE}"/>
              </a:ext>
            </a:extLst>
          </p:cNvPr>
          <p:cNvSpPr/>
          <p:nvPr/>
        </p:nvSpPr>
        <p:spPr>
          <a:xfrm>
            <a:off x="5426183" y="4979782"/>
            <a:ext cx="2489653" cy="57160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EA236D-875A-7FD4-FEB1-EFF09E48CFA5}"/>
              </a:ext>
            </a:extLst>
          </p:cNvPr>
          <p:cNvSpPr/>
          <p:nvPr/>
        </p:nvSpPr>
        <p:spPr>
          <a:xfrm>
            <a:off x="2243711" y="4897049"/>
            <a:ext cx="2489653" cy="75378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2312254-DC10-880A-EA6A-8FA053C03CED}"/>
              </a:ext>
            </a:extLst>
          </p:cNvPr>
          <p:cNvSpPr/>
          <p:nvPr/>
        </p:nvSpPr>
        <p:spPr>
          <a:xfrm>
            <a:off x="2892107" y="1874361"/>
            <a:ext cx="2903577" cy="64633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C16228-0122-1044-ECE2-E74016681F80}"/>
              </a:ext>
            </a:extLst>
          </p:cNvPr>
          <p:cNvSpPr/>
          <p:nvPr/>
        </p:nvSpPr>
        <p:spPr>
          <a:xfrm>
            <a:off x="2430424" y="2960032"/>
            <a:ext cx="3993349" cy="148450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DF77C-D197-50FE-5B8B-E1A029325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336E9A-90E3-817C-C090-7D7CB5074648}"/>
              </a:ext>
            </a:extLst>
          </p:cNvPr>
          <p:cNvSpPr txBox="1"/>
          <p:nvPr/>
        </p:nvSpPr>
        <p:spPr>
          <a:xfrm>
            <a:off x="2305437" y="129411"/>
            <a:ext cx="7581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DIFFICULTY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LEVEL 0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6CF459-FFFE-E778-CF10-ADD25911AEB0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1727F6B-CB5C-D7B2-C8BD-C716E484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32560" y="1970361"/>
                <a:ext cx="3308395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400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400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sz="2400" dirty="0">
                  <a:solidFill>
                    <a:srgbClr val="08253D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1727F6B-CB5C-D7B2-C8BD-C716E48407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2560" y="1970361"/>
                <a:ext cx="3308395" cy="5460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DDB2407-C8E5-5BE7-F463-A64CE0B3F400}"/>
              </a:ext>
            </a:extLst>
          </p:cNvPr>
          <p:cNvSpPr txBox="1"/>
          <p:nvPr/>
        </p:nvSpPr>
        <p:spPr>
          <a:xfrm>
            <a:off x="715384" y="1920203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Lindley’s 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Equation 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6E9CAE-95E8-DB80-E6E7-4BF524EEBFF1}"/>
              </a:ext>
            </a:extLst>
          </p:cNvPr>
          <p:cNvSpPr txBox="1"/>
          <p:nvPr/>
        </p:nvSpPr>
        <p:spPr>
          <a:xfrm>
            <a:off x="2430424" y="3041279"/>
            <a:ext cx="3993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Exponential Lyapunov function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182AF7-C93B-10F2-1F30-B142C95932D1}"/>
              </a:ext>
            </a:extLst>
          </p:cNvPr>
          <p:cNvSpPr txBox="1"/>
          <p:nvPr/>
        </p:nvSpPr>
        <p:spPr>
          <a:xfrm>
            <a:off x="3768046" y="3558241"/>
            <a:ext cx="1318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Zero Drift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F79650-4495-D12F-D7A4-9C0C91BA2773}"/>
              </a:ext>
            </a:extLst>
          </p:cNvPr>
          <p:cNvSpPr txBox="1"/>
          <p:nvPr/>
        </p:nvSpPr>
        <p:spPr>
          <a:xfrm>
            <a:off x="2620082" y="4075203"/>
            <a:ext cx="36140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Second Order Approximation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E26CDCB-E028-4205-AEBD-F84FB84C0198}"/>
              </a:ext>
            </a:extLst>
          </p:cNvPr>
          <p:cNvCxnSpPr>
            <a:cxnSpLocks/>
          </p:cNvCxnSpPr>
          <p:nvPr/>
        </p:nvCxnSpPr>
        <p:spPr>
          <a:xfrm>
            <a:off x="4427099" y="3374781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C212D93-A2F3-204D-9C50-93E5D26641BD}"/>
              </a:ext>
            </a:extLst>
          </p:cNvPr>
          <p:cNvCxnSpPr>
            <a:cxnSpLocks/>
          </p:cNvCxnSpPr>
          <p:nvPr/>
        </p:nvCxnSpPr>
        <p:spPr>
          <a:xfrm>
            <a:off x="4427099" y="3891743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29C0B70-A934-57B8-D3E4-8602A7B513AD}"/>
              </a:ext>
            </a:extLst>
          </p:cNvPr>
          <p:cNvCxnSpPr>
            <a:cxnSpLocks/>
          </p:cNvCxnSpPr>
          <p:nvPr/>
        </p:nvCxnSpPr>
        <p:spPr>
          <a:xfrm>
            <a:off x="4434954" y="2620322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628FEB8-76A8-BCE1-F921-AF06B5B62C75}"/>
              </a:ext>
            </a:extLst>
          </p:cNvPr>
          <p:cNvSpPr txBox="1"/>
          <p:nvPr/>
        </p:nvSpPr>
        <p:spPr>
          <a:xfrm>
            <a:off x="505631" y="1256361"/>
            <a:ext cx="3111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SINGLE SERVER QUEUE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ACDEE9-FF55-0895-5C5D-3CEBBC858243}"/>
              </a:ext>
            </a:extLst>
          </p:cNvPr>
          <p:cNvSpPr txBox="1"/>
          <p:nvPr/>
        </p:nvSpPr>
        <p:spPr>
          <a:xfrm>
            <a:off x="715384" y="3492185"/>
            <a:ext cx="12105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Transform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method: </a:t>
            </a:r>
          </a:p>
          <a:p>
            <a:r>
              <a:rPr lang="en-US" sz="1400" dirty="0">
                <a:latin typeface="Montserrat" pitchFamily="2" charset="77"/>
              </a:rPr>
              <a:t>(Step 1 and </a:t>
            </a:r>
          </a:p>
          <a:p>
            <a:r>
              <a:rPr lang="en-US" sz="1400" dirty="0">
                <a:latin typeface="Montserrat" pitchFamily="2" charset="77"/>
              </a:rPr>
              <a:t>Step 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96D129C-6BB1-4B7B-ACE0-4736D5AE597E}"/>
                  </a:ext>
                </a:extLst>
              </p:cNvPr>
              <p:cNvSpPr txBox="1"/>
              <p:nvPr/>
            </p:nvSpPr>
            <p:spPr>
              <a:xfrm>
                <a:off x="2405965" y="4985500"/>
                <a:ext cx="2141461" cy="5262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 −</m:t>
                          </m:r>
                          <m:f>
                            <m:f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96D129C-6BB1-4B7B-ACE0-4736D5AE5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5965" y="4985500"/>
                <a:ext cx="2141461" cy="526298"/>
              </a:xfrm>
              <a:prstGeom prst="rect">
                <a:avLst/>
              </a:prstGeom>
              <a:blipFill>
                <a:blip r:embed="rId3"/>
                <a:stretch>
                  <a:fillRect t="-4762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F16CB6-2763-F157-60DA-C6917EA47C64}"/>
                  </a:ext>
                </a:extLst>
              </p:cNvPr>
              <p:cNvSpPr txBox="1"/>
              <p:nvPr/>
            </p:nvSpPr>
            <p:spPr>
              <a:xfrm>
                <a:off x="5534899" y="5075698"/>
                <a:ext cx="1979003" cy="3217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  <m:sub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F16CB6-2763-F157-60DA-C6917EA47C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4899" y="5075698"/>
                <a:ext cx="1979003" cy="321755"/>
              </a:xfrm>
              <a:prstGeom prst="rect">
                <a:avLst/>
              </a:prstGeom>
              <a:blipFill>
                <a:blip r:embed="rId4"/>
                <a:stretch>
                  <a:fillRect l="-1911" t="-3846" r="-1911" b="-2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AEB59-FB91-F032-42E6-DD8ADD29B831}"/>
                  </a:ext>
                </a:extLst>
              </p:cNvPr>
              <p:cNvSpPr txBox="1"/>
              <p:nvPr/>
            </p:nvSpPr>
            <p:spPr>
              <a:xfrm>
                <a:off x="4968858" y="5121994"/>
                <a:ext cx="22281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AEB59-FB91-F032-42E6-DD8ADD29B8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858" y="5121994"/>
                <a:ext cx="222817" cy="276999"/>
              </a:xfrm>
              <a:prstGeom prst="rect">
                <a:avLst/>
              </a:prstGeom>
              <a:blipFill>
                <a:blip r:embed="rId5"/>
                <a:stretch>
                  <a:fillRect l="-11111" r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1C4F5C8-D720-BE15-FAB9-06C4A11C9CF1}"/>
                  </a:ext>
                </a:extLst>
              </p:cNvPr>
              <p:cNvSpPr txBox="1"/>
              <p:nvPr/>
            </p:nvSpPr>
            <p:spPr>
              <a:xfrm>
                <a:off x="9038926" y="4957258"/>
                <a:ext cx="2249030" cy="742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1C4F5C8-D720-BE15-FAB9-06C4A11C9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8926" y="4957258"/>
                <a:ext cx="2249030" cy="742126"/>
              </a:xfrm>
              <a:prstGeom prst="rect">
                <a:avLst/>
              </a:prstGeom>
              <a:blipFill>
                <a:blip r:embed="rId6"/>
                <a:stretch>
                  <a:fillRect t="-3390" b="-10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FA10F69-285E-A60D-EA13-18C0DAC38D48}"/>
              </a:ext>
            </a:extLst>
          </p:cNvPr>
          <p:cNvCxnSpPr>
            <a:cxnSpLocks/>
          </p:cNvCxnSpPr>
          <p:nvPr/>
        </p:nvCxnSpPr>
        <p:spPr>
          <a:xfrm>
            <a:off x="8168394" y="5291758"/>
            <a:ext cx="603570" cy="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D07F259D-FC2B-D436-32D1-EA2AE869F015}"/>
              </a:ext>
            </a:extLst>
          </p:cNvPr>
          <p:cNvSpPr txBox="1"/>
          <p:nvPr/>
        </p:nvSpPr>
        <p:spPr>
          <a:xfrm>
            <a:off x="715384" y="4902889"/>
            <a:ext cx="119135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Functional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Equation:</a:t>
            </a:r>
          </a:p>
          <a:p>
            <a:r>
              <a:rPr lang="en-US" sz="1400" dirty="0">
                <a:latin typeface="Montserrat" pitchFamily="2" charset="77"/>
              </a:rPr>
              <a:t>(Step 3)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EDDF9EA-82E6-A2E2-243C-F36208162261}"/>
              </a:ext>
            </a:extLst>
          </p:cNvPr>
          <p:cNvCxnSpPr>
            <a:cxnSpLocks/>
          </p:cNvCxnSpPr>
          <p:nvPr/>
        </p:nvCxnSpPr>
        <p:spPr>
          <a:xfrm>
            <a:off x="7654350" y="1991062"/>
            <a:ext cx="815829" cy="0"/>
          </a:xfrm>
          <a:prstGeom prst="straightConnector1">
            <a:avLst/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F900A2B-F18D-779C-A17E-928BFD60F258}"/>
                  </a:ext>
                </a:extLst>
              </p:cNvPr>
              <p:cNvSpPr txBox="1"/>
              <p:nvPr/>
            </p:nvSpPr>
            <p:spPr>
              <a:xfrm>
                <a:off x="7740151" y="1991492"/>
                <a:ext cx="7038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F900A2B-F18D-779C-A17E-928BFD60F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151" y="1991492"/>
                <a:ext cx="703847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2" name="Group 61">
            <a:extLst>
              <a:ext uri="{FF2B5EF4-FFF2-40B4-BE49-F238E27FC236}">
                <a16:creationId xmlns:a16="http://schemas.microsoft.com/office/drawing/2014/main" id="{6E2190F2-9493-BFC9-A7D0-25844F9EC1B9}"/>
              </a:ext>
            </a:extLst>
          </p:cNvPr>
          <p:cNvGrpSpPr/>
          <p:nvPr/>
        </p:nvGrpSpPr>
        <p:grpSpPr>
          <a:xfrm>
            <a:off x="8642147" y="1727457"/>
            <a:ext cx="1877620" cy="553315"/>
            <a:chOff x="8483844" y="1634440"/>
            <a:chExt cx="2992772" cy="881938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F304BA61-65C6-EBDB-9698-E467E195DAFC}"/>
                </a:ext>
              </a:extLst>
            </p:cNvPr>
            <p:cNvGrpSpPr/>
            <p:nvPr/>
          </p:nvGrpSpPr>
          <p:grpSpPr>
            <a:xfrm>
              <a:off x="8483844" y="1634440"/>
              <a:ext cx="2992772" cy="881938"/>
              <a:chOff x="3400425" y="2328863"/>
              <a:chExt cx="1793882" cy="528637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40A642B8-7D9F-822A-F532-112C9E9035D0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8F96B9F8-86BB-39B0-58FB-16DFD47BA44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EF94FEA6-CBB5-20DF-0854-FA668AE49F59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2292137F-8713-4C90-AA0A-EC388CA6AD9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FE0D3000-CE2C-EAFD-6E41-D3694C0E739A}"/>
                </a:ext>
              </a:extLst>
            </p:cNvPr>
            <p:cNvSpPr/>
            <p:nvPr/>
          </p:nvSpPr>
          <p:spPr>
            <a:xfrm>
              <a:off x="10282316" y="1749672"/>
              <a:ext cx="187463" cy="66259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8" name="Rounded Rectangle 57">
              <a:extLst>
                <a:ext uri="{FF2B5EF4-FFF2-40B4-BE49-F238E27FC236}">
                  <a16:creationId xmlns:a16="http://schemas.microsoft.com/office/drawing/2014/main" id="{126CAD7A-2F78-BECF-362C-C19299F90539}"/>
                </a:ext>
              </a:extLst>
            </p:cNvPr>
            <p:cNvSpPr/>
            <p:nvPr/>
          </p:nvSpPr>
          <p:spPr>
            <a:xfrm>
              <a:off x="10002884" y="1749672"/>
              <a:ext cx="187463" cy="66259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955ADCD8-9D48-75F1-37F7-6810DA8FC898}"/>
                </a:ext>
              </a:extLst>
            </p:cNvPr>
            <p:cNvSpPr/>
            <p:nvPr/>
          </p:nvSpPr>
          <p:spPr>
            <a:xfrm>
              <a:off x="9740235" y="1749672"/>
              <a:ext cx="187463" cy="66259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60" name="Rounded Rectangle 59">
              <a:extLst>
                <a:ext uri="{FF2B5EF4-FFF2-40B4-BE49-F238E27FC236}">
                  <a16:creationId xmlns:a16="http://schemas.microsoft.com/office/drawing/2014/main" id="{FF1F1C48-80F9-0D3D-5C43-2EE9708B0990}"/>
                </a:ext>
              </a:extLst>
            </p:cNvPr>
            <p:cNvSpPr/>
            <p:nvPr/>
          </p:nvSpPr>
          <p:spPr>
            <a:xfrm>
              <a:off x="8862258" y="1749672"/>
              <a:ext cx="187463" cy="662599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61" name="Rounded Rectangle 60">
              <a:extLst>
                <a:ext uri="{FF2B5EF4-FFF2-40B4-BE49-F238E27FC236}">
                  <a16:creationId xmlns:a16="http://schemas.microsoft.com/office/drawing/2014/main" id="{B21C3488-D86C-8DD0-8E1B-A338D9ECBD00}"/>
                </a:ext>
              </a:extLst>
            </p:cNvPr>
            <p:cNvSpPr/>
            <p:nvPr/>
          </p:nvSpPr>
          <p:spPr>
            <a:xfrm>
              <a:off x="8591924" y="1749672"/>
              <a:ext cx="187463" cy="662599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8EE5F56-DBF7-6352-BA58-B2CD9A71098C}"/>
              </a:ext>
            </a:extLst>
          </p:cNvPr>
          <p:cNvGrpSpPr/>
          <p:nvPr/>
        </p:nvGrpSpPr>
        <p:grpSpPr>
          <a:xfrm>
            <a:off x="3128211" y="4510481"/>
            <a:ext cx="3577753" cy="328935"/>
            <a:chOff x="3128211" y="4510481"/>
            <a:chExt cx="3577753" cy="328935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DFC43A5-8B76-C632-79F3-05674E8C805A}"/>
                </a:ext>
              </a:extLst>
            </p:cNvPr>
            <p:cNvCxnSpPr/>
            <p:nvPr/>
          </p:nvCxnSpPr>
          <p:spPr>
            <a:xfrm>
              <a:off x="3128211" y="4620126"/>
              <a:ext cx="3577389" cy="0"/>
            </a:xfrm>
            <a:prstGeom prst="line">
              <a:avLst/>
            </a:prstGeom>
            <a:ln w="12700">
              <a:solidFill>
                <a:srgbClr val="0825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2557ADAC-945F-6260-5136-E442AD85BD10}"/>
                </a:ext>
              </a:extLst>
            </p:cNvPr>
            <p:cNvCxnSpPr>
              <a:cxnSpLocks/>
            </p:cNvCxnSpPr>
            <p:nvPr/>
          </p:nvCxnSpPr>
          <p:spPr>
            <a:xfrm>
              <a:off x="3136070" y="4620126"/>
              <a:ext cx="0" cy="219290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3AC5F4BD-DF63-A251-682B-D56C59567696}"/>
                </a:ext>
              </a:extLst>
            </p:cNvPr>
            <p:cNvCxnSpPr>
              <a:cxnSpLocks/>
            </p:cNvCxnSpPr>
            <p:nvPr/>
          </p:nvCxnSpPr>
          <p:spPr>
            <a:xfrm>
              <a:off x="6705964" y="4620126"/>
              <a:ext cx="0" cy="219290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2EA7B3C9-64AA-5BCE-5F8B-55A32411A1E5}"/>
                </a:ext>
              </a:extLst>
            </p:cNvPr>
            <p:cNvCxnSpPr>
              <a:cxnSpLocks/>
            </p:cNvCxnSpPr>
            <p:nvPr/>
          </p:nvCxnSpPr>
          <p:spPr>
            <a:xfrm>
              <a:off x="4429960" y="4510481"/>
              <a:ext cx="0" cy="109645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B86D6F2-8F91-7CF5-B76B-04AFAF3D8182}"/>
                  </a:ext>
                </a:extLst>
              </p:cNvPr>
              <p:cNvSpPr txBox="1"/>
              <p:nvPr/>
            </p:nvSpPr>
            <p:spPr>
              <a:xfrm>
                <a:off x="7375702" y="2985415"/>
                <a:ext cx="3226705" cy="4273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8253D"/>
                        </a:solidFill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𝜖𝜃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p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</m:sup>
                            </m:sSup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𝑢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>
                    <a:solidFill>
                      <a:srgbClr val="08253D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8253D"/>
                        </a:solidFill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rgbClr val="08253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rgbClr val="08253D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i="1" smtClean="0">
                                <a:solidFill>
                                  <a:schemeClr val="tx1">
                                    <a:lumMod val="95000"/>
                                    <a:lumOff val="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𝜖𝜃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B86D6F2-8F91-7CF5-B76B-04AFAF3D81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5702" y="2985415"/>
                <a:ext cx="3226705" cy="42736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490C9CAA-6C05-D149-B9E5-D3C858D8BCFB}"/>
                  </a:ext>
                </a:extLst>
              </p:cNvPr>
              <p:cNvSpPr txBox="1"/>
              <p:nvPr/>
            </p:nvSpPr>
            <p:spPr>
              <a:xfrm>
                <a:off x="7280973" y="3506147"/>
                <a:ext cx="2267026" cy="4273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</m:sup>
                              </m:sSup>
                            </m:sup>
                          </m:sSup>
                        </m:e>
                      </m:d>
                      <m:r>
                        <a:rPr lang="en-US" i="1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490C9CAA-6C05-D149-B9E5-D3C858D8BC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0973" y="3506147"/>
                <a:ext cx="2267026" cy="42736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B1930822-D313-7BA1-8842-E5A2F50A52C2}"/>
              </a:ext>
            </a:extLst>
          </p:cNvPr>
          <p:cNvCxnSpPr>
            <a:cxnSpLocks/>
          </p:cNvCxnSpPr>
          <p:nvPr/>
        </p:nvCxnSpPr>
        <p:spPr>
          <a:xfrm>
            <a:off x="6654532" y="3225945"/>
            <a:ext cx="603570" cy="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44917503-0A36-FB11-2595-F54E6D2A5019}"/>
              </a:ext>
            </a:extLst>
          </p:cNvPr>
          <p:cNvCxnSpPr>
            <a:cxnSpLocks/>
          </p:cNvCxnSpPr>
          <p:nvPr/>
        </p:nvCxnSpPr>
        <p:spPr>
          <a:xfrm>
            <a:off x="6654532" y="3719827"/>
            <a:ext cx="603570" cy="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174FA380-8548-D114-68C6-01DBA6C9C1E1}"/>
                  </a:ext>
                </a:extLst>
              </p:cNvPr>
              <p:cNvSpPr txBox="1"/>
              <p:nvPr/>
            </p:nvSpPr>
            <p:spPr>
              <a:xfrm>
                <a:off x="7163362" y="3954968"/>
                <a:ext cx="2267026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≈1+</m:t>
                      </m:r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174FA380-8548-D114-68C6-01DBA6C9C1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3362" y="3954968"/>
                <a:ext cx="2267026" cy="646331"/>
              </a:xfrm>
              <a:prstGeom prst="rect">
                <a:avLst/>
              </a:prstGeom>
              <a:blipFill>
                <a:blip r:embed="rId10"/>
                <a:stretch>
                  <a:fillRect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2D04B662-B804-ABE0-EB4B-2F6D55FDC7CD}"/>
              </a:ext>
            </a:extLst>
          </p:cNvPr>
          <p:cNvCxnSpPr>
            <a:cxnSpLocks/>
          </p:cNvCxnSpPr>
          <p:nvPr/>
        </p:nvCxnSpPr>
        <p:spPr>
          <a:xfrm>
            <a:off x="6671193" y="4259869"/>
            <a:ext cx="603570" cy="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9B0C7A4-BAF9-121C-C12E-5A45B5D40D64}"/>
              </a:ext>
            </a:extLst>
          </p:cNvPr>
          <p:cNvSpPr txBox="1"/>
          <p:nvPr/>
        </p:nvSpPr>
        <p:spPr>
          <a:xfrm>
            <a:off x="5688192" y="5652047"/>
            <a:ext cx="24896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  <a:latin typeface="Montserrat SemiBold" pitchFamily="2" charset="77"/>
              </a:rPr>
              <a:t>Boundary term - </a:t>
            </a:r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Solve</a:t>
            </a:r>
            <a:r>
              <a:rPr lang="en-US" sz="1400" b="1" dirty="0">
                <a:solidFill>
                  <a:schemeClr val="tx1"/>
                </a:solidFill>
                <a:latin typeface="Montserrat SemiBold" pitchFamily="2" charset="77"/>
              </a:rPr>
              <a:t> </a:t>
            </a:r>
            <a:endParaRPr lang="en-US" sz="1400" b="1" dirty="0">
              <a:latin typeface="Montserrat SemiBold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32D2D8-6251-4964-EBD3-7C198421A215}"/>
              </a:ext>
            </a:extLst>
          </p:cNvPr>
          <p:cNvSpPr txBox="1"/>
          <p:nvPr/>
        </p:nvSpPr>
        <p:spPr>
          <a:xfrm>
            <a:off x="2098821" y="5820980"/>
            <a:ext cx="31116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latin typeface="Montserrat SemiBold" pitchFamily="2" charset="77"/>
              </a:rPr>
              <a:t>2</a:t>
            </a:r>
            <a:r>
              <a:rPr lang="en-US" sz="1400" b="1" baseline="30000" dirty="0">
                <a:latin typeface="Montserrat SemiBold" pitchFamily="2" charset="77"/>
              </a:rPr>
              <a:t>nd</a:t>
            </a:r>
            <a:r>
              <a:rPr lang="en-US" sz="1400" b="1" dirty="0">
                <a:latin typeface="Montserrat SemiBold" pitchFamily="2" charset="77"/>
              </a:rPr>
              <a:t> order </a:t>
            </a:r>
            <a:r>
              <a:rPr lang="en-US" sz="1400" b="1" dirty="0" err="1">
                <a:latin typeface="Montserrat SemiBold" pitchFamily="2" charset="77"/>
              </a:rPr>
              <a:t>coeff</a:t>
            </a:r>
            <a:r>
              <a:rPr lang="en-US" sz="1400" b="1" dirty="0">
                <a:latin typeface="Montserrat SemiBold" pitchFamily="2" charset="77"/>
              </a:rPr>
              <a:t>   x   </a:t>
            </a:r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Transform</a:t>
            </a:r>
          </a:p>
        </p:txBody>
      </p:sp>
    </p:spTree>
    <p:extLst>
      <p:ext uri="{BB962C8B-B14F-4D97-AF65-F5344CB8AC3E}">
        <p14:creationId xmlns:p14="http://schemas.microsoft.com/office/powerpoint/2010/main" val="404358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8" grpId="0" animBg="1"/>
      <p:bldP spid="37" grpId="0" animBg="1"/>
      <p:bldP spid="28" grpId="0" animBg="1"/>
      <p:bldP spid="23" grpId="0" animBg="1"/>
      <p:bldP spid="7" grpId="0"/>
      <p:bldP spid="8" grpId="0"/>
      <p:bldP spid="13" grpId="0"/>
      <p:bldP spid="14" grpId="0"/>
      <p:bldP spid="15" grpId="0"/>
      <p:bldP spid="30" grpId="0"/>
      <p:bldP spid="31" grpId="0"/>
      <p:bldP spid="35" grpId="0"/>
      <p:bldP spid="36" grpId="0"/>
      <p:bldP spid="39" grpId="0"/>
      <p:bldP spid="40" grpId="0"/>
      <p:bldP spid="44" grpId="0"/>
      <p:bldP spid="48" grpId="0"/>
      <p:bldP spid="77" grpId="0"/>
      <p:bldP spid="78" grpId="0"/>
      <p:bldP spid="81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3084BE45-83E9-8F84-040B-B1AFACBCF4F5}"/>
              </a:ext>
            </a:extLst>
          </p:cNvPr>
          <p:cNvSpPr/>
          <p:nvPr/>
        </p:nvSpPr>
        <p:spPr>
          <a:xfrm>
            <a:off x="8932061" y="5263091"/>
            <a:ext cx="2489653" cy="85424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E83D342-97A1-47CA-271B-79DE46CE26AE}"/>
              </a:ext>
            </a:extLst>
          </p:cNvPr>
          <p:cNvSpPr/>
          <p:nvPr/>
        </p:nvSpPr>
        <p:spPr>
          <a:xfrm>
            <a:off x="5426183" y="5557294"/>
            <a:ext cx="2489653" cy="57160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EA236D-875A-7FD4-FEB1-EFF09E48CFA5}"/>
              </a:ext>
            </a:extLst>
          </p:cNvPr>
          <p:cNvSpPr/>
          <p:nvPr/>
        </p:nvSpPr>
        <p:spPr>
          <a:xfrm>
            <a:off x="2243711" y="5474561"/>
            <a:ext cx="2489653" cy="75378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2312254-DC10-880A-EA6A-8FA053C03CED}"/>
              </a:ext>
            </a:extLst>
          </p:cNvPr>
          <p:cNvSpPr/>
          <p:nvPr/>
        </p:nvSpPr>
        <p:spPr>
          <a:xfrm>
            <a:off x="2686274" y="2594173"/>
            <a:ext cx="3308395" cy="55033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C16228-0122-1044-ECE2-E74016681F80}"/>
              </a:ext>
            </a:extLst>
          </p:cNvPr>
          <p:cNvSpPr/>
          <p:nvPr/>
        </p:nvSpPr>
        <p:spPr>
          <a:xfrm>
            <a:off x="2430424" y="3537544"/>
            <a:ext cx="3993349" cy="148450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DF77C-D197-50FE-5B8B-E1A029325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12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6CF459-FFFE-E778-CF10-ADD25911AEB0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1727F6B-CB5C-D7B2-C8BD-C716E484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32560" y="2628898"/>
                <a:ext cx="3308395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  <m:sup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bSup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08253D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1727F6B-CB5C-D7B2-C8BD-C716E48407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2560" y="2628898"/>
                <a:ext cx="3308395" cy="5460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DDB2407-C8E5-5BE7-F463-A64CE0B3F400}"/>
              </a:ext>
            </a:extLst>
          </p:cNvPr>
          <p:cNvSpPr txBox="1"/>
          <p:nvPr/>
        </p:nvSpPr>
        <p:spPr>
          <a:xfrm>
            <a:off x="715384" y="2497715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Lindley’s 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Equation 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6E9CAE-95E8-DB80-E6E7-4BF524EEBFF1}"/>
              </a:ext>
            </a:extLst>
          </p:cNvPr>
          <p:cNvSpPr txBox="1"/>
          <p:nvPr/>
        </p:nvSpPr>
        <p:spPr>
          <a:xfrm>
            <a:off x="2430424" y="3618791"/>
            <a:ext cx="3993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Exponential Lyapunov function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182AF7-C93B-10F2-1F30-B142C95932D1}"/>
              </a:ext>
            </a:extLst>
          </p:cNvPr>
          <p:cNvSpPr txBox="1"/>
          <p:nvPr/>
        </p:nvSpPr>
        <p:spPr>
          <a:xfrm>
            <a:off x="3768046" y="4135753"/>
            <a:ext cx="1318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Zero Drift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F79650-4495-D12F-D7A4-9C0C91BA2773}"/>
              </a:ext>
            </a:extLst>
          </p:cNvPr>
          <p:cNvSpPr txBox="1"/>
          <p:nvPr/>
        </p:nvSpPr>
        <p:spPr>
          <a:xfrm>
            <a:off x="2620082" y="4652715"/>
            <a:ext cx="36140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Second Order Approximation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E26CDCB-E028-4205-AEBD-F84FB84C0198}"/>
              </a:ext>
            </a:extLst>
          </p:cNvPr>
          <p:cNvCxnSpPr>
            <a:cxnSpLocks/>
          </p:cNvCxnSpPr>
          <p:nvPr/>
        </p:nvCxnSpPr>
        <p:spPr>
          <a:xfrm>
            <a:off x="4427099" y="3952293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C212D93-A2F3-204D-9C50-93E5D26641BD}"/>
              </a:ext>
            </a:extLst>
          </p:cNvPr>
          <p:cNvCxnSpPr>
            <a:cxnSpLocks/>
          </p:cNvCxnSpPr>
          <p:nvPr/>
        </p:nvCxnSpPr>
        <p:spPr>
          <a:xfrm>
            <a:off x="4427099" y="4469255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29C0B70-A934-57B8-D3E4-8602A7B513AD}"/>
              </a:ext>
            </a:extLst>
          </p:cNvPr>
          <p:cNvCxnSpPr>
            <a:cxnSpLocks/>
          </p:cNvCxnSpPr>
          <p:nvPr/>
        </p:nvCxnSpPr>
        <p:spPr>
          <a:xfrm>
            <a:off x="4434954" y="3232559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628FEB8-76A8-BCE1-F921-AF06B5B62C75}"/>
              </a:ext>
            </a:extLst>
          </p:cNvPr>
          <p:cNvSpPr txBox="1"/>
          <p:nvPr/>
        </p:nvSpPr>
        <p:spPr>
          <a:xfrm>
            <a:off x="505630" y="1256361"/>
            <a:ext cx="458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COMPLETE RESOURCE POOLING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96D129C-6BB1-4B7B-ACE0-4736D5AE597E}"/>
                  </a:ext>
                </a:extLst>
              </p:cNvPr>
              <p:cNvSpPr txBox="1"/>
              <p:nvPr/>
            </p:nvSpPr>
            <p:spPr>
              <a:xfrm>
                <a:off x="2247323" y="5574856"/>
                <a:ext cx="2487496" cy="5262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 −</m:t>
                          </m:r>
                          <m:f>
                            <m:f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∥</m:t>
                                  </m:r>
                                </m:sub>
                              </m:sSub>
                            </m:sup>
                          </m:sSup>
                        </m:e>
                      </m:d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96D129C-6BB1-4B7B-ACE0-4736D5AE5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323" y="5574856"/>
                <a:ext cx="2487496" cy="526298"/>
              </a:xfrm>
              <a:prstGeom prst="rect">
                <a:avLst/>
              </a:prstGeom>
              <a:blipFill>
                <a:blip r:embed="rId3"/>
                <a:stretch>
                  <a:fillRect t="-7143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F16CB6-2763-F157-60DA-C6917EA47C64}"/>
                  </a:ext>
                </a:extLst>
              </p:cNvPr>
              <p:cNvSpPr txBox="1"/>
              <p:nvPr/>
            </p:nvSpPr>
            <p:spPr>
              <a:xfrm>
                <a:off x="5534899" y="5653210"/>
                <a:ext cx="2101857" cy="3239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sSub>
                                <m:sSubPr>
                                  <m:ctrlPr>
                                    <a:rPr lang="en-US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∥</m:t>
                                  </m:r>
                                </m:sub>
                              </m:sSub>
                            </m:sup>
                          </m:sSup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  <m:sub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=0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F16CB6-2763-F157-60DA-C6917EA47C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4899" y="5653210"/>
                <a:ext cx="2101857" cy="323935"/>
              </a:xfrm>
              <a:prstGeom prst="rect">
                <a:avLst/>
              </a:prstGeom>
              <a:blipFill>
                <a:blip r:embed="rId4"/>
                <a:stretch>
                  <a:fillRect l="-1796" r="-1796" b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AEB59-FB91-F032-42E6-DD8ADD29B831}"/>
                  </a:ext>
                </a:extLst>
              </p:cNvPr>
              <p:cNvSpPr txBox="1"/>
              <p:nvPr/>
            </p:nvSpPr>
            <p:spPr>
              <a:xfrm>
                <a:off x="4968858" y="5699506"/>
                <a:ext cx="22281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AEB59-FB91-F032-42E6-DD8ADD29B8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858" y="5699506"/>
                <a:ext cx="222817" cy="276999"/>
              </a:xfrm>
              <a:prstGeom prst="rect">
                <a:avLst/>
              </a:prstGeom>
              <a:blipFill>
                <a:blip r:embed="rId5"/>
                <a:stretch>
                  <a:fillRect l="-11111" r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1C4F5C8-D720-BE15-FAB9-06C4A11C9CF1}"/>
                  </a:ext>
                </a:extLst>
              </p:cNvPr>
              <p:cNvSpPr txBox="1"/>
              <p:nvPr/>
            </p:nvSpPr>
            <p:spPr>
              <a:xfrm>
                <a:off x="9038926" y="5306171"/>
                <a:ext cx="2249030" cy="742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∥</m:t>
                                  </m:r>
                                </m:sub>
                              </m:sSub>
                            </m:sup>
                          </m:sSup>
                        </m:e>
                      </m:d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1C4F5C8-D720-BE15-FAB9-06C4A11C9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8926" y="5306171"/>
                <a:ext cx="2249030" cy="742126"/>
              </a:xfrm>
              <a:prstGeom prst="rect">
                <a:avLst/>
              </a:prstGeom>
              <a:blipFill>
                <a:blip r:embed="rId6"/>
                <a:stretch>
                  <a:fillRect t="-3333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FA10F69-285E-A60D-EA13-18C0DAC38D48}"/>
              </a:ext>
            </a:extLst>
          </p:cNvPr>
          <p:cNvCxnSpPr>
            <a:cxnSpLocks/>
          </p:cNvCxnSpPr>
          <p:nvPr/>
        </p:nvCxnSpPr>
        <p:spPr>
          <a:xfrm>
            <a:off x="8168394" y="5869270"/>
            <a:ext cx="603570" cy="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57D1AEE-055E-31E2-0E7E-D70F9D2E9E07}"/>
              </a:ext>
            </a:extLst>
          </p:cNvPr>
          <p:cNvSpPr/>
          <p:nvPr/>
        </p:nvSpPr>
        <p:spPr>
          <a:xfrm>
            <a:off x="8064124" y="1671564"/>
            <a:ext cx="986652" cy="369332"/>
          </a:xfrm>
          <a:prstGeom prst="round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6FA8597-8B61-B40D-0B28-7AD84DED0F61}"/>
              </a:ext>
            </a:extLst>
          </p:cNvPr>
          <p:cNvGrpSpPr/>
          <p:nvPr/>
        </p:nvGrpSpPr>
        <p:grpSpPr>
          <a:xfrm>
            <a:off x="8152935" y="1725832"/>
            <a:ext cx="851374" cy="713084"/>
            <a:chOff x="7957669" y="1369110"/>
            <a:chExt cx="1621927" cy="135847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4BDE823-8A3B-2F76-A862-23FC489A8EFF}"/>
                </a:ext>
              </a:extLst>
            </p:cNvPr>
            <p:cNvGrpSpPr/>
            <p:nvPr/>
          </p:nvGrpSpPr>
          <p:grpSpPr>
            <a:xfrm>
              <a:off x="7957669" y="1369110"/>
              <a:ext cx="1621927" cy="477964"/>
              <a:chOff x="3400425" y="2328863"/>
              <a:chExt cx="1793882" cy="528637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87C6F93D-440C-AADD-261F-82E21D18A409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D3AB857A-4E00-B542-C472-41B783A6879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16F02085-36F0-57AF-8FB0-DBBF0D4A8A8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F30BAC9A-30C4-F613-11A3-7417B6576966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EC1EEA4-0593-4BC7-A385-E9A1838935FA}"/>
                </a:ext>
              </a:extLst>
            </p:cNvPr>
            <p:cNvGrpSpPr/>
            <p:nvPr/>
          </p:nvGrpSpPr>
          <p:grpSpPr>
            <a:xfrm>
              <a:off x="7957669" y="2249621"/>
              <a:ext cx="1621927" cy="477964"/>
              <a:chOff x="3400425" y="2328863"/>
              <a:chExt cx="1793882" cy="528637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CEECAC8C-2579-670A-5AB8-B1E63723A12E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8683D35B-5824-8096-EEA3-EAA2442AB82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D7698797-8473-AEB1-AAAA-B83F68BA5AA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9117BDE-CA26-8860-B835-E9880684E39E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69092D6D-7EC7-5D7B-B929-339FD333E16C}"/>
                </a:ext>
              </a:extLst>
            </p:cNvPr>
            <p:cNvSpPr/>
            <p:nvPr/>
          </p:nvSpPr>
          <p:spPr>
            <a:xfrm>
              <a:off x="8890355" y="1430467"/>
              <a:ext cx="101595" cy="35909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152E0BB8-F96B-9E0F-E8B5-CCD16248B68E}"/>
                </a:ext>
              </a:extLst>
            </p:cNvPr>
            <p:cNvSpPr/>
            <p:nvPr/>
          </p:nvSpPr>
          <p:spPr>
            <a:xfrm>
              <a:off x="8727264" y="1430467"/>
              <a:ext cx="101595" cy="35909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B83ECFA3-A54B-8191-48E8-60A676917AE7}"/>
                </a:ext>
              </a:extLst>
            </p:cNvPr>
            <p:cNvSpPr/>
            <p:nvPr/>
          </p:nvSpPr>
          <p:spPr>
            <a:xfrm>
              <a:off x="8888311" y="2309055"/>
              <a:ext cx="101595" cy="35909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448FD655-008D-4A77-DB1C-F59102531B44}"/>
                </a:ext>
              </a:extLst>
            </p:cNvPr>
            <p:cNvSpPr/>
            <p:nvPr/>
          </p:nvSpPr>
          <p:spPr>
            <a:xfrm>
              <a:off x="8725219" y="2309055"/>
              <a:ext cx="101595" cy="35909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CDF2909C-B406-2B8E-81A1-4BD9FF1A4406}"/>
                </a:ext>
              </a:extLst>
            </p:cNvPr>
            <p:cNvSpPr/>
            <p:nvPr/>
          </p:nvSpPr>
          <p:spPr>
            <a:xfrm>
              <a:off x="8571922" y="2309055"/>
              <a:ext cx="101595" cy="35909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0182FC5-308D-0162-A965-88B3BF77FC18}"/>
              </a:ext>
            </a:extLst>
          </p:cNvPr>
          <p:cNvGrpSpPr/>
          <p:nvPr/>
        </p:nvGrpSpPr>
        <p:grpSpPr>
          <a:xfrm>
            <a:off x="9590058" y="1675032"/>
            <a:ext cx="1763742" cy="699934"/>
            <a:chOff x="8913617" y="1485328"/>
            <a:chExt cx="2407258" cy="95531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00CF7233-1981-DE81-3FF3-B333F2AAD264}"/>
                    </a:ext>
                  </a:extLst>
                </p:cNvPr>
                <p:cNvSpPr txBox="1"/>
                <p:nvPr/>
              </p:nvSpPr>
              <p:spPr>
                <a:xfrm>
                  <a:off x="8913617" y="1765508"/>
                  <a:ext cx="659774" cy="33605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en-US" sz="1600" b="1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2643C724-9BA3-174D-B89B-5981B14985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3617" y="1765508"/>
                  <a:ext cx="659774" cy="336057"/>
                </a:xfrm>
                <a:prstGeom prst="rect">
                  <a:avLst/>
                </a:prstGeom>
                <a:blipFill>
                  <a:blip r:embed="rId7"/>
                  <a:stretch>
                    <a:fillRect l="-7692" r="-5128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3970ACFC-7EB4-5BE7-D3CD-662BBD2649A6}"/>
                </a:ext>
              </a:extLst>
            </p:cNvPr>
            <p:cNvGrpSpPr/>
            <p:nvPr/>
          </p:nvGrpSpPr>
          <p:grpSpPr>
            <a:xfrm>
              <a:off x="9698405" y="1493794"/>
              <a:ext cx="233203" cy="942584"/>
              <a:chOff x="4986338" y="3269999"/>
              <a:chExt cx="249449" cy="2002857"/>
            </a:xfrm>
          </p:grpSpPr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DF2821F2-56A2-053D-E92D-BFE88E82547B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D756845F-A587-8A9B-FD32-1C2DACBD7F17}"/>
                  </a:ext>
                </a:extLst>
              </p:cNvPr>
              <p:cNvCxnSpPr/>
              <p:nvPr/>
            </p:nvCxnSpPr>
            <p:spPr>
              <a:xfrm flipH="1">
                <a:off x="4986338" y="5272856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2B0E505-99F3-AA93-C76E-F2A28C7CB24B}"/>
                </a:ext>
              </a:extLst>
            </p:cNvPr>
            <p:cNvGrpSpPr/>
            <p:nvPr/>
          </p:nvGrpSpPr>
          <p:grpSpPr>
            <a:xfrm rot="10800000">
              <a:off x="10082852" y="1493055"/>
              <a:ext cx="233194" cy="947584"/>
              <a:chOff x="4986338" y="4039098"/>
              <a:chExt cx="249449" cy="2013483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72F6CF0C-2E0D-0F25-140D-8BBC57F026DD}"/>
                  </a:ext>
                </a:extLst>
              </p:cNvPr>
              <p:cNvCxnSpPr/>
              <p:nvPr/>
            </p:nvCxnSpPr>
            <p:spPr>
              <a:xfrm flipH="1">
                <a:off x="4986338" y="4039098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E4FB47FF-6398-47B2-76ED-29AE11A5A64C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4986338" y="4043858"/>
                <a:ext cx="0" cy="200872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052B5A11-1682-D9F3-F275-73BCCF5440F5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47665ACC-1D62-909D-1340-D59B01A99639}"/>
                </a:ext>
              </a:extLst>
            </p:cNvPr>
            <p:cNvSpPr/>
            <p:nvPr/>
          </p:nvSpPr>
          <p:spPr>
            <a:xfrm>
              <a:off x="9852619" y="1607140"/>
              <a:ext cx="308182" cy="30818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92FA4287-F61A-52C8-64DA-B2C2AE6D7DAC}"/>
                </a:ext>
              </a:extLst>
            </p:cNvPr>
            <p:cNvSpPr/>
            <p:nvPr/>
          </p:nvSpPr>
          <p:spPr>
            <a:xfrm>
              <a:off x="9852619" y="1994256"/>
              <a:ext cx="308182" cy="30818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8E4D005C-6A5D-A020-9BAC-C79FCE437A0E}"/>
                    </a:ext>
                  </a:extLst>
                </p:cNvPr>
                <p:cNvSpPr txBox="1"/>
                <p:nvPr/>
              </p:nvSpPr>
              <p:spPr>
                <a:xfrm>
                  <a:off x="10394185" y="1772092"/>
                  <a:ext cx="258810" cy="33605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≈</m:t>
                        </m:r>
                      </m:oMath>
                    </m:oMathPara>
                  </a14:m>
                  <a:endParaRPr lang="en-US" sz="1600" b="1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AE3CA8F5-B5D3-6B4E-BBB6-B91A3C6BDE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94185" y="1772092"/>
                  <a:ext cx="258810" cy="336057"/>
                </a:xfrm>
                <a:prstGeom prst="rect">
                  <a:avLst/>
                </a:prstGeom>
                <a:blipFill>
                  <a:blip r:embed="rId8"/>
                  <a:stretch>
                    <a:fillRect l="-18750" r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E669681A-F3DF-2A66-373E-F983DF9A4FFD}"/>
                </a:ext>
              </a:extLst>
            </p:cNvPr>
            <p:cNvGrpSpPr/>
            <p:nvPr/>
          </p:nvGrpSpPr>
          <p:grpSpPr>
            <a:xfrm>
              <a:off x="10731134" y="1485328"/>
              <a:ext cx="233203" cy="942582"/>
              <a:chOff x="4986338" y="3269999"/>
              <a:chExt cx="249449" cy="2002855"/>
            </a:xfrm>
          </p:grpSpPr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D65FEB59-4233-D4F4-AD58-E39C69A21BC5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85DDABDA-7022-A3BA-9776-226E57CC5F41}"/>
                  </a:ext>
                </a:extLst>
              </p:cNvPr>
              <p:cNvCxnSpPr/>
              <p:nvPr/>
            </p:nvCxnSpPr>
            <p:spPr>
              <a:xfrm flipH="1">
                <a:off x="4986338" y="5272854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0BAE5FDD-A523-43BD-4E66-4EBDFFE8F203}"/>
                </a:ext>
              </a:extLst>
            </p:cNvPr>
            <p:cNvGrpSpPr/>
            <p:nvPr/>
          </p:nvGrpSpPr>
          <p:grpSpPr>
            <a:xfrm rot="10800000">
              <a:off x="11087681" y="1489192"/>
              <a:ext cx="233194" cy="942582"/>
              <a:chOff x="4986338" y="4039097"/>
              <a:chExt cx="249449" cy="2002855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1DCAC2A1-A480-1B43-F9A5-B12F8D75F1E9}"/>
                  </a:ext>
                </a:extLst>
              </p:cNvPr>
              <p:cNvCxnSpPr/>
              <p:nvPr/>
            </p:nvCxnSpPr>
            <p:spPr>
              <a:xfrm flipH="1">
                <a:off x="4986338" y="4039097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5B42C396-7E34-D260-6C8F-CBEF4939952E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560E5E86-7F0E-DDBC-C5B8-5952F31B5FA9}"/>
                </a:ext>
              </a:extLst>
            </p:cNvPr>
            <p:cNvSpPr/>
            <p:nvPr/>
          </p:nvSpPr>
          <p:spPr>
            <a:xfrm rot="5400000">
              <a:off x="10645879" y="1813379"/>
              <a:ext cx="739274" cy="3081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6863AA6-3FB1-3258-76E7-E65F5AEF54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02051" y="1485328"/>
              <a:ext cx="0" cy="945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E08199B-0348-8436-ABFD-75BD1E8B62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20875" y="1485328"/>
              <a:ext cx="0" cy="945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DFE17D37-0D80-8C1B-03B1-C34D586220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31134" y="1493058"/>
              <a:ext cx="0" cy="94534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BC0C438D-2CE0-5598-76EB-D0803EEE697E}"/>
              </a:ext>
            </a:extLst>
          </p:cNvPr>
          <p:cNvSpPr txBox="1"/>
          <p:nvPr/>
        </p:nvSpPr>
        <p:spPr>
          <a:xfrm>
            <a:off x="6986900" y="1356042"/>
            <a:ext cx="2802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Join-the-Shortest-Queue:</a:t>
            </a:r>
            <a:endParaRPr lang="en-US" sz="1400" dirty="0">
              <a:solidFill>
                <a:srgbClr val="132E3D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7F77139E-D12D-8DFB-8067-FCAB52BF51A1}"/>
                  </a:ext>
                </a:extLst>
              </p:cNvPr>
              <p:cNvSpPr txBox="1"/>
              <p:nvPr/>
            </p:nvSpPr>
            <p:spPr>
              <a:xfrm>
                <a:off x="7607443" y="1708948"/>
                <a:ext cx="30271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sz="12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7F77139E-D12D-8DFB-8067-FCAB52BF51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7443" y="1708948"/>
                <a:ext cx="302712" cy="27699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C16843D4-5C0A-3173-C399-54AFFE027FA6}"/>
              </a:ext>
            </a:extLst>
          </p:cNvPr>
          <p:cNvCxnSpPr>
            <a:cxnSpLocks/>
          </p:cNvCxnSpPr>
          <p:nvPr/>
        </p:nvCxnSpPr>
        <p:spPr>
          <a:xfrm flipV="1">
            <a:off x="7918333" y="1853675"/>
            <a:ext cx="321613" cy="6374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669C4DFA-AF8C-FE5F-C868-AE4FF7B6E591}"/>
              </a:ext>
            </a:extLst>
          </p:cNvPr>
          <p:cNvCxnSpPr>
            <a:cxnSpLocks/>
          </p:cNvCxnSpPr>
          <p:nvPr/>
        </p:nvCxnSpPr>
        <p:spPr>
          <a:xfrm flipV="1">
            <a:off x="8892606" y="2315196"/>
            <a:ext cx="321613" cy="6374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>
            <a:extLst>
              <a:ext uri="{FF2B5EF4-FFF2-40B4-BE49-F238E27FC236}">
                <a16:creationId xmlns:a16="http://schemas.microsoft.com/office/drawing/2014/main" id="{844FACCE-2E9B-D3EE-2064-D0CE4E2EB46F}"/>
              </a:ext>
            </a:extLst>
          </p:cNvPr>
          <p:cNvGrpSpPr/>
          <p:nvPr/>
        </p:nvGrpSpPr>
        <p:grpSpPr>
          <a:xfrm>
            <a:off x="3291389" y="5074423"/>
            <a:ext cx="3577753" cy="328935"/>
            <a:chOff x="3128211" y="4510481"/>
            <a:chExt cx="3577753" cy="328935"/>
          </a:xfrm>
        </p:grpSpPr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BEE81184-9E6E-7DD1-AFE9-1AF4FFAF7B48}"/>
                </a:ext>
              </a:extLst>
            </p:cNvPr>
            <p:cNvCxnSpPr/>
            <p:nvPr/>
          </p:nvCxnSpPr>
          <p:spPr>
            <a:xfrm>
              <a:off x="3128211" y="4620126"/>
              <a:ext cx="3577389" cy="0"/>
            </a:xfrm>
            <a:prstGeom prst="line">
              <a:avLst/>
            </a:prstGeom>
            <a:ln w="12700">
              <a:solidFill>
                <a:srgbClr val="0825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F1A4062B-30A0-4E72-874A-9EAFE3C675F6}"/>
                </a:ext>
              </a:extLst>
            </p:cNvPr>
            <p:cNvCxnSpPr>
              <a:cxnSpLocks/>
            </p:cNvCxnSpPr>
            <p:nvPr/>
          </p:nvCxnSpPr>
          <p:spPr>
            <a:xfrm>
              <a:off x="3136070" y="4620126"/>
              <a:ext cx="0" cy="219290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023E978E-0ECF-D200-E180-A1AAA8A9ED7C}"/>
                </a:ext>
              </a:extLst>
            </p:cNvPr>
            <p:cNvCxnSpPr>
              <a:cxnSpLocks/>
            </p:cNvCxnSpPr>
            <p:nvPr/>
          </p:nvCxnSpPr>
          <p:spPr>
            <a:xfrm>
              <a:off x="6705964" y="4620126"/>
              <a:ext cx="0" cy="219290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317DD606-2AF0-899C-D22F-D5ED0FBF14CF}"/>
                </a:ext>
              </a:extLst>
            </p:cNvPr>
            <p:cNvCxnSpPr>
              <a:cxnSpLocks/>
            </p:cNvCxnSpPr>
            <p:nvPr/>
          </p:nvCxnSpPr>
          <p:spPr>
            <a:xfrm>
              <a:off x="4272565" y="4510481"/>
              <a:ext cx="0" cy="109645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9C40A6E5-72C1-B344-7B49-A8E73CA06A7A}"/>
              </a:ext>
            </a:extLst>
          </p:cNvPr>
          <p:cNvSpPr txBox="1"/>
          <p:nvPr/>
        </p:nvSpPr>
        <p:spPr>
          <a:xfrm>
            <a:off x="715384" y="1680257"/>
            <a:ext cx="1350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State Space 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Collapse: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56DA458-FE89-B9B4-8DC4-295EBF8A0857}"/>
              </a:ext>
            </a:extLst>
          </p:cNvPr>
          <p:cNvSpPr/>
          <p:nvPr/>
        </p:nvSpPr>
        <p:spPr>
          <a:xfrm>
            <a:off x="2675311" y="1737410"/>
            <a:ext cx="1837862" cy="4823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Content Placeholder 2">
                <a:extLst>
                  <a:ext uri="{FF2B5EF4-FFF2-40B4-BE49-F238E27FC236}">
                    <a16:creationId xmlns:a16="http://schemas.microsoft.com/office/drawing/2014/main" id="{4039C148-4951-1553-13D5-84FE3E404E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32560" y="1727692"/>
                <a:ext cx="1837863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𝒒</m:t>
                      </m:r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⊥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08253D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92" name="Content Placeholder 2">
                <a:extLst>
                  <a:ext uri="{FF2B5EF4-FFF2-40B4-BE49-F238E27FC236}">
                    <a16:creationId xmlns:a16="http://schemas.microsoft.com/office/drawing/2014/main" id="{4039C148-4951-1553-13D5-84FE3E404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2560" y="1727692"/>
                <a:ext cx="1837863" cy="54601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E7CAA12A-DF49-280E-608E-31116F70AC24}"/>
              </a:ext>
            </a:extLst>
          </p:cNvPr>
          <p:cNvCxnSpPr>
            <a:cxnSpLocks/>
          </p:cNvCxnSpPr>
          <p:nvPr/>
        </p:nvCxnSpPr>
        <p:spPr>
          <a:xfrm>
            <a:off x="3672954" y="2285546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2DC98109-910F-5FC1-EE87-27B45FCB68AA}"/>
              </a:ext>
            </a:extLst>
          </p:cNvPr>
          <p:cNvCxnSpPr>
            <a:cxnSpLocks/>
          </p:cNvCxnSpPr>
          <p:nvPr/>
        </p:nvCxnSpPr>
        <p:spPr>
          <a:xfrm flipV="1">
            <a:off x="4434954" y="1976723"/>
            <a:ext cx="835546" cy="9224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B96EC4E-7C61-B855-EA2A-8D5C34398EA7}"/>
                  </a:ext>
                </a:extLst>
              </p:cNvPr>
              <p:cNvSpPr txBox="1"/>
              <p:nvPr/>
            </p:nvSpPr>
            <p:spPr>
              <a:xfrm>
                <a:off x="5341135" y="1836141"/>
                <a:ext cx="41517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≈0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B96EC4E-7C61-B855-EA2A-8D5C34398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1135" y="1836141"/>
                <a:ext cx="415178" cy="276999"/>
              </a:xfrm>
              <a:prstGeom prst="rect">
                <a:avLst/>
              </a:prstGeom>
              <a:blipFill>
                <a:blip r:embed="rId12"/>
                <a:stretch>
                  <a:fillRect l="-5882" r="-11765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Rectangle 95">
            <a:extLst>
              <a:ext uri="{FF2B5EF4-FFF2-40B4-BE49-F238E27FC236}">
                <a16:creationId xmlns:a16="http://schemas.microsoft.com/office/drawing/2014/main" id="{8775F13D-0B31-B62B-E9AF-AB098223E130}"/>
              </a:ext>
            </a:extLst>
          </p:cNvPr>
          <p:cNvSpPr/>
          <p:nvPr/>
        </p:nvSpPr>
        <p:spPr>
          <a:xfrm>
            <a:off x="8920227" y="3852677"/>
            <a:ext cx="2489653" cy="85424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4F4D2412-27DB-36DE-93A7-34EFFB117BCB}"/>
                  </a:ext>
                </a:extLst>
              </p:cNvPr>
              <p:cNvSpPr txBox="1"/>
              <p:nvPr/>
            </p:nvSpPr>
            <p:spPr>
              <a:xfrm>
                <a:off x="9027092" y="3895757"/>
                <a:ext cx="2249030" cy="742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𝜖𝜃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4F4D2412-27DB-36DE-93A7-34EFFB117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7092" y="3895757"/>
                <a:ext cx="2249030" cy="742126"/>
              </a:xfrm>
              <a:prstGeom prst="rect">
                <a:avLst/>
              </a:prstGeom>
              <a:blipFill>
                <a:blip r:embed="rId13"/>
                <a:stretch>
                  <a:fillRect t="-3333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72F01CC2-740C-615D-B3ED-A8F431417328}"/>
              </a:ext>
            </a:extLst>
          </p:cNvPr>
          <p:cNvCxnSpPr>
            <a:cxnSpLocks/>
          </p:cNvCxnSpPr>
          <p:nvPr/>
        </p:nvCxnSpPr>
        <p:spPr>
          <a:xfrm flipV="1">
            <a:off x="10266192" y="4811099"/>
            <a:ext cx="0" cy="328935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D1679B90-33A6-68D4-BCF7-0EA72A815738}"/>
              </a:ext>
            </a:extLst>
          </p:cNvPr>
          <p:cNvSpPr txBox="1"/>
          <p:nvPr/>
        </p:nvSpPr>
        <p:spPr>
          <a:xfrm>
            <a:off x="7117931" y="5094981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One dim-SSC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2E3A6A4-9ADF-D477-20E8-7645556228D7}"/>
              </a:ext>
            </a:extLst>
          </p:cNvPr>
          <p:cNvSpPr txBox="1"/>
          <p:nvPr/>
        </p:nvSpPr>
        <p:spPr>
          <a:xfrm>
            <a:off x="10323928" y="4805427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SSC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72250B90-7C3B-0E5F-B6F2-5B4F1683C9D0}"/>
              </a:ext>
            </a:extLst>
          </p:cNvPr>
          <p:cNvSpPr txBox="1"/>
          <p:nvPr/>
        </p:nvSpPr>
        <p:spPr>
          <a:xfrm>
            <a:off x="4518321" y="1653491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SSC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0153689-B052-ED3C-8911-5936DA894AA0}"/>
              </a:ext>
            </a:extLst>
          </p:cNvPr>
          <p:cNvCxnSpPr>
            <a:cxnSpLocks/>
          </p:cNvCxnSpPr>
          <p:nvPr/>
        </p:nvCxnSpPr>
        <p:spPr>
          <a:xfrm flipV="1">
            <a:off x="7133459" y="4475656"/>
            <a:ext cx="0" cy="988657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75F93B1-A600-28FB-B64A-B380BB77B2F0}"/>
              </a:ext>
            </a:extLst>
          </p:cNvPr>
          <p:cNvGrpSpPr/>
          <p:nvPr/>
        </p:nvGrpSpPr>
        <p:grpSpPr>
          <a:xfrm>
            <a:off x="7062760" y="3719023"/>
            <a:ext cx="1143176" cy="646255"/>
            <a:chOff x="874643" y="1258957"/>
            <a:chExt cx="8825948" cy="4989445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8F81537-F6E7-D463-CAE0-2AA9542BCBFC}"/>
                </a:ext>
              </a:extLst>
            </p:cNvPr>
            <p:cNvCxnSpPr>
              <a:cxnSpLocks/>
            </p:cNvCxnSpPr>
            <p:nvPr/>
          </p:nvCxnSpPr>
          <p:spPr>
            <a:xfrm>
              <a:off x="874643" y="6096001"/>
              <a:ext cx="882594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B6AB4AF-3B52-156B-F646-0C17C7C884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7043" y="1258957"/>
              <a:ext cx="0" cy="498944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3A18EC26-8FDD-A1D0-773B-410A922E73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645" y="1338470"/>
              <a:ext cx="5035825" cy="490993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Oval 54">
            <a:extLst>
              <a:ext uri="{FF2B5EF4-FFF2-40B4-BE49-F238E27FC236}">
                <a16:creationId xmlns:a16="http://schemas.microsoft.com/office/drawing/2014/main" id="{EAAEFE7B-C003-3694-69BB-122309476295}"/>
              </a:ext>
            </a:extLst>
          </p:cNvPr>
          <p:cNvSpPr/>
          <p:nvPr/>
        </p:nvSpPr>
        <p:spPr>
          <a:xfrm>
            <a:off x="7042703" y="4266501"/>
            <a:ext cx="106018" cy="10601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7A54C3C5-AA9B-FD0F-50F9-8EE0688DFC6A}"/>
                  </a:ext>
                </a:extLst>
              </p:cNvPr>
              <p:cNvSpPr txBox="1"/>
              <p:nvPr/>
            </p:nvSpPr>
            <p:spPr>
              <a:xfrm>
                <a:off x="7018476" y="4374921"/>
                <a:ext cx="836923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𝒒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1200" b="1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7A54C3C5-AA9B-FD0F-50F9-8EE0688DF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8476" y="4374921"/>
                <a:ext cx="836923" cy="27699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TextBox 55">
            <a:extLst>
              <a:ext uri="{FF2B5EF4-FFF2-40B4-BE49-F238E27FC236}">
                <a16:creationId xmlns:a16="http://schemas.microsoft.com/office/drawing/2014/main" id="{1B14A151-F8FE-BBD7-338C-643F07AFD995}"/>
              </a:ext>
            </a:extLst>
          </p:cNvPr>
          <p:cNvSpPr txBox="1"/>
          <p:nvPr/>
        </p:nvSpPr>
        <p:spPr>
          <a:xfrm>
            <a:off x="2305437" y="129411"/>
            <a:ext cx="7581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DIFFICULTY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LEVEL 1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AB8507-B135-5FCC-6B4B-35DF3EDDD1A9}"/>
              </a:ext>
            </a:extLst>
          </p:cNvPr>
          <p:cNvSpPr txBox="1"/>
          <p:nvPr/>
        </p:nvSpPr>
        <p:spPr>
          <a:xfrm>
            <a:off x="5756313" y="6128901"/>
            <a:ext cx="31757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  <a:latin typeface="Montserrat SemiBold" pitchFamily="2" charset="77"/>
              </a:rPr>
              <a:t>Boundary term – </a:t>
            </a:r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approx. solve</a:t>
            </a:r>
            <a:endParaRPr lang="en-US" sz="1400" b="1" dirty="0">
              <a:latin typeface="Montserrat SemiBold" pitchFamily="2" charset="7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6C0CF6E-A824-677C-669B-6D1A780A19B5}"/>
              </a:ext>
            </a:extLst>
          </p:cNvPr>
          <p:cNvSpPr txBox="1"/>
          <p:nvPr/>
        </p:nvSpPr>
        <p:spPr>
          <a:xfrm>
            <a:off x="2056231" y="6243552"/>
            <a:ext cx="31116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latin typeface="Montserrat SemiBold" pitchFamily="2" charset="77"/>
              </a:rPr>
              <a:t>2</a:t>
            </a:r>
            <a:r>
              <a:rPr lang="en-US" sz="1400" b="1" baseline="30000" dirty="0">
                <a:latin typeface="Montserrat SemiBold" pitchFamily="2" charset="77"/>
              </a:rPr>
              <a:t>nd</a:t>
            </a:r>
            <a:r>
              <a:rPr lang="en-US" sz="1400" b="1" dirty="0">
                <a:latin typeface="Montserrat SemiBold" pitchFamily="2" charset="77"/>
              </a:rPr>
              <a:t> order </a:t>
            </a:r>
            <a:r>
              <a:rPr lang="en-US" sz="1400" b="1" dirty="0" err="1">
                <a:latin typeface="Montserrat SemiBold" pitchFamily="2" charset="77"/>
              </a:rPr>
              <a:t>coeff</a:t>
            </a:r>
            <a:r>
              <a:rPr lang="en-US" sz="1400" b="1" dirty="0">
                <a:latin typeface="Montserrat SemiBold" pitchFamily="2" charset="77"/>
              </a:rPr>
              <a:t>   x   </a:t>
            </a:r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Transform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137C733-580D-54C9-6F9C-E5F9ACD9FF1D}"/>
              </a:ext>
            </a:extLst>
          </p:cNvPr>
          <p:cNvCxnSpPr>
            <a:cxnSpLocks/>
          </p:cNvCxnSpPr>
          <p:nvPr/>
        </p:nvCxnSpPr>
        <p:spPr>
          <a:xfrm flipV="1">
            <a:off x="8883132" y="1847447"/>
            <a:ext cx="321613" cy="6374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9B553583-4EF3-3290-FC58-1F6948A0D3B7}"/>
              </a:ext>
            </a:extLst>
          </p:cNvPr>
          <p:cNvSpPr txBox="1"/>
          <p:nvPr/>
        </p:nvSpPr>
        <p:spPr>
          <a:xfrm>
            <a:off x="715384" y="3770295"/>
            <a:ext cx="12105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Transform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method: </a:t>
            </a:r>
          </a:p>
          <a:p>
            <a:r>
              <a:rPr lang="en-US" sz="1400" dirty="0">
                <a:latin typeface="Montserrat" pitchFamily="2" charset="77"/>
              </a:rPr>
              <a:t>(Step 1 and </a:t>
            </a:r>
          </a:p>
          <a:p>
            <a:r>
              <a:rPr lang="en-US" sz="1400" dirty="0">
                <a:latin typeface="Montserrat" pitchFamily="2" charset="77"/>
              </a:rPr>
              <a:t>Step 2)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D837E09-2209-CE82-E7FB-85F191BFE105}"/>
              </a:ext>
            </a:extLst>
          </p:cNvPr>
          <p:cNvSpPr txBox="1"/>
          <p:nvPr/>
        </p:nvSpPr>
        <p:spPr>
          <a:xfrm>
            <a:off x="715384" y="5463855"/>
            <a:ext cx="119135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Functional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Equation:</a:t>
            </a:r>
          </a:p>
          <a:p>
            <a:r>
              <a:rPr lang="en-US" sz="1400" dirty="0">
                <a:latin typeface="Montserrat" pitchFamily="2" charset="77"/>
              </a:rPr>
              <a:t>(Step 3)</a:t>
            </a:r>
          </a:p>
        </p:txBody>
      </p:sp>
    </p:spTree>
    <p:extLst>
      <p:ext uri="{BB962C8B-B14F-4D97-AF65-F5344CB8AC3E}">
        <p14:creationId xmlns:p14="http://schemas.microsoft.com/office/powerpoint/2010/main" val="84482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8" grpId="0" animBg="1"/>
      <p:bldP spid="37" grpId="0" animBg="1"/>
      <p:bldP spid="28" grpId="0" animBg="1"/>
      <p:bldP spid="23" grpId="0" animBg="1"/>
      <p:bldP spid="4" grpId="0"/>
      <p:bldP spid="7" grpId="0"/>
      <p:bldP spid="8" grpId="0"/>
      <p:bldP spid="13" grpId="0"/>
      <p:bldP spid="14" grpId="0"/>
      <p:bldP spid="15" grpId="0"/>
      <p:bldP spid="30" grpId="0"/>
      <p:bldP spid="35" grpId="0"/>
      <p:bldP spid="36" grpId="0"/>
      <p:bldP spid="39" grpId="0"/>
      <p:bldP spid="40" grpId="0"/>
      <p:bldP spid="2" grpId="0" animBg="1"/>
      <p:bldP spid="78" grpId="0"/>
      <p:bldP spid="79" grpId="0"/>
      <p:bldP spid="90" grpId="0"/>
      <p:bldP spid="91" grpId="0" animBg="1"/>
      <p:bldP spid="92" grpId="0"/>
      <p:bldP spid="95" grpId="0"/>
      <p:bldP spid="96" grpId="0" animBg="1"/>
      <p:bldP spid="97" grpId="0"/>
      <p:bldP spid="101" grpId="0"/>
      <p:bldP spid="102" grpId="0"/>
      <p:bldP spid="103" grpId="0"/>
      <p:bldP spid="55" grpId="0" animBg="1"/>
      <p:bldP spid="57" grpId="0"/>
      <p:bldP spid="58" grpId="0"/>
      <p:bldP spid="59" grpId="0"/>
      <p:bldP spid="60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4E83D342-97A1-47CA-271B-79DE46CE26AE}"/>
              </a:ext>
            </a:extLst>
          </p:cNvPr>
          <p:cNvSpPr/>
          <p:nvPr/>
        </p:nvSpPr>
        <p:spPr>
          <a:xfrm>
            <a:off x="5116903" y="5557294"/>
            <a:ext cx="3991740" cy="57160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EA236D-875A-7FD4-FEB1-EFF09E48CFA5}"/>
              </a:ext>
            </a:extLst>
          </p:cNvPr>
          <p:cNvSpPr/>
          <p:nvPr/>
        </p:nvSpPr>
        <p:spPr>
          <a:xfrm>
            <a:off x="2243711" y="5474561"/>
            <a:ext cx="2489653" cy="75378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2312254-DC10-880A-EA6A-8FA053C03CED}"/>
              </a:ext>
            </a:extLst>
          </p:cNvPr>
          <p:cNvSpPr/>
          <p:nvPr/>
        </p:nvSpPr>
        <p:spPr>
          <a:xfrm>
            <a:off x="2686274" y="2594173"/>
            <a:ext cx="3308395" cy="55033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C16228-0122-1044-ECE2-E74016681F80}"/>
              </a:ext>
            </a:extLst>
          </p:cNvPr>
          <p:cNvSpPr/>
          <p:nvPr/>
        </p:nvSpPr>
        <p:spPr>
          <a:xfrm>
            <a:off x="2430424" y="3537544"/>
            <a:ext cx="3993349" cy="148450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DF77C-D197-50FE-5B8B-E1A029325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13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6CF459-FFFE-E778-CF10-ADD25911AEB0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1727F6B-CB5C-D7B2-C8BD-C716E484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32560" y="2628898"/>
                <a:ext cx="3308395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  <m:sup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bSup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08253D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1727F6B-CB5C-D7B2-C8BD-C716E48407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2560" y="2628898"/>
                <a:ext cx="3308395" cy="5460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DDB2407-C8E5-5BE7-F463-A64CE0B3F400}"/>
              </a:ext>
            </a:extLst>
          </p:cNvPr>
          <p:cNvSpPr txBox="1"/>
          <p:nvPr/>
        </p:nvSpPr>
        <p:spPr>
          <a:xfrm>
            <a:off x="715384" y="2497715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Lindley’s 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Equation 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6E9CAE-95E8-DB80-E6E7-4BF524EEBFF1}"/>
              </a:ext>
            </a:extLst>
          </p:cNvPr>
          <p:cNvSpPr txBox="1"/>
          <p:nvPr/>
        </p:nvSpPr>
        <p:spPr>
          <a:xfrm>
            <a:off x="2430424" y="3618791"/>
            <a:ext cx="3993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Exponential Lyapunov function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182AF7-C93B-10F2-1F30-B142C95932D1}"/>
              </a:ext>
            </a:extLst>
          </p:cNvPr>
          <p:cNvSpPr txBox="1"/>
          <p:nvPr/>
        </p:nvSpPr>
        <p:spPr>
          <a:xfrm>
            <a:off x="3768046" y="4135753"/>
            <a:ext cx="1318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Zero Drift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F79650-4495-D12F-D7A4-9C0C91BA2773}"/>
              </a:ext>
            </a:extLst>
          </p:cNvPr>
          <p:cNvSpPr txBox="1"/>
          <p:nvPr/>
        </p:nvSpPr>
        <p:spPr>
          <a:xfrm>
            <a:off x="2620082" y="4652715"/>
            <a:ext cx="36140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Second Order Approximation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E26CDCB-E028-4205-AEBD-F84FB84C0198}"/>
              </a:ext>
            </a:extLst>
          </p:cNvPr>
          <p:cNvCxnSpPr>
            <a:cxnSpLocks/>
          </p:cNvCxnSpPr>
          <p:nvPr/>
        </p:nvCxnSpPr>
        <p:spPr>
          <a:xfrm>
            <a:off x="4427099" y="3952293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C212D93-A2F3-204D-9C50-93E5D26641BD}"/>
              </a:ext>
            </a:extLst>
          </p:cNvPr>
          <p:cNvCxnSpPr>
            <a:cxnSpLocks/>
          </p:cNvCxnSpPr>
          <p:nvPr/>
        </p:nvCxnSpPr>
        <p:spPr>
          <a:xfrm>
            <a:off x="4427099" y="4469255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29C0B70-A934-57B8-D3E4-8602A7B513AD}"/>
              </a:ext>
            </a:extLst>
          </p:cNvPr>
          <p:cNvCxnSpPr>
            <a:cxnSpLocks/>
          </p:cNvCxnSpPr>
          <p:nvPr/>
        </p:nvCxnSpPr>
        <p:spPr>
          <a:xfrm>
            <a:off x="4434954" y="3232559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628FEB8-76A8-BCE1-F921-AF06B5B62C75}"/>
              </a:ext>
            </a:extLst>
          </p:cNvPr>
          <p:cNvSpPr txBox="1"/>
          <p:nvPr/>
        </p:nvSpPr>
        <p:spPr>
          <a:xfrm>
            <a:off x="505630" y="1256361"/>
            <a:ext cx="458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INPUT QUEUED SWITCH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96D129C-6BB1-4B7B-ACE0-4736D5AE597E}"/>
                  </a:ext>
                </a:extLst>
              </p:cNvPr>
              <p:cNvSpPr txBox="1"/>
              <p:nvPr/>
            </p:nvSpPr>
            <p:spPr>
              <a:xfrm>
                <a:off x="1938042" y="5574856"/>
                <a:ext cx="3081564" cy="467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6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d>
                            <m:dPr>
                              <m:begChr m:val="⟨"/>
                              <m:endChr m:val="⟩"/>
                              <m:ctrlP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  <m:r>
                            <a:rPr lang="en-US" sz="16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6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⟨</m:t>
                          </m:r>
                          <m:r>
                            <a:rPr lang="en-US" sz="16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  <m:r>
                            <a:rPr lang="en-US" sz="16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𝝈</m:t>
                              </m:r>
                            </m:e>
                            <m:sup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16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  <m:r>
                            <a:rPr lang="en-US" sz="16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⟩</m:t>
                          </m:r>
                        </m:e>
                      </m:d>
                      <m:r>
                        <a:rPr lang="en-US" sz="1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𝜽</m:t>
                      </m:r>
                      <m:r>
                        <a:rPr lang="en-US" sz="1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600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96D129C-6BB1-4B7B-ACE0-4736D5AE5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8042" y="5574856"/>
                <a:ext cx="3081564" cy="467820"/>
              </a:xfrm>
              <a:prstGeom prst="rect">
                <a:avLst/>
              </a:prstGeom>
              <a:blipFill>
                <a:blip r:embed="rId3"/>
                <a:stretch>
                  <a:fillRect t="-5405" b="-13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F16CB6-2763-F157-60DA-C6917EA47C64}"/>
                  </a:ext>
                </a:extLst>
              </p:cNvPr>
              <p:cNvSpPr txBox="1"/>
              <p:nvPr/>
            </p:nvSpPr>
            <p:spPr>
              <a:xfrm>
                <a:off x="5175293" y="5668671"/>
                <a:ext cx="3699538" cy="3239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𝒆</m:t>
                                  </m:r>
                                </m:e>
                                <m:sup>
                                  <m: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𝝐</m:t>
                                  </m:r>
                                  <m: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⟨</m:t>
                                  </m:r>
                                  <m: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  <m: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  <m:r>
                                    <a:rPr lang="en-US" b="1" i="1" smtClean="0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⟩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e>
                                <m:sub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=0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=⟨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𝜽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𝑴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⟩≠</m:t>
                      </m:r>
                      <m:r>
                        <a:rPr lang="en-US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𝜽</m:t>
                      </m:r>
                    </m:oMath>
                  </m:oMathPara>
                </a14:m>
                <a:endParaRPr lang="en-US" b="1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F16CB6-2763-F157-60DA-C6917EA47C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5293" y="5668671"/>
                <a:ext cx="3699538" cy="323935"/>
              </a:xfrm>
              <a:prstGeom prst="rect">
                <a:avLst/>
              </a:prstGeom>
              <a:blipFill>
                <a:blip r:embed="rId4"/>
                <a:stretch>
                  <a:fillRect t="-3846" r="-1027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AEB59-FB91-F032-42E6-DD8ADD29B831}"/>
                  </a:ext>
                </a:extLst>
              </p:cNvPr>
              <p:cNvSpPr txBox="1"/>
              <p:nvPr/>
            </p:nvSpPr>
            <p:spPr>
              <a:xfrm>
                <a:off x="4847835" y="5699506"/>
                <a:ext cx="22281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AEB59-FB91-F032-42E6-DD8ADD29B8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7835" y="5699506"/>
                <a:ext cx="222817" cy="276999"/>
              </a:xfrm>
              <a:prstGeom prst="rect">
                <a:avLst/>
              </a:prstGeom>
              <a:blipFill>
                <a:blip r:embed="rId5"/>
                <a:stretch>
                  <a:fillRect l="-10526" r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4" name="Group 83">
            <a:extLst>
              <a:ext uri="{FF2B5EF4-FFF2-40B4-BE49-F238E27FC236}">
                <a16:creationId xmlns:a16="http://schemas.microsoft.com/office/drawing/2014/main" id="{844FACCE-2E9B-D3EE-2064-D0CE4E2EB46F}"/>
              </a:ext>
            </a:extLst>
          </p:cNvPr>
          <p:cNvGrpSpPr/>
          <p:nvPr/>
        </p:nvGrpSpPr>
        <p:grpSpPr>
          <a:xfrm>
            <a:off x="3291389" y="5074423"/>
            <a:ext cx="2179265" cy="328935"/>
            <a:chOff x="3128211" y="4510481"/>
            <a:chExt cx="2179265" cy="328935"/>
          </a:xfrm>
        </p:grpSpPr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BEE81184-9E6E-7DD1-AFE9-1AF4FFAF7B48}"/>
                </a:ext>
              </a:extLst>
            </p:cNvPr>
            <p:cNvCxnSpPr>
              <a:cxnSpLocks/>
            </p:cNvCxnSpPr>
            <p:nvPr/>
          </p:nvCxnSpPr>
          <p:spPr>
            <a:xfrm>
              <a:off x="3128211" y="4620126"/>
              <a:ext cx="2168117" cy="0"/>
            </a:xfrm>
            <a:prstGeom prst="line">
              <a:avLst/>
            </a:prstGeom>
            <a:ln w="12700">
              <a:solidFill>
                <a:srgbClr val="0825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F1A4062B-30A0-4E72-874A-9EAFE3C675F6}"/>
                </a:ext>
              </a:extLst>
            </p:cNvPr>
            <p:cNvCxnSpPr>
              <a:cxnSpLocks/>
            </p:cNvCxnSpPr>
            <p:nvPr/>
          </p:nvCxnSpPr>
          <p:spPr>
            <a:xfrm>
              <a:off x="3136070" y="4620126"/>
              <a:ext cx="0" cy="219290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023E978E-0ECF-D200-E180-A1AAA8A9ED7C}"/>
                </a:ext>
              </a:extLst>
            </p:cNvPr>
            <p:cNvCxnSpPr>
              <a:cxnSpLocks/>
            </p:cNvCxnSpPr>
            <p:nvPr/>
          </p:nvCxnSpPr>
          <p:spPr>
            <a:xfrm>
              <a:off x="5307476" y="4620126"/>
              <a:ext cx="0" cy="219290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317DD606-2AF0-899C-D22F-D5ED0FBF14CF}"/>
                </a:ext>
              </a:extLst>
            </p:cNvPr>
            <p:cNvCxnSpPr>
              <a:cxnSpLocks/>
            </p:cNvCxnSpPr>
            <p:nvPr/>
          </p:nvCxnSpPr>
          <p:spPr>
            <a:xfrm>
              <a:off x="4272565" y="4510481"/>
              <a:ext cx="0" cy="109645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9C40A6E5-72C1-B344-7B49-A8E73CA06A7A}"/>
              </a:ext>
            </a:extLst>
          </p:cNvPr>
          <p:cNvSpPr txBox="1"/>
          <p:nvPr/>
        </p:nvSpPr>
        <p:spPr>
          <a:xfrm>
            <a:off x="715384" y="1680257"/>
            <a:ext cx="1350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State Space 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Collapse: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56DA458-FE89-B9B4-8DC4-295EBF8A0857}"/>
              </a:ext>
            </a:extLst>
          </p:cNvPr>
          <p:cNvSpPr/>
          <p:nvPr/>
        </p:nvSpPr>
        <p:spPr>
          <a:xfrm>
            <a:off x="2675311" y="1737410"/>
            <a:ext cx="1837862" cy="4823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Content Placeholder 2">
                <a:extLst>
                  <a:ext uri="{FF2B5EF4-FFF2-40B4-BE49-F238E27FC236}">
                    <a16:creationId xmlns:a16="http://schemas.microsoft.com/office/drawing/2014/main" id="{4039C148-4951-1553-13D5-84FE3E404E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32560" y="1727692"/>
                <a:ext cx="1837863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𝒒</m:t>
                      </m:r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⊥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08253D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92" name="Content Placeholder 2">
                <a:extLst>
                  <a:ext uri="{FF2B5EF4-FFF2-40B4-BE49-F238E27FC236}">
                    <a16:creationId xmlns:a16="http://schemas.microsoft.com/office/drawing/2014/main" id="{4039C148-4951-1553-13D5-84FE3E404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2560" y="1727692"/>
                <a:ext cx="1837863" cy="5460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E7CAA12A-DF49-280E-608E-31116F70AC24}"/>
              </a:ext>
            </a:extLst>
          </p:cNvPr>
          <p:cNvCxnSpPr>
            <a:cxnSpLocks/>
          </p:cNvCxnSpPr>
          <p:nvPr/>
        </p:nvCxnSpPr>
        <p:spPr>
          <a:xfrm>
            <a:off x="3672954" y="2285546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2DC98109-910F-5FC1-EE87-27B45FCB68AA}"/>
              </a:ext>
            </a:extLst>
          </p:cNvPr>
          <p:cNvCxnSpPr>
            <a:cxnSpLocks/>
          </p:cNvCxnSpPr>
          <p:nvPr/>
        </p:nvCxnSpPr>
        <p:spPr>
          <a:xfrm flipV="1">
            <a:off x="4434954" y="1976723"/>
            <a:ext cx="835546" cy="9224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B96EC4E-7C61-B855-EA2A-8D5C34398EA7}"/>
                  </a:ext>
                </a:extLst>
              </p:cNvPr>
              <p:cNvSpPr txBox="1"/>
              <p:nvPr/>
            </p:nvSpPr>
            <p:spPr>
              <a:xfrm>
                <a:off x="5341135" y="1836141"/>
                <a:ext cx="41517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≈0</m:t>
                      </m:r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B96EC4E-7C61-B855-EA2A-8D5C34398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1135" y="1836141"/>
                <a:ext cx="415178" cy="276999"/>
              </a:xfrm>
              <a:prstGeom prst="rect">
                <a:avLst/>
              </a:prstGeom>
              <a:blipFill>
                <a:blip r:embed="rId7"/>
                <a:stretch>
                  <a:fillRect l="-5882" r="-11765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" name="TextBox 102">
            <a:extLst>
              <a:ext uri="{FF2B5EF4-FFF2-40B4-BE49-F238E27FC236}">
                <a16:creationId xmlns:a16="http://schemas.microsoft.com/office/drawing/2014/main" id="{72250B90-7C3B-0E5F-B6F2-5B4F1683C9D0}"/>
              </a:ext>
            </a:extLst>
          </p:cNvPr>
          <p:cNvSpPr txBox="1"/>
          <p:nvPr/>
        </p:nvSpPr>
        <p:spPr>
          <a:xfrm>
            <a:off x="4518321" y="1653491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SSC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D3314ED-0F20-1A42-78F5-7F50C68C8AB7}"/>
              </a:ext>
            </a:extLst>
          </p:cNvPr>
          <p:cNvSpPr txBox="1"/>
          <p:nvPr/>
        </p:nvSpPr>
        <p:spPr>
          <a:xfrm>
            <a:off x="5559532" y="5152183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Multi-dim SSC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0155B43E-0E3E-FD2D-014A-B5763884AF60}"/>
              </a:ext>
            </a:extLst>
          </p:cNvPr>
          <p:cNvSpPr txBox="1"/>
          <p:nvPr/>
        </p:nvSpPr>
        <p:spPr>
          <a:xfrm>
            <a:off x="10227944" y="6079657"/>
            <a:ext cx="17140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  <a:alpha val="50000"/>
                  </a:schemeClr>
                </a:solidFill>
              </a:rPr>
              <a:t>[</a:t>
            </a:r>
            <a:r>
              <a:rPr lang="en-US" b="1" dirty="0">
                <a:solidFill>
                  <a:schemeClr val="tx1">
                    <a:lumMod val="95000"/>
                    <a:lumOff val="5000"/>
                    <a:alpha val="50000"/>
                  </a:schemeClr>
                </a:solidFill>
              </a:rPr>
              <a:t>J</a:t>
            </a:r>
            <a:r>
              <a:rPr lang="en-US" dirty="0">
                <a:solidFill>
                  <a:schemeClr val="tx1">
                    <a:lumMod val="95000"/>
                    <a:lumOff val="5000"/>
                    <a:alpha val="50000"/>
                  </a:schemeClr>
                </a:solidFill>
              </a:rPr>
              <a:t>, Maguluri’21]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B4D31B-5A3E-F9BB-3986-CD405F605500}"/>
              </a:ext>
            </a:extLst>
          </p:cNvPr>
          <p:cNvSpPr txBox="1"/>
          <p:nvPr/>
        </p:nvSpPr>
        <p:spPr>
          <a:xfrm>
            <a:off x="5496256" y="6110434"/>
            <a:ext cx="39216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  <a:latin typeface="Montserrat SemiBold" pitchFamily="2" charset="77"/>
              </a:rPr>
              <a:t>Boundary term - </a:t>
            </a:r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Stays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538853-18A6-C30E-C155-F23C6D861CFC}"/>
              </a:ext>
            </a:extLst>
          </p:cNvPr>
          <p:cNvSpPr txBox="1"/>
          <p:nvPr/>
        </p:nvSpPr>
        <p:spPr>
          <a:xfrm>
            <a:off x="2305436" y="129411"/>
            <a:ext cx="8328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DIFFICULTY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LEVEL (2n-1)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9C6CC2-FE03-D2D2-424D-71C64390D5A7}"/>
              </a:ext>
            </a:extLst>
          </p:cNvPr>
          <p:cNvSpPr txBox="1"/>
          <p:nvPr/>
        </p:nvSpPr>
        <p:spPr>
          <a:xfrm>
            <a:off x="2056231" y="6243552"/>
            <a:ext cx="31116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latin typeface="Montserrat SemiBold" pitchFamily="2" charset="77"/>
              </a:rPr>
              <a:t>2</a:t>
            </a:r>
            <a:r>
              <a:rPr lang="en-US" sz="1400" b="1" baseline="30000" dirty="0">
                <a:latin typeface="Montserrat SemiBold" pitchFamily="2" charset="77"/>
              </a:rPr>
              <a:t>nd</a:t>
            </a:r>
            <a:r>
              <a:rPr lang="en-US" sz="1400" b="1" dirty="0">
                <a:latin typeface="Montserrat SemiBold" pitchFamily="2" charset="77"/>
              </a:rPr>
              <a:t> order </a:t>
            </a:r>
            <a:r>
              <a:rPr lang="en-US" sz="1400" b="1" dirty="0" err="1">
                <a:latin typeface="Montserrat SemiBold" pitchFamily="2" charset="77"/>
              </a:rPr>
              <a:t>coeff</a:t>
            </a:r>
            <a:r>
              <a:rPr lang="en-US" sz="1400" b="1" dirty="0">
                <a:latin typeface="Montserrat SemiBold" pitchFamily="2" charset="77"/>
              </a:rPr>
              <a:t>   x   </a:t>
            </a:r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Transform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55CFAB-6591-73ED-3621-4E04542730BF}"/>
              </a:ext>
            </a:extLst>
          </p:cNvPr>
          <p:cNvGrpSpPr/>
          <p:nvPr/>
        </p:nvGrpSpPr>
        <p:grpSpPr>
          <a:xfrm>
            <a:off x="7388360" y="1459729"/>
            <a:ext cx="4239109" cy="977495"/>
            <a:chOff x="992983" y="1979251"/>
            <a:chExt cx="10381584" cy="23938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3272C573-A1B8-75F9-E12D-582207271F84}"/>
                    </a:ext>
                  </a:extLst>
                </p:cNvPr>
                <p:cNvSpPr txBox="1"/>
                <p:nvPr/>
              </p:nvSpPr>
              <p:spPr>
                <a:xfrm>
                  <a:off x="992983" y="2809431"/>
                  <a:ext cx="103687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en-US" sz="1400" b="1" dirty="0"/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CBA4D06F-F46A-48BD-3D04-410487D060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2983" y="2809431"/>
                  <a:ext cx="1036873" cy="527623"/>
                </a:xfrm>
                <a:prstGeom prst="rect">
                  <a:avLst/>
                </a:prstGeom>
                <a:blipFill>
                  <a:blip r:embed="rId8"/>
                  <a:stretch>
                    <a:fillRect l="-8824" r="-5882" b="-222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3FB6059-8452-2575-7C89-367E9F84F5A4}"/>
                </a:ext>
              </a:extLst>
            </p:cNvPr>
            <p:cNvGrpSpPr/>
            <p:nvPr/>
          </p:nvGrpSpPr>
          <p:grpSpPr>
            <a:xfrm>
              <a:off x="2306137" y="1979251"/>
              <a:ext cx="413101" cy="2328606"/>
              <a:chOff x="4986338" y="3259367"/>
              <a:chExt cx="249449" cy="2793217"/>
            </a:xfrm>
          </p:grpSpPr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3DE08291-7F7A-89D4-2F39-66268C51C9CB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2C211AA1-D2B9-7DCC-49CB-88132099D001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21FC48C0-F72A-6AC2-228D-D3EEF3314DF3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DAFB9EB-3D23-0D03-AECB-66320ACC61A0}"/>
                </a:ext>
              </a:extLst>
            </p:cNvPr>
            <p:cNvGrpSpPr/>
            <p:nvPr/>
          </p:nvGrpSpPr>
          <p:grpSpPr>
            <a:xfrm rot="10800000">
              <a:off x="4431423" y="1986097"/>
              <a:ext cx="413084" cy="2328605"/>
              <a:chOff x="4986338" y="3259367"/>
              <a:chExt cx="249449" cy="2793217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C03D1D32-0F15-41DD-8FDD-43EDF643985C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3D9E8FD9-E651-A472-52BB-EF33059FB1F3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E66EB28E-47B7-7459-19E4-0FE0EFDFE01D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4E630D20-CD7C-DC3D-BF83-A3DB0804FCF0}"/>
                </a:ext>
              </a:extLst>
            </p:cNvPr>
            <p:cNvSpPr/>
            <p:nvPr/>
          </p:nvSpPr>
          <p:spPr>
            <a:xfrm>
              <a:off x="2542973" y="2188187"/>
              <a:ext cx="545919" cy="54591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4CC46DE-93FD-8A34-909C-DEAEDE888934}"/>
                </a:ext>
              </a:extLst>
            </p:cNvPr>
            <p:cNvSpPr/>
            <p:nvPr/>
          </p:nvSpPr>
          <p:spPr>
            <a:xfrm>
              <a:off x="3292799" y="2185356"/>
              <a:ext cx="545919" cy="54591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BF887FD3-5342-B0AC-235D-4664F60AC384}"/>
                </a:ext>
              </a:extLst>
            </p:cNvPr>
            <p:cNvSpPr/>
            <p:nvPr/>
          </p:nvSpPr>
          <p:spPr>
            <a:xfrm>
              <a:off x="4042626" y="2188187"/>
              <a:ext cx="545919" cy="54591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D46BC623-E8B6-70D7-8E9B-25B58A415D09}"/>
                </a:ext>
              </a:extLst>
            </p:cNvPr>
            <p:cNvSpPr/>
            <p:nvPr/>
          </p:nvSpPr>
          <p:spPr>
            <a:xfrm>
              <a:off x="2542973" y="2873931"/>
              <a:ext cx="545919" cy="54591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C14D4D88-39EA-3625-85B4-923FB92A1305}"/>
                </a:ext>
              </a:extLst>
            </p:cNvPr>
            <p:cNvSpPr/>
            <p:nvPr/>
          </p:nvSpPr>
          <p:spPr>
            <a:xfrm>
              <a:off x="3292799" y="2871100"/>
              <a:ext cx="545919" cy="54591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0FCE1022-56CF-0D80-A56F-0FFE0B944CE8}"/>
                </a:ext>
              </a:extLst>
            </p:cNvPr>
            <p:cNvSpPr/>
            <p:nvPr/>
          </p:nvSpPr>
          <p:spPr>
            <a:xfrm>
              <a:off x="4042626" y="2873931"/>
              <a:ext cx="545919" cy="54591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C79703D4-1000-4283-CE5C-8DDF550FDF43}"/>
                </a:ext>
              </a:extLst>
            </p:cNvPr>
            <p:cNvSpPr/>
            <p:nvPr/>
          </p:nvSpPr>
          <p:spPr>
            <a:xfrm>
              <a:off x="2542973" y="3556707"/>
              <a:ext cx="545919" cy="545919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912A4076-82E2-0456-F828-DDC800534301}"/>
                </a:ext>
              </a:extLst>
            </p:cNvPr>
            <p:cNvSpPr/>
            <p:nvPr/>
          </p:nvSpPr>
          <p:spPr>
            <a:xfrm>
              <a:off x="3292799" y="3553876"/>
              <a:ext cx="545919" cy="54591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7EF92E19-9F70-9AE2-0372-E3808230C363}"/>
                </a:ext>
              </a:extLst>
            </p:cNvPr>
            <p:cNvSpPr/>
            <p:nvPr/>
          </p:nvSpPr>
          <p:spPr>
            <a:xfrm>
              <a:off x="4042626" y="3556707"/>
              <a:ext cx="545919" cy="54591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083E6324-8779-54A2-F668-19040C8482D0}"/>
                    </a:ext>
                  </a:extLst>
                </p:cNvPr>
                <p:cNvSpPr txBox="1"/>
                <p:nvPr/>
              </p:nvSpPr>
              <p:spPr>
                <a:xfrm>
                  <a:off x="5087407" y="2904031"/>
                  <a:ext cx="458463" cy="527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≈</m:t>
                        </m:r>
                      </m:oMath>
                    </m:oMathPara>
                  </a14:m>
                  <a:endParaRPr lang="en-US" sz="1400" b="1" dirty="0"/>
                </a:p>
              </p:txBody>
            </p:sp>
          </mc:Choice>
          <mc:Fallback xmlns=""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7DD0F505-7B55-019F-C1B3-0865AAA2A6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87407" y="2904031"/>
                  <a:ext cx="458463" cy="527623"/>
                </a:xfrm>
                <a:prstGeom prst="rect">
                  <a:avLst/>
                </a:prstGeom>
                <a:blipFill>
                  <a:blip r:embed="rId9"/>
                  <a:stretch>
                    <a:fillRect l="-12500" r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599C1BD-463B-0E5B-4CA6-884F7A34693B}"/>
                </a:ext>
              </a:extLst>
            </p:cNvPr>
            <p:cNvGrpSpPr/>
            <p:nvPr/>
          </p:nvGrpSpPr>
          <p:grpSpPr>
            <a:xfrm>
              <a:off x="5745595" y="2022818"/>
              <a:ext cx="413101" cy="2328606"/>
              <a:chOff x="4986338" y="3259367"/>
              <a:chExt cx="249449" cy="2793217"/>
            </a:xfrm>
          </p:grpSpPr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C20DC546-80FC-76AE-671E-22E6A0C99E8B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06E0EBD5-52DC-C101-A33F-00A3E8371FD4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0EE6CCFE-2772-A96A-D688-4A8BB6116A20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3C16C08-5D12-50F2-F2D1-7DC79F4F7032}"/>
                </a:ext>
              </a:extLst>
            </p:cNvPr>
            <p:cNvGrpSpPr/>
            <p:nvPr/>
          </p:nvGrpSpPr>
          <p:grpSpPr>
            <a:xfrm rot="10800000">
              <a:off x="7870881" y="2029664"/>
              <a:ext cx="413084" cy="2328605"/>
              <a:chOff x="4986338" y="3259367"/>
              <a:chExt cx="249449" cy="2793217"/>
            </a:xfrm>
          </p:grpSpPr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621FF652-998F-E20C-F313-D0063C7D7AAF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E9012F77-92B4-90AE-0268-2FE889EE4487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F79EA2C2-E46A-EAF2-1E22-AE56C99B2982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FA391E92-F8FA-063A-48C6-24830CE92D3B}"/>
                </a:ext>
              </a:extLst>
            </p:cNvPr>
            <p:cNvSpPr/>
            <p:nvPr/>
          </p:nvSpPr>
          <p:spPr>
            <a:xfrm>
              <a:off x="5963389" y="2231754"/>
              <a:ext cx="2035125" cy="54591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F1A74021-16D5-2FD9-83E5-02A42FA0FEA3}"/>
                </a:ext>
              </a:extLst>
            </p:cNvPr>
            <p:cNvSpPr/>
            <p:nvPr/>
          </p:nvSpPr>
          <p:spPr>
            <a:xfrm>
              <a:off x="5970532" y="2917498"/>
              <a:ext cx="2020837" cy="54591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DF9E8138-8201-8F01-A8BF-3E91C94BCF38}"/>
                </a:ext>
              </a:extLst>
            </p:cNvPr>
            <p:cNvSpPr/>
            <p:nvPr/>
          </p:nvSpPr>
          <p:spPr>
            <a:xfrm>
              <a:off x="5982433" y="3600274"/>
              <a:ext cx="1997035" cy="54591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74B774A-ED4A-5767-2DA2-628FAFCECEFF}"/>
                </a:ext>
              </a:extLst>
            </p:cNvPr>
            <p:cNvGrpSpPr/>
            <p:nvPr/>
          </p:nvGrpSpPr>
          <p:grpSpPr>
            <a:xfrm>
              <a:off x="8836197" y="2037688"/>
              <a:ext cx="413101" cy="2328606"/>
              <a:chOff x="4986338" y="3259367"/>
              <a:chExt cx="249449" cy="2793217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CC5B8CC4-D3F2-6892-8FD6-AE68595CE578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A0483AE9-8F9B-4908-1D6E-3E67CA10EA6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B0C640D3-9093-D9A6-9608-FB9CB2D3C78D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4EAFF5F-0D24-0AC0-64F4-2CF09DDAB3AE}"/>
                </a:ext>
              </a:extLst>
            </p:cNvPr>
            <p:cNvGrpSpPr/>
            <p:nvPr/>
          </p:nvGrpSpPr>
          <p:grpSpPr>
            <a:xfrm rot="10800000">
              <a:off x="10961483" y="2044534"/>
              <a:ext cx="413084" cy="2328605"/>
              <a:chOff x="4986338" y="3259367"/>
              <a:chExt cx="249449" cy="2793217"/>
            </a:xfrm>
          </p:grpSpPr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68ACEF03-F67B-57FF-2E31-B8AB9BC224E5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721D100E-713D-20A6-8817-1201A54CF5AF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599BF8CA-9968-9C4D-17C5-2DD821271449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0048CD94-D58B-3F8B-3A05-AEA9AE489FF1}"/>
                </a:ext>
              </a:extLst>
            </p:cNvPr>
            <p:cNvSpPr/>
            <p:nvPr/>
          </p:nvSpPr>
          <p:spPr>
            <a:xfrm rot="5400000">
              <a:off x="8297457" y="2927586"/>
              <a:ext cx="2035124" cy="54591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3F92CEBE-C0E6-6242-D7DE-68F67FBE12D0}"/>
                </a:ext>
              </a:extLst>
            </p:cNvPr>
            <p:cNvSpPr/>
            <p:nvPr/>
          </p:nvSpPr>
          <p:spPr>
            <a:xfrm rot="5400000">
              <a:off x="9068277" y="2927586"/>
              <a:ext cx="2020837" cy="54591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9C2FA0BC-692C-AE75-C0C4-C36BCB9D0B4C}"/>
                </a:ext>
              </a:extLst>
            </p:cNvPr>
            <p:cNvSpPr/>
            <p:nvPr/>
          </p:nvSpPr>
          <p:spPr>
            <a:xfrm rot="5400000">
              <a:off x="9849531" y="2927586"/>
              <a:ext cx="1997036" cy="54591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DF36BFF8-D9F9-8C51-B5BE-F3F047C1CE73}"/>
                    </a:ext>
                  </a:extLst>
                </p:cNvPr>
                <p:cNvSpPr txBox="1"/>
                <p:nvPr/>
              </p:nvSpPr>
              <p:spPr>
                <a:xfrm>
                  <a:off x="8358649" y="2913105"/>
                  <a:ext cx="490721" cy="6029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1D22EE21-345F-35DA-A272-9E01E77827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58649" y="2913105"/>
                  <a:ext cx="490721" cy="602996"/>
                </a:xfrm>
                <a:prstGeom prst="rect">
                  <a:avLst/>
                </a:prstGeom>
                <a:blipFill>
                  <a:blip r:embed="rId10"/>
                  <a:stretch>
                    <a:fillRect l="-17647" r="-17647" b="-476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7564CE32-3749-6375-9070-510D0FCCC291}"/>
                    </a:ext>
                  </a:extLst>
                </p:cNvPr>
                <p:cNvSpPr txBox="1"/>
                <p:nvPr/>
              </p:nvSpPr>
              <p:spPr>
                <a:xfrm>
                  <a:off x="6778154" y="2325036"/>
                  <a:ext cx="601898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37626973-7711-D7F5-036C-5BAFB30478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154" y="2325036"/>
                  <a:ext cx="601898" cy="527623"/>
                </a:xfrm>
                <a:prstGeom prst="rect">
                  <a:avLst/>
                </a:prstGeom>
                <a:blipFill>
                  <a:blip r:embed="rId11"/>
                  <a:stretch>
                    <a:fillRect l="-15000" r="-5000" b="-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E39654FA-8194-9053-B6DE-0A804F131AA8}"/>
                    </a:ext>
                  </a:extLst>
                </p:cNvPr>
                <p:cNvSpPr txBox="1"/>
                <p:nvPr/>
              </p:nvSpPr>
              <p:spPr>
                <a:xfrm>
                  <a:off x="6774598" y="2983065"/>
                  <a:ext cx="61210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438E9C4A-B8C5-07E7-8516-B1D288329D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4598" y="2983065"/>
                  <a:ext cx="612103" cy="527623"/>
                </a:xfrm>
                <a:prstGeom prst="rect">
                  <a:avLst/>
                </a:prstGeom>
                <a:blipFill>
                  <a:blip r:embed="rId12"/>
                  <a:stretch>
                    <a:fillRect l="-9524" r="-4762" b="-1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53D32D7F-EA57-09D2-07DC-72250167FF71}"/>
                    </a:ext>
                  </a:extLst>
                </p:cNvPr>
                <p:cNvSpPr txBox="1"/>
                <p:nvPr/>
              </p:nvSpPr>
              <p:spPr>
                <a:xfrm>
                  <a:off x="6774598" y="3641093"/>
                  <a:ext cx="61210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9C80551E-0EF6-E686-5195-2A61051EBD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4598" y="3641093"/>
                  <a:ext cx="612103" cy="527623"/>
                </a:xfrm>
                <a:prstGeom prst="rect">
                  <a:avLst/>
                </a:prstGeom>
                <a:blipFill>
                  <a:blip r:embed="rId13"/>
                  <a:stretch>
                    <a:fillRect l="-9524" r="-4762" b="-1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D7054516-C79B-30FF-9C66-6EC1766AAD2A}"/>
                    </a:ext>
                  </a:extLst>
                </p:cNvPr>
                <p:cNvSpPr txBox="1"/>
                <p:nvPr/>
              </p:nvSpPr>
              <p:spPr>
                <a:xfrm>
                  <a:off x="9127748" y="3002114"/>
                  <a:ext cx="598759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368A098B-13E9-B8AB-A660-0A4DE0B5EB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27748" y="3002114"/>
                  <a:ext cx="598759" cy="527623"/>
                </a:xfrm>
                <a:prstGeom prst="rect">
                  <a:avLst/>
                </a:prstGeom>
                <a:blipFill>
                  <a:blip r:embed="rId14"/>
                  <a:stretch>
                    <a:fillRect l="-10000" r="-5000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AD411FAF-7474-314F-3507-B87F70DC9556}"/>
                    </a:ext>
                  </a:extLst>
                </p:cNvPr>
                <p:cNvSpPr txBox="1"/>
                <p:nvPr/>
              </p:nvSpPr>
              <p:spPr>
                <a:xfrm>
                  <a:off x="9881602" y="3002114"/>
                  <a:ext cx="61210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6B422263-51CA-1AFC-0D31-F33640CB35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81602" y="3002114"/>
                  <a:ext cx="612103" cy="527623"/>
                </a:xfrm>
                <a:prstGeom prst="rect">
                  <a:avLst/>
                </a:prstGeom>
                <a:blipFill>
                  <a:blip r:embed="rId15"/>
                  <a:stretch>
                    <a:fillRect l="-9524" r="-4762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517AD45D-F012-8599-8D78-33B478EA656D}"/>
                    </a:ext>
                  </a:extLst>
                </p:cNvPr>
                <p:cNvSpPr txBox="1"/>
                <p:nvPr/>
              </p:nvSpPr>
              <p:spPr>
                <a:xfrm>
                  <a:off x="10661925" y="3002114"/>
                  <a:ext cx="61210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CB37C7E7-6755-B709-64B5-02C19EFDF0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61925" y="3002114"/>
                  <a:ext cx="612103" cy="527623"/>
                </a:xfrm>
                <a:prstGeom prst="rect">
                  <a:avLst/>
                </a:prstGeom>
                <a:blipFill>
                  <a:blip r:embed="rId16"/>
                  <a:stretch>
                    <a:fillRect l="-9524" r="-4762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5C17ADC-6252-C080-FECE-4694372E24E2}"/>
              </a:ext>
            </a:extLst>
          </p:cNvPr>
          <p:cNvSpPr txBox="1"/>
          <p:nvPr/>
        </p:nvSpPr>
        <p:spPr>
          <a:xfrm>
            <a:off x="715384" y="3770295"/>
            <a:ext cx="12105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Transform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method: </a:t>
            </a:r>
          </a:p>
          <a:p>
            <a:r>
              <a:rPr lang="en-US" sz="1400" dirty="0">
                <a:latin typeface="Montserrat" pitchFamily="2" charset="77"/>
              </a:rPr>
              <a:t>(Step 1 and </a:t>
            </a:r>
          </a:p>
          <a:p>
            <a:r>
              <a:rPr lang="en-US" sz="1400" dirty="0">
                <a:latin typeface="Montserrat" pitchFamily="2" charset="77"/>
              </a:rPr>
              <a:t>Step 2)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A9073FE-CCCF-E3BC-6E63-F07014593B04}"/>
              </a:ext>
            </a:extLst>
          </p:cNvPr>
          <p:cNvSpPr txBox="1"/>
          <p:nvPr/>
        </p:nvSpPr>
        <p:spPr>
          <a:xfrm>
            <a:off x="715384" y="5425987"/>
            <a:ext cx="119135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Functional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Equation:</a:t>
            </a:r>
          </a:p>
          <a:p>
            <a:r>
              <a:rPr lang="en-US" sz="1400" dirty="0">
                <a:latin typeface="Montserrat" pitchFamily="2" charset="77"/>
              </a:rPr>
              <a:t>(Step 3)</a:t>
            </a:r>
          </a:p>
        </p:txBody>
      </p:sp>
    </p:spTree>
    <p:extLst>
      <p:ext uri="{BB962C8B-B14F-4D97-AF65-F5344CB8AC3E}">
        <p14:creationId xmlns:p14="http://schemas.microsoft.com/office/powerpoint/2010/main" val="382505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28" grpId="0" animBg="1"/>
      <p:bldP spid="23" grpId="0" animBg="1"/>
      <p:bldP spid="7" grpId="0"/>
      <p:bldP spid="8" grpId="0"/>
      <p:bldP spid="13" grpId="0"/>
      <p:bldP spid="14" grpId="0"/>
      <p:bldP spid="15" grpId="0"/>
      <p:bldP spid="30" grpId="0"/>
      <p:bldP spid="35" grpId="0"/>
      <p:bldP spid="36" grpId="0"/>
      <p:bldP spid="39" grpId="0"/>
      <p:bldP spid="90" grpId="0"/>
      <p:bldP spid="91" grpId="0" animBg="1"/>
      <p:bldP spid="92" grpId="0"/>
      <p:bldP spid="95" grpId="0"/>
      <p:bldP spid="103" grpId="0"/>
      <p:bldP spid="144" grpId="0"/>
      <p:bldP spid="3" grpId="0"/>
      <p:bldP spid="10" grpId="0"/>
      <p:bldP spid="11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5B2DBC1-2022-2977-2D30-FD038C3FC01E}"/>
              </a:ext>
            </a:extLst>
          </p:cNvPr>
          <p:cNvSpPr/>
          <p:nvPr/>
        </p:nvSpPr>
        <p:spPr>
          <a:xfrm>
            <a:off x="4757349" y="1478556"/>
            <a:ext cx="2986476" cy="633669"/>
          </a:xfrm>
          <a:prstGeom prst="roundRect">
            <a:avLst/>
          </a:prstGeom>
          <a:solidFill>
            <a:srgbClr val="132E3D">
              <a:alpha val="10000"/>
            </a:srgbClr>
          </a:solidFill>
          <a:ln w="28575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B02138-1EDC-8836-A07E-CC1E8EEA288B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C315278E-7BF3-BD35-6FBA-CB17FF97DB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83961" y="1566208"/>
                <a:ext cx="3308395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0" smtClean="0">
                              <a:latin typeface="Cambria Math" panose="02040503050406030204" pitchFamily="18" charset="0"/>
                            </a:rPr>
                            <m:t>𝐪</m:t>
                          </m:r>
                        </m:e>
                        <m:sup>
                          <m:r>
                            <a:rPr lang="en-US" sz="2400" b="1" i="0" smtClean="0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𝐪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𝐬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𝐮</m:t>
                      </m:r>
                    </m:oMath>
                  </m:oMathPara>
                </a14:m>
                <a:endParaRPr lang="en-US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C315278E-7BF3-BD35-6FBA-CB17FF97D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961" y="1566208"/>
                <a:ext cx="3308395" cy="5460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66D587B8-19D8-8C06-96CA-71CD76B6ADD6}"/>
              </a:ext>
            </a:extLst>
          </p:cNvPr>
          <p:cNvSpPr txBox="1"/>
          <p:nvPr/>
        </p:nvSpPr>
        <p:spPr>
          <a:xfrm>
            <a:off x="1986419" y="1564182"/>
            <a:ext cx="2303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ontserrat" pitchFamily="2" charset="77"/>
              </a:rPr>
              <a:t>Lindley’s Equation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3F099C-CC7D-8807-CA2F-04095AE62E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587"/>
          <a:stretch/>
        </p:blipFill>
        <p:spPr>
          <a:xfrm>
            <a:off x="5521734" y="2597339"/>
            <a:ext cx="4937909" cy="9945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47CD8BA-3CA3-0960-6470-D41592907DC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8123"/>
          <a:stretch/>
        </p:blipFill>
        <p:spPr>
          <a:xfrm>
            <a:off x="5521734" y="3646883"/>
            <a:ext cx="4741244" cy="79329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5F3B1B0-B248-0358-9E9B-75AD2FE2B7EB}"/>
              </a:ext>
            </a:extLst>
          </p:cNvPr>
          <p:cNvGrpSpPr/>
          <p:nvPr/>
        </p:nvGrpSpPr>
        <p:grpSpPr>
          <a:xfrm>
            <a:off x="3138337" y="4796811"/>
            <a:ext cx="5371700" cy="1317067"/>
            <a:chOff x="862120" y="5203613"/>
            <a:chExt cx="3492439" cy="856298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8F6B4B9-2B7A-A738-71CB-584815391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2120" y="5375069"/>
              <a:ext cx="3492439" cy="53855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2C57B1F-9C16-55BD-F0D7-F13F27980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32156" y="5203613"/>
              <a:ext cx="355178" cy="856298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304A305-0991-740F-F60A-D94956DF891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57345" y="5401436"/>
              <a:ext cx="304800" cy="431800"/>
            </a:xfrm>
            <a:prstGeom prst="rect">
              <a:avLst/>
            </a:prstGeom>
          </p:spPr>
        </p:pic>
      </p:grp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A9C0E6DD-C0C5-143E-9C64-D6DAE0205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14</a:t>
            </a:fld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F899B5-7A58-0665-34EB-EB142927EF5B}"/>
              </a:ext>
            </a:extLst>
          </p:cNvPr>
          <p:cNvSpPr txBox="1"/>
          <p:nvPr/>
        </p:nvSpPr>
        <p:spPr>
          <a:xfrm>
            <a:off x="3050507" y="4612145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Multi-dim SSC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F08C21-E2C1-8895-A2C6-B20168151D8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102"/>
          <a:stretch/>
        </p:blipFill>
        <p:spPr>
          <a:xfrm>
            <a:off x="1497525" y="2468791"/>
            <a:ext cx="4024209" cy="13170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23178A-28B9-E49A-D723-F1C1DC850866}"/>
              </a:ext>
            </a:extLst>
          </p:cNvPr>
          <p:cNvSpPr txBox="1"/>
          <p:nvPr/>
        </p:nvSpPr>
        <p:spPr>
          <a:xfrm>
            <a:off x="2305436" y="129411"/>
            <a:ext cx="8328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DIFFICULTY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LEVEL (2n-1) </a:t>
            </a:r>
          </a:p>
        </p:txBody>
      </p:sp>
    </p:spTree>
    <p:extLst>
      <p:ext uri="{BB962C8B-B14F-4D97-AF65-F5344CB8AC3E}">
        <p14:creationId xmlns:p14="http://schemas.microsoft.com/office/powerpoint/2010/main" val="405660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Rectangle 137">
            <a:extLst>
              <a:ext uri="{FF2B5EF4-FFF2-40B4-BE49-F238E27FC236}">
                <a16:creationId xmlns:a16="http://schemas.microsoft.com/office/drawing/2014/main" id="{E13BBB56-91D6-F929-59B8-2BE39637D0D3}"/>
              </a:ext>
            </a:extLst>
          </p:cNvPr>
          <p:cNvSpPr/>
          <p:nvPr/>
        </p:nvSpPr>
        <p:spPr>
          <a:xfrm>
            <a:off x="6915521" y="3543372"/>
            <a:ext cx="4810307" cy="57160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E83D342-97A1-47CA-271B-79DE46CE26AE}"/>
              </a:ext>
            </a:extLst>
          </p:cNvPr>
          <p:cNvSpPr/>
          <p:nvPr/>
        </p:nvSpPr>
        <p:spPr>
          <a:xfrm>
            <a:off x="5116903" y="5557294"/>
            <a:ext cx="3991740" cy="571607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EA236D-875A-7FD4-FEB1-EFF09E48CFA5}"/>
              </a:ext>
            </a:extLst>
          </p:cNvPr>
          <p:cNvSpPr/>
          <p:nvPr/>
        </p:nvSpPr>
        <p:spPr>
          <a:xfrm>
            <a:off x="2243711" y="5474561"/>
            <a:ext cx="2489653" cy="75378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2312254-DC10-880A-EA6A-8FA053C03CED}"/>
              </a:ext>
            </a:extLst>
          </p:cNvPr>
          <p:cNvSpPr/>
          <p:nvPr/>
        </p:nvSpPr>
        <p:spPr>
          <a:xfrm>
            <a:off x="2686274" y="2594173"/>
            <a:ext cx="3308395" cy="55033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C16228-0122-1044-ECE2-E74016681F80}"/>
              </a:ext>
            </a:extLst>
          </p:cNvPr>
          <p:cNvSpPr/>
          <p:nvPr/>
        </p:nvSpPr>
        <p:spPr>
          <a:xfrm>
            <a:off x="2430424" y="3537544"/>
            <a:ext cx="3993349" cy="148450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DF77C-D197-50FE-5B8B-E1A029325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15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6CF459-FFFE-E778-CF10-ADD25911AEB0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1727F6B-CB5C-D7B2-C8BD-C716E484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32560" y="2628898"/>
                <a:ext cx="3308395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  <m:sup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bSup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08253D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1727F6B-CB5C-D7B2-C8BD-C716E48407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2560" y="2628898"/>
                <a:ext cx="3308395" cy="5460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DDB2407-C8E5-5BE7-F463-A64CE0B3F400}"/>
              </a:ext>
            </a:extLst>
          </p:cNvPr>
          <p:cNvSpPr txBox="1"/>
          <p:nvPr/>
        </p:nvSpPr>
        <p:spPr>
          <a:xfrm>
            <a:off x="715384" y="2497715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Lindley’s 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Equation 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6E9CAE-95E8-DB80-E6E7-4BF524EEBFF1}"/>
              </a:ext>
            </a:extLst>
          </p:cNvPr>
          <p:cNvSpPr txBox="1"/>
          <p:nvPr/>
        </p:nvSpPr>
        <p:spPr>
          <a:xfrm>
            <a:off x="2430424" y="3618791"/>
            <a:ext cx="3993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Exponential Lyapunov function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182AF7-C93B-10F2-1F30-B142C95932D1}"/>
              </a:ext>
            </a:extLst>
          </p:cNvPr>
          <p:cNvSpPr txBox="1"/>
          <p:nvPr/>
        </p:nvSpPr>
        <p:spPr>
          <a:xfrm>
            <a:off x="3768046" y="4135753"/>
            <a:ext cx="1318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Zero Drift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F79650-4495-D12F-D7A4-9C0C91BA2773}"/>
              </a:ext>
            </a:extLst>
          </p:cNvPr>
          <p:cNvSpPr txBox="1"/>
          <p:nvPr/>
        </p:nvSpPr>
        <p:spPr>
          <a:xfrm>
            <a:off x="2620082" y="4652715"/>
            <a:ext cx="36140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8253D"/>
                </a:solidFill>
                <a:latin typeface="Montserrat Medium" pitchFamily="2" charset="77"/>
              </a:rPr>
              <a:t>Second Order Approximation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E26CDCB-E028-4205-AEBD-F84FB84C0198}"/>
              </a:ext>
            </a:extLst>
          </p:cNvPr>
          <p:cNvCxnSpPr>
            <a:cxnSpLocks/>
          </p:cNvCxnSpPr>
          <p:nvPr/>
        </p:nvCxnSpPr>
        <p:spPr>
          <a:xfrm>
            <a:off x="4427099" y="3952293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C212D93-A2F3-204D-9C50-93E5D26641BD}"/>
              </a:ext>
            </a:extLst>
          </p:cNvPr>
          <p:cNvCxnSpPr>
            <a:cxnSpLocks/>
          </p:cNvCxnSpPr>
          <p:nvPr/>
        </p:nvCxnSpPr>
        <p:spPr>
          <a:xfrm>
            <a:off x="4427099" y="4469255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29C0B70-A934-57B8-D3E4-8602A7B513AD}"/>
              </a:ext>
            </a:extLst>
          </p:cNvPr>
          <p:cNvCxnSpPr>
            <a:cxnSpLocks/>
          </p:cNvCxnSpPr>
          <p:nvPr/>
        </p:nvCxnSpPr>
        <p:spPr>
          <a:xfrm>
            <a:off x="4434954" y="3232559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0628FEB8-76A8-BCE1-F921-AF06B5B62C75}"/>
              </a:ext>
            </a:extLst>
          </p:cNvPr>
          <p:cNvSpPr txBox="1"/>
          <p:nvPr/>
        </p:nvSpPr>
        <p:spPr>
          <a:xfrm>
            <a:off x="505630" y="1256361"/>
            <a:ext cx="458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INPUT QUEUED SWITCH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ACDEE9-FF55-0895-5C5D-3CEBBC858243}"/>
              </a:ext>
            </a:extLst>
          </p:cNvPr>
          <p:cNvSpPr txBox="1"/>
          <p:nvPr/>
        </p:nvSpPr>
        <p:spPr>
          <a:xfrm>
            <a:off x="715384" y="4069697"/>
            <a:ext cx="1151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Transform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method: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96D129C-6BB1-4B7B-ACE0-4736D5AE597E}"/>
                  </a:ext>
                </a:extLst>
              </p:cNvPr>
              <p:cNvSpPr txBox="1"/>
              <p:nvPr/>
            </p:nvSpPr>
            <p:spPr>
              <a:xfrm>
                <a:off x="1938042" y="5574856"/>
                <a:ext cx="3081564" cy="467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6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d>
                            <m:dPr>
                              <m:begChr m:val="⟨"/>
                              <m:endChr m:val="⟩"/>
                              <m:ctrlP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  <m:r>
                            <a:rPr lang="en-US" sz="16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600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⟨</m:t>
                          </m:r>
                          <m:r>
                            <a:rPr lang="en-US" sz="16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  <m:r>
                            <a:rPr lang="en-US" sz="16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𝝈</m:t>
                              </m:r>
                            </m:e>
                            <m:sup>
                              <m:r>
                                <a:rPr lang="en-US" sz="1600" b="1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16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  <m:r>
                            <a:rPr lang="en-US" sz="16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⟩</m:t>
                          </m:r>
                        </m:e>
                      </m:d>
                      <m:r>
                        <a:rPr lang="en-US" sz="1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𝜽</m:t>
                      </m:r>
                      <m:r>
                        <a:rPr lang="en-US" sz="1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600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96D129C-6BB1-4B7B-ACE0-4736D5AE5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8042" y="5574856"/>
                <a:ext cx="3081564" cy="467820"/>
              </a:xfrm>
              <a:prstGeom prst="rect">
                <a:avLst/>
              </a:prstGeom>
              <a:blipFill>
                <a:blip r:embed="rId3"/>
                <a:stretch>
                  <a:fillRect t="-5405" b="-13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F16CB6-2763-F157-60DA-C6917EA47C64}"/>
                  </a:ext>
                </a:extLst>
              </p:cNvPr>
              <p:cNvSpPr txBox="1"/>
              <p:nvPr/>
            </p:nvSpPr>
            <p:spPr>
              <a:xfrm>
                <a:off x="5175293" y="5668671"/>
                <a:ext cx="3699538" cy="3239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solidFill>
                                    <a:srgbClr val="0825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𝒆</m:t>
                                  </m:r>
                                </m:e>
                                <m:sup>
                                  <m: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𝝐</m:t>
                                  </m:r>
                                  <m: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⟨</m:t>
                                  </m:r>
                                  <m: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  <m: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  <m:r>
                                    <a:rPr lang="en-US" b="1" i="1">
                                      <a:solidFill>
                                        <a:srgbClr val="08253D"/>
                                      </a:solidFill>
                                      <a:latin typeface="Cambria Math" panose="02040503050406030204" pitchFamily="18" charset="0"/>
                                    </a:rPr>
                                    <m:t>⟩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en-US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e>
                                <m:sub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solidFill>
                                                <a:srgbClr val="FF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=0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=⟨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𝜽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𝑴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⟩≠</m:t>
                      </m:r>
                      <m:r>
                        <a:rPr lang="en-US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𝜽</m:t>
                      </m:r>
                    </m:oMath>
                  </m:oMathPara>
                </a14:m>
                <a:endParaRPr lang="en-US" b="1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F16CB6-2763-F157-60DA-C6917EA47C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5293" y="5668671"/>
                <a:ext cx="3699538" cy="323935"/>
              </a:xfrm>
              <a:prstGeom prst="rect">
                <a:avLst/>
              </a:prstGeom>
              <a:blipFill>
                <a:blip r:embed="rId4"/>
                <a:stretch>
                  <a:fillRect t="-3846" r="-1027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AEB59-FB91-F032-42E6-DD8ADD29B831}"/>
                  </a:ext>
                </a:extLst>
              </p:cNvPr>
              <p:cNvSpPr txBox="1"/>
              <p:nvPr/>
            </p:nvSpPr>
            <p:spPr>
              <a:xfrm>
                <a:off x="4847835" y="5699506"/>
                <a:ext cx="22281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AEB59-FB91-F032-42E6-DD8ADD29B8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7835" y="5699506"/>
                <a:ext cx="222817" cy="276999"/>
              </a:xfrm>
              <a:prstGeom prst="rect">
                <a:avLst/>
              </a:prstGeom>
              <a:blipFill>
                <a:blip r:embed="rId5"/>
                <a:stretch>
                  <a:fillRect l="-10526" r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>
            <a:extLst>
              <a:ext uri="{FF2B5EF4-FFF2-40B4-BE49-F238E27FC236}">
                <a16:creationId xmlns:a16="http://schemas.microsoft.com/office/drawing/2014/main" id="{D07F259D-FC2B-D436-32D1-EA2AE869F015}"/>
              </a:ext>
            </a:extLst>
          </p:cNvPr>
          <p:cNvSpPr txBox="1"/>
          <p:nvPr/>
        </p:nvSpPr>
        <p:spPr>
          <a:xfrm>
            <a:off x="715384" y="5480401"/>
            <a:ext cx="1191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Functional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Equation: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844FACCE-2E9B-D3EE-2064-D0CE4E2EB46F}"/>
              </a:ext>
            </a:extLst>
          </p:cNvPr>
          <p:cNvGrpSpPr/>
          <p:nvPr/>
        </p:nvGrpSpPr>
        <p:grpSpPr>
          <a:xfrm>
            <a:off x="3291389" y="5074423"/>
            <a:ext cx="2179265" cy="328935"/>
            <a:chOff x="3128211" y="4510481"/>
            <a:chExt cx="2179265" cy="328935"/>
          </a:xfrm>
        </p:grpSpPr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BEE81184-9E6E-7DD1-AFE9-1AF4FFAF7B48}"/>
                </a:ext>
              </a:extLst>
            </p:cNvPr>
            <p:cNvCxnSpPr>
              <a:cxnSpLocks/>
            </p:cNvCxnSpPr>
            <p:nvPr/>
          </p:nvCxnSpPr>
          <p:spPr>
            <a:xfrm>
              <a:off x="3128211" y="4620126"/>
              <a:ext cx="2168117" cy="0"/>
            </a:xfrm>
            <a:prstGeom prst="line">
              <a:avLst/>
            </a:prstGeom>
            <a:ln w="12700">
              <a:solidFill>
                <a:srgbClr val="0825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F1A4062B-30A0-4E72-874A-9EAFE3C675F6}"/>
                </a:ext>
              </a:extLst>
            </p:cNvPr>
            <p:cNvCxnSpPr>
              <a:cxnSpLocks/>
            </p:cNvCxnSpPr>
            <p:nvPr/>
          </p:nvCxnSpPr>
          <p:spPr>
            <a:xfrm>
              <a:off x="3136070" y="4620126"/>
              <a:ext cx="0" cy="219290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023E978E-0ECF-D200-E180-A1AAA8A9ED7C}"/>
                </a:ext>
              </a:extLst>
            </p:cNvPr>
            <p:cNvCxnSpPr>
              <a:cxnSpLocks/>
            </p:cNvCxnSpPr>
            <p:nvPr/>
          </p:nvCxnSpPr>
          <p:spPr>
            <a:xfrm>
              <a:off x="5307476" y="4620126"/>
              <a:ext cx="0" cy="219290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317DD606-2AF0-899C-D22F-D5ED0FBF14CF}"/>
                </a:ext>
              </a:extLst>
            </p:cNvPr>
            <p:cNvCxnSpPr>
              <a:cxnSpLocks/>
            </p:cNvCxnSpPr>
            <p:nvPr/>
          </p:nvCxnSpPr>
          <p:spPr>
            <a:xfrm>
              <a:off x="4272565" y="4510481"/>
              <a:ext cx="0" cy="109645"/>
            </a:xfrm>
            <a:prstGeom prst="straightConnector1">
              <a:avLst/>
            </a:prstGeom>
            <a:ln w="19050">
              <a:solidFill>
                <a:srgbClr val="08253D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9C40A6E5-72C1-B344-7B49-A8E73CA06A7A}"/>
              </a:ext>
            </a:extLst>
          </p:cNvPr>
          <p:cNvSpPr txBox="1"/>
          <p:nvPr/>
        </p:nvSpPr>
        <p:spPr>
          <a:xfrm>
            <a:off x="715384" y="1680257"/>
            <a:ext cx="1350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State Space </a:t>
            </a:r>
          </a:p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Collapse: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56DA458-FE89-B9B4-8DC4-295EBF8A0857}"/>
              </a:ext>
            </a:extLst>
          </p:cNvPr>
          <p:cNvSpPr/>
          <p:nvPr/>
        </p:nvSpPr>
        <p:spPr>
          <a:xfrm>
            <a:off x="2675311" y="1737410"/>
            <a:ext cx="1837862" cy="4823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Content Placeholder 2">
                <a:extLst>
                  <a:ext uri="{FF2B5EF4-FFF2-40B4-BE49-F238E27FC236}">
                    <a16:creationId xmlns:a16="http://schemas.microsoft.com/office/drawing/2014/main" id="{4039C148-4951-1553-13D5-84FE3E404E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732560" y="1727692"/>
                <a:ext cx="1837863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𝒒</m:t>
                      </m:r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08253D"/>
                              </a:solidFill>
                              <a:latin typeface="Cambria Math" panose="02040503050406030204" pitchFamily="18" charset="0"/>
                            </a:rPr>
                            <m:t>⊥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08253D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92" name="Content Placeholder 2">
                <a:extLst>
                  <a:ext uri="{FF2B5EF4-FFF2-40B4-BE49-F238E27FC236}">
                    <a16:creationId xmlns:a16="http://schemas.microsoft.com/office/drawing/2014/main" id="{4039C148-4951-1553-13D5-84FE3E404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2560" y="1727692"/>
                <a:ext cx="1837863" cy="54601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E7CAA12A-DF49-280E-608E-31116F70AC24}"/>
              </a:ext>
            </a:extLst>
          </p:cNvPr>
          <p:cNvCxnSpPr>
            <a:cxnSpLocks/>
          </p:cNvCxnSpPr>
          <p:nvPr/>
        </p:nvCxnSpPr>
        <p:spPr>
          <a:xfrm>
            <a:off x="3672954" y="2285546"/>
            <a:ext cx="0" cy="21929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2DC98109-910F-5FC1-EE87-27B45FCB68AA}"/>
              </a:ext>
            </a:extLst>
          </p:cNvPr>
          <p:cNvCxnSpPr>
            <a:cxnSpLocks/>
          </p:cNvCxnSpPr>
          <p:nvPr/>
        </p:nvCxnSpPr>
        <p:spPr>
          <a:xfrm flipV="1">
            <a:off x="4434954" y="1976723"/>
            <a:ext cx="835546" cy="9224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B96EC4E-7C61-B855-EA2A-8D5C34398EA7}"/>
                  </a:ext>
                </a:extLst>
              </p:cNvPr>
              <p:cNvSpPr txBox="1"/>
              <p:nvPr/>
            </p:nvSpPr>
            <p:spPr>
              <a:xfrm>
                <a:off x="5341135" y="1836141"/>
                <a:ext cx="41517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8253D"/>
                          </a:solidFill>
                          <a:latin typeface="Cambria Math" panose="02040503050406030204" pitchFamily="18" charset="0"/>
                        </a:rPr>
                        <m:t>≈0</m:t>
                      </m:r>
                    </m:oMath>
                  </m:oMathPara>
                </a14:m>
                <a:endParaRPr lang="en-US" dirty="0">
                  <a:solidFill>
                    <a:srgbClr val="08253D"/>
                  </a:solidFill>
                </a:endParaRPr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B96EC4E-7C61-B855-EA2A-8D5C34398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1135" y="1836141"/>
                <a:ext cx="415178" cy="276999"/>
              </a:xfrm>
              <a:prstGeom prst="rect">
                <a:avLst/>
              </a:prstGeom>
              <a:blipFill>
                <a:blip r:embed="rId7"/>
                <a:stretch>
                  <a:fillRect l="-5882" r="-11765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" name="TextBox 102">
            <a:extLst>
              <a:ext uri="{FF2B5EF4-FFF2-40B4-BE49-F238E27FC236}">
                <a16:creationId xmlns:a16="http://schemas.microsoft.com/office/drawing/2014/main" id="{72250B90-7C3B-0E5F-B6F2-5B4F1683C9D0}"/>
              </a:ext>
            </a:extLst>
          </p:cNvPr>
          <p:cNvSpPr txBox="1"/>
          <p:nvPr/>
        </p:nvSpPr>
        <p:spPr>
          <a:xfrm>
            <a:off x="4518321" y="1653491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SSC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8A0D32F-4004-A0F9-2AA9-28019365DBD9}"/>
              </a:ext>
            </a:extLst>
          </p:cNvPr>
          <p:cNvGrpSpPr/>
          <p:nvPr/>
        </p:nvGrpSpPr>
        <p:grpSpPr>
          <a:xfrm>
            <a:off x="7388360" y="1459729"/>
            <a:ext cx="4239109" cy="977495"/>
            <a:chOff x="992983" y="1979251"/>
            <a:chExt cx="10381584" cy="23938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CBA4D06F-F46A-48BD-3D04-410487D0605D}"/>
                    </a:ext>
                  </a:extLst>
                </p:cNvPr>
                <p:cNvSpPr txBox="1"/>
                <p:nvPr/>
              </p:nvSpPr>
              <p:spPr>
                <a:xfrm>
                  <a:off x="992983" y="2809431"/>
                  <a:ext cx="103687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en-US" sz="1400" b="1" dirty="0"/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CBA4D06F-F46A-48BD-3D04-410487D060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2983" y="2809431"/>
                  <a:ext cx="1036873" cy="527623"/>
                </a:xfrm>
                <a:prstGeom prst="rect">
                  <a:avLst/>
                </a:prstGeom>
                <a:blipFill>
                  <a:blip r:embed="rId8"/>
                  <a:stretch>
                    <a:fillRect l="-8824" r="-5882" b="-222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90D64301-3828-EA5A-0D9B-E9EFE0488EAD}"/>
                </a:ext>
              </a:extLst>
            </p:cNvPr>
            <p:cNvGrpSpPr/>
            <p:nvPr/>
          </p:nvGrpSpPr>
          <p:grpSpPr>
            <a:xfrm>
              <a:off x="2306137" y="1979251"/>
              <a:ext cx="413101" cy="2328606"/>
              <a:chOff x="4986338" y="3259367"/>
              <a:chExt cx="249449" cy="2793217"/>
            </a:xfrm>
          </p:grpSpPr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35C92A12-6A87-BF08-A0A8-A81AED442BD0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BA8B127F-1C72-DB74-D9E3-96C38F8A966E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ABC9CE03-2616-19D7-DC93-4B8EF628CBDE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DC63DB5-0CE9-55CE-B87D-989712DEF1A1}"/>
                </a:ext>
              </a:extLst>
            </p:cNvPr>
            <p:cNvGrpSpPr/>
            <p:nvPr/>
          </p:nvGrpSpPr>
          <p:grpSpPr>
            <a:xfrm rot="10800000">
              <a:off x="4431423" y="1986097"/>
              <a:ext cx="413084" cy="2328605"/>
              <a:chOff x="4986338" y="3259367"/>
              <a:chExt cx="249449" cy="2793217"/>
            </a:xfrm>
          </p:grpSpPr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29300BF3-B31C-C8AC-A690-60EE80BA8E00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AAB96386-3628-FA8A-B6C0-173AE4B747E1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BBAC1521-3F6D-1310-9600-8C947782DBF0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0FC6B2F9-2E5C-FBF1-376D-1E4BD51DF177}"/>
                </a:ext>
              </a:extLst>
            </p:cNvPr>
            <p:cNvSpPr/>
            <p:nvPr/>
          </p:nvSpPr>
          <p:spPr>
            <a:xfrm>
              <a:off x="2542973" y="2188187"/>
              <a:ext cx="545919" cy="54591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>
              <a:extLst>
                <a:ext uri="{FF2B5EF4-FFF2-40B4-BE49-F238E27FC236}">
                  <a16:creationId xmlns:a16="http://schemas.microsoft.com/office/drawing/2014/main" id="{AD0D6912-B1E7-7493-EFE3-212D37F9C9D6}"/>
                </a:ext>
              </a:extLst>
            </p:cNvPr>
            <p:cNvSpPr/>
            <p:nvPr/>
          </p:nvSpPr>
          <p:spPr>
            <a:xfrm>
              <a:off x="3292799" y="2185356"/>
              <a:ext cx="545919" cy="54591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452A9B71-21FB-96DB-3480-08201B3F77E0}"/>
                </a:ext>
              </a:extLst>
            </p:cNvPr>
            <p:cNvSpPr/>
            <p:nvPr/>
          </p:nvSpPr>
          <p:spPr>
            <a:xfrm>
              <a:off x="4042626" y="2188187"/>
              <a:ext cx="545919" cy="54591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AAC5A9FB-1D22-E5D8-FF30-1654A43EC805}"/>
                </a:ext>
              </a:extLst>
            </p:cNvPr>
            <p:cNvSpPr/>
            <p:nvPr/>
          </p:nvSpPr>
          <p:spPr>
            <a:xfrm>
              <a:off x="2542973" y="2873931"/>
              <a:ext cx="545919" cy="54591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ounded Rectangle 57">
              <a:extLst>
                <a:ext uri="{FF2B5EF4-FFF2-40B4-BE49-F238E27FC236}">
                  <a16:creationId xmlns:a16="http://schemas.microsoft.com/office/drawing/2014/main" id="{872F1018-F5F2-4A40-8EAD-A930DC3C9E6E}"/>
                </a:ext>
              </a:extLst>
            </p:cNvPr>
            <p:cNvSpPr/>
            <p:nvPr/>
          </p:nvSpPr>
          <p:spPr>
            <a:xfrm>
              <a:off x="3292799" y="2871100"/>
              <a:ext cx="545919" cy="54591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BDBF2523-E2F0-C179-F4DD-1125F1A5B36D}"/>
                </a:ext>
              </a:extLst>
            </p:cNvPr>
            <p:cNvSpPr/>
            <p:nvPr/>
          </p:nvSpPr>
          <p:spPr>
            <a:xfrm>
              <a:off x="4042626" y="2873931"/>
              <a:ext cx="545919" cy="54591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>
              <a:extLst>
                <a:ext uri="{FF2B5EF4-FFF2-40B4-BE49-F238E27FC236}">
                  <a16:creationId xmlns:a16="http://schemas.microsoft.com/office/drawing/2014/main" id="{1C384F08-C421-6F79-B1CD-9D497C39A3C7}"/>
                </a:ext>
              </a:extLst>
            </p:cNvPr>
            <p:cNvSpPr/>
            <p:nvPr/>
          </p:nvSpPr>
          <p:spPr>
            <a:xfrm>
              <a:off x="2542973" y="3556707"/>
              <a:ext cx="545919" cy="545919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ounded Rectangle 60">
              <a:extLst>
                <a:ext uri="{FF2B5EF4-FFF2-40B4-BE49-F238E27FC236}">
                  <a16:creationId xmlns:a16="http://schemas.microsoft.com/office/drawing/2014/main" id="{5B5E3025-3F86-44DC-3503-D12E660E175F}"/>
                </a:ext>
              </a:extLst>
            </p:cNvPr>
            <p:cNvSpPr/>
            <p:nvPr/>
          </p:nvSpPr>
          <p:spPr>
            <a:xfrm>
              <a:off x="3292799" y="3553876"/>
              <a:ext cx="545919" cy="54591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F81FB50C-F1C2-4D6F-765B-C23CC3DAF2D2}"/>
                </a:ext>
              </a:extLst>
            </p:cNvPr>
            <p:cNvSpPr/>
            <p:nvPr/>
          </p:nvSpPr>
          <p:spPr>
            <a:xfrm>
              <a:off x="4042626" y="3556707"/>
              <a:ext cx="545919" cy="54591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7DD0F505-7B55-019F-C1B3-0865AAA2A666}"/>
                    </a:ext>
                  </a:extLst>
                </p:cNvPr>
                <p:cNvSpPr txBox="1"/>
                <p:nvPr/>
              </p:nvSpPr>
              <p:spPr>
                <a:xfrm>
                  <a:off x="5087407" y="2904031"/>
                  <a:ext cx="458463" cy="52762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1" i="1" smtClean="0">
                            <a:latin typeface="Cambria Math" panose="02040503050406030204" pitchFamily="18" charset="0"/>
                          </a:rPr>
                          <m:t>≈</m:t>
                        </m:r>
                      </m:oMath>
                    </m:oMathPara>
                  </a14:m>
                  <a:endParaRPr lang="en-US" sz="1400" b="1" dirty="0"/>
                </a:p>
              </p:txBody>
            </p:sp>
          </mc:Choice>
          <mc:Fallback xmlns=""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7DD0F505-7B55-019F-C1B3-0865AAA2A6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87407" y="2904031"/>
                  <a:ext cx="458463" cy="527623"/>
                </a:xfrm>
                <a:prstGeom prst="rect">
                  <a:avLst/>
                </a:prstGeom>
                <a:blipFill>
                  <a:blip r:embed="rId9"/>
                  <a:stretch>
                    <a:fillRect l="-12500" r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D19CB6B2-E3E8-710E-060A-1CF5F13B828C}"/>
                </a:ext>
              </a:extLst>
            </p:cNvPr>
            <p:cNvGrpSpPr/>
            <p:nvPr/>
          </p:nvGrpSpPr>
          <p:grpSpPr>
            <a:xfrm>
              <a:off x="5745595" y="2022818"/>
              <a:ext cx="413101" cy="2328606"/>
              <a:chOff x="4986338" y="3259367"/>
              <a:chExt cx="249449" cy="2793217"/>
            </a:xfrm>
          </p:grpSpPr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E7EF2086-1AFC-E7AE-507D-49B8ACC60900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718CE7B6-23F7-F69F-327D-562A415AD595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06D78C03-6151-CD67-23DF-77A6C0CBA53D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CC81FD1-5928-29AB-6D69-3DA120BEE67D}"/>
                </a:ext>
              </a:extLst>
            </p:cNvPr>
            <p:cNvGrpSpPr/>
            <p:nvPr/>
          </p:nvGrpSpPr>
          <p:grpSpPr>
            <a:xfrm rot="10800000">
              <a:off x="7870881" y="2029664"/>
              <a:ext cx="413084" cy="2328605"/>
              <a:chOff x="4986338" y="3259367"/>
              <a:chExt cx="249449" cy="2793217"/>
            </a:xfrm>
          </p:grpSpPr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EB61B450-E858-C310-934A-370CD4D25F93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127BC291-1F3C-D8B3-C3C9-359B8F48F3C0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FB03E5E1-259E-95E1-0457-2008749E665F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54B5494D-2E86-B0D2-66F6-F213A755169E}"/>
                </a:ext>
              </a:extLst>
            </p:cNvPr>
            <p:cNvSpPr/>
            <p:nvPr/>
          </p:nvSpPr>
          <p:spPr>
            <a:xfrm>
              <a:off x="5963389" y="2231754"/>
              <a:ext cx="2035125" cy="54591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ounded Rectangle 104">
              <a:extLst>
                <a:ext uri="{FF2B5EF4-FFF2-40B4-BE49-F238E27FC236}">
                  <a16:creationId xmlns:a16="http://schemas.microsoft.com/office/drawing/2014/main" id="{C582E78B-A334-A0B2-0758-401BD866753D}"/>
                </a:ext>
              </a:extLst>
            </p:cNvPr>
            <p:cNvSpPr/>
            <p:nvPr/>
          </p:nvSpPr>
          <p:spPr>
            <a:xfrm>
              <a:off x="5970532" y="2917498"/>
              <a:ext cx="2020837" cy="54591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ounded Rectangle 105">
              <a:extLst>
                <a:ext uri="{FF2B5EF4-FFF2-40B4-BE49-F238E27FC236}">
                  <a16:creationId xmlns:a16="http://schemas.microsoft.com/office/drawing/2014/main" id="{1CED589F-DC50-D70D-C839-12015DB797BB}"/>
                </a:ext>
              </a:extLst>
            </p:cNvPr>
            <p:cNvSpPr/>
            <p:nvPr/>
          </p:nvSpPr>
          <p:spPr>
            <a:xfrm>
              <a:off x="5982433" y="3600274"/>
              <a:ext cx="1997035" cy="54591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86FC3264-57DF-59DB-41C3-F9408F9B210A}"/>
                </a:ext>
              </a:extLst>
            </p:cNvPr>
            <p:cNvGrpSpPr/>
            <p:nvPr/>
          </p:nvGrpSpPr>
          <p:grpSpPr>
            <a:xfrm>
              <a:off x="8836197" y="2037688"/>
              <a:ext cx="413101" cy="2328606"/>
              <a:chOff x="4986338" y="3259367"/>
              <a:chExt cx="249449" cy="2793217"/>
            </a:xfrm>
          </p:grpSpPr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7861B4CB-5FA7-1FF9-0BC6-AF2F555C0585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6ED6B422-9BB9-1F12-43C4-B25B3D37EB90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75DA4827-5904-DDDB-E0B9-9C840B81379D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4573B05B-83B8-3EE9-F4C9-E2FEB6ED6C5C}"/>
                </a:ext>
              </a:extLst>
            </p:cNvPr>
            <p:cNvGrpSpPr/>
            <p:nvPr/>
          </p:nvGrpSpPr>
          <p:grpSpPr>
            <a:xfrm rot="10800000">
              <a:off x="10961483" y="2044534"/>
              <a:ext cx="413084" cy="2328605"/>
              <a:chOff x="4986338" y="3259367"/>
              <a:chExt cx="249449" cy="2793217"/>
            </a:xfrm>
          </p:grpSpPr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E9A267CD-EE25-42C7-61E1-355544D2AE9A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D3C98DE7-DCE3-7F71-EC5F-776F96951C8C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97FAFFAF-D295-08CF-A11D-68707403C808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Rounded Rectangle 108">
              <a:extLst>
                <a:ext uri="{FF2B5EF4-FFF2-40B4-BE49-F238E27FC236}">
                  <a16:creationId xmlns:a16="http://schemas.microsoft.com/office/drawing/2014/main" id="{BD411152-90D7-E48A-1282-3086DC588173}"/>
                </a:ext>
              </a:extLst>
            </p:cNvPr>
            <p:cNvSpPr/>
            <p:nvPr/>
          </p:nvSpPr>
          <p:spPr>
            <a:xfrm rot="5400000">
              <a:off x="8297457" y="2927586"/>
              <a:ext cx="2035124" cy="54591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ounded Rectangle 109">
              <a:extLst>
                <a:ext uri="{FF2B5EF4-FFF2-40B4-BE49-F238E27FC236}">
                  <a16:creationId xmlns:a16="http://schemas.microsoft.com/office/drawing/2014/main" id="{784EDB40-C391-CBE9-1EEC-B6BA741D64D2}"/>
                </a:ext>
              </a:extLst>
            </p:cNvPr>
            <p:cNvSpPr/>
            <p:nvPr/>
          </p:nvSpPr>
          <p:spPr>
            <a:xfrm rot="5400000">
              <a:off x="9068277" y="2927586"/>
              <a:ext cx="2020837" cy="54591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ounded Rectangle 110">
              <a:extLst>
                <a:ext uri="{FF2B5EF4-FFF2-40B4-BE49-F238E27FC236}">
                  <a16:creationId xmlns:a16="http://schemas.microsoft.com/office/drawing/2014/main" id="{6CEB735E-C412-B242-433C-57BCE92F9697}"/>
                </a:ext>
              </a:extLst>
            </p:cNvPr>
            <p:cNvSpPr/>
            <p:nvPr/>
          </p:nvSpPr>
          <p:spPr>
            <a:xfrm rot="5400000">
              <a:off x="9849531" y="2927586"/>
              <a:ext cx="1997036" cy="54591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1D22EE21-345F-35DA-A272-9E01E77827AD}"/>
                    </a:ext>
                  </a:extLst>
                </p:cNvPr>
                <p:cNvSpPr txBox="1"/>
                <p:nvPr/>
              </p:nvSpPr>
              <p:spPr>
                <a:xfrm>
                  <a:off x="8358649" y="2913105"/>
                  <a:ext cx="490721" cy="6029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1D22EE21-345F-35DA-A272-9E01E77827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58649" y="2913105"/>
                  <a:ext cx="490721" cy="602996"/>
                </a:xfrm>
                <a:prstGeom prst="rect">
                  <a:avLst/>
                </a:prstGeom>
                <a:blipFill>
                  <a:blip r:embed="rId10"/>
                  <a:stretch>
                    <a:fillRect l="-17647" r="-17647" b="-476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37626973-7711-D7F5-036C-5BAFB3047896}"/>
                    </a:ext>
                  </a:extLst>
                </p:cNvPr>
                <p:cNvSpPr txBox="1"/>
                <p:nvPr/>
              </p:nvSpPr>
              <p:spPr>
                <a:xfrm>
                  <a:off x="6778154" y="2325036"/>
                  <a:ext cx="601898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37626973-7711-D7F5-036C-5BAFB30478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154" y="2325036"/>
                  <a:ext cx="601898" cy="527623"/>
                </a:xfrm>
                <a:prstGeom prst="rect">
                  <a:avLst/>
                </a:prstGeom>
                <a:blipFill>
                  <a:blip r:embed="rId11"/>
                  <a:stretch>
                    <a:fillRect l="-15000" r="-5000" b="-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438E9C4A-B8C5-07E7-8516-B1D288329D52}"/>
                    </a:ext>
                  </a:extLst>
                </p:cNvPr>
                <p:cNvSpPr txBox="1"/>
                <p:nvPr/>
              </p:nvSpPr>
              <p:spPr>
                <a:xfrm>
                  <a:off x="6774598" y="2983065"/>
                  <a:ext cx="61210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438E9C4A-B8C5-07E7-8516-B1D288329D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4598" y="2983065"/>
                  <a:ext cx="612103" cy="527623"/>
                </a:xfrm>
                <a:prstGeom prst="rect">
                  <a:avLst/>
                </a:prstGeom>
                <a:blipFill>
                  <a:blip r:embed="rId12"/>
                  <a:stretch>
                    <a:fillRect l="-9524" r="-4762" b="-1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9C80551E-0EF6-E686-5195-2A61051EBD14}"/>
                    </a:ext>
                  </a:extLst>
                </p:cNvPr>
                <p:cNvSpPr txBox="1"/>
                <p:nvPr/>
              </p:nvSpPr>
              <p:spPr>
                <a:xfrm>
                  <a:off x="6774598" y="3641093"/>
                  <a:ext cx="61210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9C80551E-0EF6-E686-5195-2A61051EBD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4598" y="3641093"/>
                  <a:ext cx="612103" cy="527623"/>
                </a:xfrm>
                <a:prstGeom prst="rect">
                  <a:avLst/>
                </a:prstGeom>
                <a:blipFill>
                  <a:blip r:embed="rId13"/>
                  <a:stretch>
                    <a:fillRect l="-9524" r="-4762" b="-1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368A098B-13E9-B8AB-A660-0A4DE0B5EBB9}"/>
                    </a:ext>
                  </a:extLst>
                </p:cNvPr>
                <p:cNvSpPr txBox="1"/>
                <p:nvPr/>
              </p:nvSpPr>
              <p:spPr>
                <a:xfrm>
                  <a:off x="9127748" y="3002114"/>
                  <a:ext cx="598759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368A098B-13E9-B8AB-A660-0A4DE0B5EB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27748" y="3002114"/>
                  <a:ext cx="598759" cy="527623"/>
                </a:xfrm>
                <a:prstGeom prst="rect">
                  <a:avLst/>
                </a:prstGeom>
                <a:blipFill>
                  <a:blip r:embed="rId14"/>
                  <a:stretch>
                    <a:fillRect l="-10000" r="-5000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6B422263-51CA-1AFC-0D31-F33640CB351C}"/>
                    </a:ext>
                  </a:extLst>
                </p:cNvPr>
                <p:cNvSpPr txBox="1"/>
                <p:nvPr/>
              </p:nvSpPr>
              <p:spPr>
                <a:xfrm>
                  <a:off x="9881602" y="3002114"/>
                  <a:ext cx="61210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6B422263-51CA-1AFC-0D31-F33640CB35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81602" y="3002114"/>
                  <a:ext cx="612103" cy="527623"/>
                </a:xfrm>
                <a:prstGeom prst="rect">
                  <a:avLst/>
                </a:prstGeom>
                <a:blipFill>
                  <a:blip r:embed="rId15"/>
                  <a:stretch>
                    <a:fillRect l="-9524" r="-4762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CB37C7E7-6755-B709-64B5-02C19EFDF0D3}"/>
                    </a:ext>
                  </a:extLst>
                </p:cNvPr>
                <p:cNvSpPr txBox="1"/>
                <p:nvPr/>
              </p:nvSpPr>
              <p:spPr>
                <a:xfrm>
                  <a:off x="10661925" y="3002114"/>
                  <a:ext cx="612103" cy="52762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CB37C7E7-6755-B709-64B5-02C19EFDF0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61925" y="3002114"/>
                  <a:ext cx="612103" cy="527623"/>
                </a:xfrm>
                <a:prstGeom prst="rect">
                  <a:avLst/>
                </a:prstGeom>
                <a:blipFill>
                  <a:blip r:embed="rId16"/>
                  <a:stretch>
                    <a:fillRect l="-9524" r="-4762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37" name="Picture 136">
            <a:extLst>
              <a:ext uri="{FF2B5EF4-FFF2-40B4-BE49-F238E27FC236}">
                <a16:creationId xmlns:a16="http://schemas.microsoft.com/office/drawing/2014/main" id="{6FABFEB3-8F98-B40B-428E-B350DB928BA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082826" y="3672383"/>
            <a:ext cx="4550482" cy="313586"/>
          </a:xfrm>
          <a:prstGeom prst="rect">
            <a:avLst/>
          </a:prstGeom>
        </p:spPr>
      </p:pic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7B7E3B5A-4673-B315-38B0-69617C94269C}"/>
              </a:ext>
            </a:extLst>
          </p:cNvPr>
          <p:cNvCxnSpPr>
            <a:cxnSpLocks/>
          </p:cNvCxnSpPr>
          <p:nvPr/>
        </p:nvCxnSpPr>
        <p:spPr>
          <a:xfrm flipV="1">
            <a:off x="8418870" y="4201780"/>
            <a:ext cx="0" cy="1201578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2" name="Picture 14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EF61F996-44EF-F8C2-9C1D-4F03EDEA03B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375003" y="4266439"/>
            <a:ext cx="2160314" cy="1338600"/>
          </a:xfrm>
          <a:prstGeom prst="rect">
            <a:avLst/>
          </a:prstGeom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2D3314ED-0F20-1A42-78F5-7F50C68C8AB7}"/>
              </a:ext>
            </a:extLst>
          </p:cNvPr>
          <p:cNvSpPr txBox="1"/>
          <p:nvPr/>
        </p:nvSpPr>
        <p:spPr>
          <a:xfrm>
            <a:off x="5559532" y="5152183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Multi-dim SSC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0155B43E-0E3E-FD2D-014A-B5763884AF60}"/>
              </a:ext>
            </a:extLst>
          </p:cNvPr>
          <p:cNvSpPr txBox="1"/>
          <p:nvPr/>
        </p:nvSpPr>
        <p:spPr>
          <a:xfrm>
            <a:off x="10227944" y="6079657"/>
            <a:ext cx="17140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  <a:alpha val="50000"/>
                  </a:schemeClr>
                </a:solidFill>
              </a:rPr>
              <a:t>[</a:t>
            </a:r>
            <a:r>
              <a:rPr lang="en-US" b="1" dirty="0">
                <a:solidFill>
                  <a:schemeClr val="tx1">
                    <a:lumMod val="95000"/>
                    <a:lumOff val="5000"/>
                    <a:alpha val="50000"/>
                  </a:schemeClr>
                </a:solidFill>
              </a:rPr>
              <a:t>J</a:t>
            </a:r>
            <a:r>
              <a:rPr lang="en-US" dirty="0">
                <a:solidFill>
                  <a:schemeClr val="tx1">
                    <a:lumMod val="95000"/>
                    <a:lumOff val="5000"/>
                    <a:alpha val="50000"/>
                  </a:schemeClr>
                </a:solidFill>
              </a:rPr>
              <a:t>, Maguluri’21]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B4D31B-5A3E-F9BB-3986-CD405F605500}"/>
              </a:ext>
            </a:extLst>
          </p:cNvPr>
          <p:cNvSpPr txBox="1"/>
          <p:nvPr/>
        </p:nvSpPr>
        <p:spPr>
          <a:xfrm>
            <a:off x="5496256" y="6110434"/>
            <a:ext cx="39216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  <a:latin typeface="Montserrat SemiBold" pitchFamily="2" charset="77"/>
              </a:rPr>
              <a:t>Boundary term - </a:t>
            </a:r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Stays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538853-18A6-C30E-C155-F23C6D861CFC}"/>
              </a:ext>
            </a:extLst>
          </p:cNvPr>
          <p:cNvSpPr txBox="1"/>
          <p:nvPr/>
        </p:nvSpPr>
        <p:spPr>
          <a:xfrm>
            <a:off x="2305436" y="129411"/>
            <a:ext cx="8328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DIFFICULTY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LEVEL (2n-1)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9C6CC2-FE03-D2D2-424D-71C64390D5A7}"/>
              </a:ext>
            </a:extLst>
          </p:cNvPr>
          <p:cNvSpPr txBox="1"/>
          <p:nvPr/>
        </p:nvSpPr>
        <p:spPr>
          <a:xfrm>
            <a:off x="2056231" y="6243552"/>
            <a:ext cx="31116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latin typeface="Montserrat SemiBold" pitchFamily="2" charset="77"/>
              </a:rPr>
              <a:t>2</a:t>
            </a:r>
            <a:r>
              <a:rPr lang="en-US" sz="1400" b="1" baseline="30000" dirty="0">
                <a:latin typeface="Montserrat SemiBold" pitchFamily="2" charset="77"/>
              </a:rPr>
              <a:t>nd</a:t>
            </a:r>
            <a:r>
              <a:rPr lang="en-US" sz="1400" b="1" dirty="0">
                <a:latin typeface="Montserrat SemiBold" pitchFamily="2" charset="77"/>
              </a:rPr>
              <a:t> order </a:t>
            </a:r>
            <a:r>
              <a:rPr lang="en-US" sz="1400" b="1" dirty="0" err="1">
                <a:latin typeface="Montserrat SemiBold" pitchFamily="2" charset="77"/>
              </a:rPr>
              <a:t>coeff</a:t>
            </a:r>
            <a:r>
              <a:rPr lang="en-US" sz="1400" b="1" dirty="0">
                <a:latin typeface="Montserrat SemiBold" pitchFamily="2" charset="77"/>
              </a:rPr>
              <a:t>   x   </a:t>
            </a:r>
            <a:r>
              <a:rPr lang="en-US" sz="1400" b="1" dirty="0">
                <a:solidFill>
                  <a:srgbClr val="FF0000"/>
                </a:solidFill>
                <a:latin typeface="Montserrat SemiBold" pitchFamily="2" charset="77"/>
              </a:rPr>
              <a:t>Transform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5913D8-F34A-CCA3-A6A7-9C0BE4FD2F0C}"/>
              </a:ext>
            </a:extLst>
          </p:cNvPr>
          <p:cNvSpPr txBox="1"/>
          <p:nvPr/>
        </p:nvSpPr>
        <p:spPr>
          <a:xfrm>
            <a:off x="6806792" y="3224175"/>
            <a:ext cx="39216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  <a:latin typeface="Montserrat SemiBold" pitchFamily="2" charset="77"/>
              </a:rPr>
              <a:t>Functional Eq. </a:t>
            </a:r>
            <a:endParaRPr lang="en-US" sz="1400" b="1" dirty="0">
              <a:solidFill>
                <a:srgbClr val="FF0000"/>
              </a:solidFill>
              <a:latin typeface="Montserrat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742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38" grpId="0" animBg="1"/>
      <p:bldP spid="37" grpId="0" animBg="1"/>
      <p:bldP spid="28" grpId="0" animBg="1"/>
      <p:bldP spid="23" grpId="0" animBg="1"/>
      <p:bldP spid="7" grpId="0"/>
      <p:bldP spid="8" grpId="0"/>
      <p:bldP spid="13" grpId="0"/>
      <p:bldP spid="14" grpId="0"/>
      <p:bldP spid="15" grpId="0"/>
      <p:bldP spid="30" grpId="0"/>
      <p:bldP spid="31" grpId="0"/>
      <p:bldP spid="35" grpId="0"/>
      <p:bldP spid="36" grpId="0"/>
      <p:bldP spid="39" grpId="0"/>
      <p:bldP spid="44" grpId="0"/>
      <p:bldP spid="90" grpId="0"/>
      <p:bldP spid="91" grpId="0" animBg="1"/>
      <p:bldP spid="92" grpId="0"/>
      <p:bldP spid="95" grpId="0"/>
      <p:bldP spid="103" grpId="0"/>
      <p:bldP spid="144" grpId="0"/>
      <p:bldP spid="3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AD01721-49BF-4F54-E8EF-54B9490377F4}"/>
              </a:ext>
            </a:extLst>
          </p:cNvPr>
          <p:cNvSpPr/>
          <p:nvPr/>
        </p:nvSpPr>
        <p:spPr>
          <a:xfrm>
            <a:off x="5372442" y="5585036"/>
            <a:ext cx="5872474" cy="646331"/>
          </a:xfrm>
          <a:prstGeom prst="roundRect">
            <a:avLst/>
          </a:prstGeom>
          <a:solidFill>
            <a:srgbClr val="132E3D">
              <a:alpha val="10000"/>
            </a:srgbClr>
          </a:solidFill>
          <a:ln w="28575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305437" y="129411"/>
            <a:ext cx="7581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TRANSFORM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METHOD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B02138-1EDC-8836-A07E-CC1E8EEA288B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C315278E-7BF3-BD35-6FBA-CB17FF97DB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83961" y="1566208"/>
                <a:ext cx="3308395" cy="5460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sz="2400" dirty="0">
                  <a:latin typeface="+mj-lt"/>
                </a:endParaRP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C315278E-7BF3-BD35-6FBA-CB17FF97D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961" y="1566208"/>
                <a:ext cx="3308395" cy="5460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66D587B8-19D8-8C06-96CA-71CD76B6ADD6}"/>
              </a:ext>
            </a:extLst>
          </p:cNvPr>
          <p:cNvSpPr txBox="1"/>
          <p:nvPr/>
        </p:nvSpPr>
        <p:spPr>
          <a:xfrm>
            <a:off x="1986419" y="1564182"/>
            <a:ext cx="2303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ontserrat" pitchFamily="2" charset="77"/>
              </a:rPr>
              <a:t>Lindley’s Equation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3F099C-CC7D-8807-CA2F-04095AE62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2352763"/>
            <a:ext cx="7772400" cy="7265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47CD8BA-3CA3-0960-6470-D41592907D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9843" y="3133672"/>
            <a:ext cx="3627438" cy="116994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E39C81-C9AA-DF83-03D8-E7223C0BA2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5673" y="3079344"/>
            <a:ext cx="3255115" cy="10003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C325A31-C229-3DBC-2B76-841F65376A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1385" y="4001262"/>
            <a:ext cx="3511158" cy="69710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B713EA2-AD3B-D4FA-8769-4605D06755D3}"/>
              </a:ext>
            </a:extLst>
          </p:cNvPr>
          <p:cNvSpPr txBox="1"/>
          <p:nvPr/>
        </p:nvSpPr>
        <p:spPr>
          <a:xfrm>
            <a:off x="665180" y="3392934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8253D"/>
                </a:solidFill>
                <a:latin typeface="Montserrat Medium" pitchFamily="2" charset="77"/>
              </a:rPr>
              <a:t>Zero Drift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CADA24-33CB-6F92-DC9A-EEF455DAE6A2}"/>
              </a:ext>
            </a:extLst>
          </p:cNvPr>
          <p:cNvSpPr txBox="1"/>
          <p:nvPr/>
        </p:nvSpPr>
        <p:spPr>
          <a:xfrm>
            <a:off x="665179" y="3995530"/>
            <a:ext cx="1943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8253D"/>
                </a:solidFill>
                <a:latin typeface="Montserrat Medium" pitchFamily="2" charset="77"/>
              </a:rPr>
              <a:t>Second Order</a:t>
            </a:r>
          </a:p>
          <a:p>
            <a:r>
              <a:rPr lang="en-US" dirty="0">
                <a:solidFill>
                  <a:srgbClr val="08253D"/>
                </a:solidFill>
                <a:latin typeface="Montserrat Medium" pitchFamily="2" charset="77"/>
              </a:rPr>
              <a:t>Approximation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2964A3A-BD95-05CB-C44D-BA3F10BC1CE8}"/>
              </a:ext>
            </a:extLst>
          </p:cNvPr>
          <p:cNvSpPr txBox="1"/>
          <p:nvPr/>
        </p:nvSpPr>
        <p:spPr>
          <a:xfrm>
            <a:off x="596172" y="2112225"/>
            <a:ext cx="1943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8253D"/>
                </a:solidFill>
                <a:latin typeface="Montserrat Medium" pitchFamily="2" charset="77"/>
              </a:rPr>
              <a:t>Exponential Lyapunov function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118C02-EA8D-7C03-10D7-86DE3DBE5E2C}"/>
              </a:ext>
            </a:extLst>
          </p:cNvPr>
          <p:cNvSpPr txBox="1"/>
          <p:nvPr/>
        </p:nvSpPr>
        <p:spPr>
          <a:xfrm>
            <a:off x="6910017" y="4332189"/>
            <a:ext cx="1943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8253D"/>
                </a:solidFill>
                <a:latin typeface="Montserrat Medium" pitchFamily="2" charset="77"/>
              </a:rPr>
              <a:t>First Order</a:t>
            </a:r>
          </a:p>
          <a:p>
            <a:r>
              <a:rPr lang="en-US" dirty="0">
                <a:solidFill>
                  <a:srgbClr val="08253D"/>
                </a:solidFill>
                <a:latin typeface="Montserrat Medium" pitchFamily="2" charset="77"/>
              </a:rPr>
              <a:t>Approximation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287F705-261A-23CC-E4FA-90C32C4D6137}"/>
              </a:ext>
            </a:extLst>
          </p:cNvPr>
          <p:cNvCxnSpPr>
            <a:cxnSpLocks/>
          </p:cNvCxnSpPr>
          <p:nvPr/>
        </p:nvCxnSpPr>
        <p:spPr>
          <a:xfrm>
            <a:off x="2119471" y="3577600"/>
            <a:ext cx="695167" cy="0"/>
          </a:xfrm>
          <a:prstGeom prst="straightConnector1">
            <a:avLst/>
          </a:prstGeom>
          <a:ln w="1905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361C5BE-B0A7-6DC0-9D54-ED8F409C8DBA}"/>
              </a:ext>
            </a:extLst>
          </p:cNvPr>
          <p:cNvCxnSpPr>
            <a:cxnSpLocks/>
          </p:cNvCxnSpPr>
          <p:nvPr/>
        </p:nvCxnSpPr>
        <p:spPr>
          <a:xfrm>
            <a:off x="2539333" y="4303613"/>
            <a:ext cx="275305" cy="0"/>
          </a:xfrm>
          <a:prstGeom prst="straightConnector1">
            <a:avLst/>
          </a:prstGeom>
          <a:ln w="1905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86DE1B6-77EE-D684-D9C0-B79817040404}"/>
              </a:ext>
            </a:extLst>
          </p:cNvPr>
          <p:cNvCxnSpPr>
            <a:cxnSpLocks/>
          </p:cNvCxnSpPr>
          <p:nvPr/>
        </p:nvCxnSpPr>
        <p:spPr>
          <a:xfrm>
            <a:off x="1863055" y="2700077"/>
            <a:ext cx="275305" cy="0"/>
          </a:xfrm>
          <a:prstGeom prst="straightConnector1">
            <a:avLst/>
          </a:prstGeom>
          <a:ln w="1905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D17A5-C90F-C2A5-3EE7-6E55C80C59A9}"/>
              </a:ext>
            </a:extLst>
          </p:cNvPr>
          <p:cNvCxnSpPr>
            <a:cxnSpLocks/>
          </p:cNvCxnSpPr>
          <p:nvPr/>
        </p:nvCxnSpPr>
        <p:spPr>
          <a:xfrm flipV="1">
            <a:off x="7639843" y="3995530"/>
            <a:ext cx="0" cy="308083"/>
          </a:xfrm>
          <a:prstGeom prst="straightConnector1">
            <a:avLst/>
          </a:prstGeom>
          <a:ln w="1905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5B2DBC1-2022-2977-2D30-FD038C3FC01E}"/>
              </a:ext>
            </a:extLst>
          </p:cNvPr>
          <p:cNvSpPr/>
          <p:nvPr/>
        </p:nvSpPr>
        <p:spPr>
          <a:xfrm>
            <a:off x="4757349" y="1478556"/>
            <a:ext cx="2986476" cy="633669"/>
          </a:xfrm>
          <a:prstGeom prst="roundRect">
            <a:avLst/>
          </a:prstGeom>
          <a:solidFill>
            <a:srgbClr val="132E3D">
              <a:alpha val="10000"/>
            </a:srgbClr>
          </a:solidFill>
          <a:ln w="28575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88F6B4B9-2B7A-A738-71CB-584815391E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2120" y="5375069"/>
            <a:ext cx="3492439" cy="53855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DE82AAB-4D8B-5866-EA50-66041D25BEC1}"/>
              </a:ext>
            </a:extLst>
          </p:cNvPr>
          <p:cNvSpPr txBox="1"/>
          <p:nvPr/>
        </p:nvSpPr>
        <p:spPr>
          <a:xfrm>
            <a:off x="647048" y="4846569"/>
            <a:ext cx="3643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DA649"/>
                </a:solidFill>
                <a:latin typeface="Montserrat Medium" pitchFamily="2" charset="77"/>
              </a:rPr>
              <a:t>Non-CRP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C57B1F-9C16-55BD-F0D7-F13F27980F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2156" y="5203613"/>
            <a:ext cx="355178" cy="8562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7A78274-040F-8DCE-97E0-662D0C5B4CA2}"/>
                  </a:ext>
                </a:extLst>
              </p:cNvPr>
              <p:cNvSpPr txBox="1"/>
              <p:nvPr/>
            </p:nvSpPr>
            <p:spPr>
              <a:xfrm>
                <a:off x="6025372" y="5000401"/>
                <a:ext cx="307712" cy="301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||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7A78274-040F-8DCE-97E0-662D0C5B4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5372" y="5000401"/>
                <a:ext cx="307712" cy="301878"/>
              </a:xfrm>
              <a:prstGeom prst="rect">
                <a:avLst/>
              </a:prstGeom>
              <a:blipFill>
                <a:blip r:embed="rId10"/>
                <a:stretch>
                  <a:fillRect l="-20000" r="-16000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4A58F618-94BE-F0F8-86A6-BFAC8D99213F}"/>
              </a:ext>
            </a:extLst>
          </p:cNvPr>
          <p:cNvSpPr txBox="1"/>
          <p:nvPr/>
        </p:nvSpPr>
        <p:spPr>
          <a:xfrm>
            <a:off x="5473757" y="5001725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ontserrat" pitchFamily="2" charset="77"/>
              </a:rPr>
              <a:t>Use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C3CFF0-38C8-BA96-EBBD-5CBB608A2C59}"/>
              </a:ext>
            </a:extLst>
          </p:cNvPr>
          <p:cNvSpPr txBox="1"/>
          <p:nvPr/>
        </p:nvSpPr>
        <p:spPr>
          <a:xfrm>
            <a:off x="1863055" y="4821785"/>
            <a:ext cx="34139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DA649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(Multidimensional - SSC)</a:t>
            </a:r>
            <a:endParaRPr lang="en-US" dirty="0">
              <a:solidFill>
                <a:srgbClr val="FDA649"/>
              </a:solidFill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B825C814-C2DC-014C-8847-926B3E2CF8C1}"/>
              </a:ext>
            </a:extLst>
          </p:cNvPr>
          <p:cNvSpPr/>
          <p:nvPr/>
        </p:nvSpPr>
        <p:spPr>
          <a:xfrm>
            <a:off x="5324337" y="4869556"/>
            <a:ext cx="1197887" cy="633669"/>
          </a:xfrm>
          <a:prstGeom prst="roundRect">
            <a:avLst/>
          </a:prstGeom>
          <a:solidFill>
            <a:srgbClr val="132E3D">
              <a:alpha val="10000"/>
            </a:srgbClr>
          </a:solidFill>
          <a:ln w="28575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04A305-0991-740F-F60A-D94956DF89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57345" y="5401436"/>
            <a:ext cx="304800" cy="431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82A3AF-9139-9B40-0020-4C4ACD97D6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28972" y="5746134"/>
            <a:ext cx="5359413" cy="36933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1EE6A5C-539C-4676-E7CD-93D35DFA1C71}"/>
              </a:ext>
            </a:extLst>
          </p:cNvPr>
          <p:cNvSpPr txBox="1"/>
          <p:nvPr/>
        </p:nvSpPr>
        <p:spPr>
          <a:xfrm>
            <a:off x="6671644" y="5160058"/>
            <a:ext cx="2709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Montserrat Medium" pitchFamily="2" charset="77"/>
              </a:rPr>
              <a:t>Functional Equation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A9C0E6DD-C0C5-143E-9C64-D6DAE0205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035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DEF39A-2904-DDA1-6A07-6B981FD3282E}"/>
              </a:ext>
            </a:extLst>
          </p:cNvPr>
          <p:cNvSpPr/>
          <p:nvPr/>
        </p:nvSpPr>
        <p:spPr>
          <a:xfrm>
            <a:off x="290915" y="1504605"/>
            <a:ext cx="11610170" cy="5041230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091512" y="426996"/>
            <a:ext cx="82932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FUNCTIONAL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EQUATION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7C36C7B-FEAB-5DE6-0820-278F2F4B7A01}"/>
              </a:ext>
            </a:extLst>
          </p:cNvPr>
          <p:cNvSpPr/>
          <p:nvPr/>
        </p:nvSpPr>
        <p:spPr>
          <a:xfrm>
            <a:off x="635823" y="1875040"/>
            <a:ext cx="7479353" cy="2118315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6707042-EB46-3735-56F3-7D4711775B55}"/>
              </a:ext>
            </a:extLst>
          </p:cNvPr>
          <p:cNvSpPr/>
          <p:nvPr/>
        </p:nvSpPr>
        <p:spPr>
          <a:xfrm>
            <a:off x="643488" y="1858709"/>
            <a:ext cx="7479353" cy="460048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D09264-64DA-7850-940A-6BBF5DB61522}"/>
              </a:ext>
            </a:extLst>
          </p:cNvPr>
          <p:cNvSpPr txBox="1"/>
          <p:nvPr/>
        </p:nvSpPr>
        <p:spPr>
          <a:xfrm>
            <a:off x="684945" y="1921864"/>
            <a:ext cx="5304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Theorem [J, Maguluri’21]: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F3534C-19AC-F61F-E55B-BD25006CFEA3}"/>
                  </a:ext>
                </a:extLst>
              </p:cNvPr>
              <p:cNvSpPr txBox="1"/>
              <p:nvPr/>
            </p:nvSpPr>
            <p:spPr>
              <a:xfrm>
                <a:off x="799210" y="2493943"/>
                <a:ext cx="75384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132E3D"/>
                    </a:solidFill>
                    <a:latin typeface="Montserrat Medium" pitchFamily="2" charset="77"/>
                  </a:rPr>
                  <a:t>For switch, under </a:t>
                </a:r>
                <a:r>
                  <a:rPr lang="en-US" dirty="0" err="1">
                    <a:solidFill>
                      <a:srgbClr val="132E3D"/>
                    </a:solidFill>
                    <a:latin typeface="Montserrat Medium" pitchFamily="2" charset="77"/>
                  </a:rPr>
                  <a:t>MaxWeight</a:t>
                </a:r>
                <a:r>
                  <a:rPr lang="en-US" dirty="0">
                    <a:solidFill>
                      <a:srgbClr val="132E3D"/>
                    </a:solidFill>
                    <a:latin typeface="Montserrat Medium" pitchFamily="2" charset="77"/>
                  </a:rPr>
                  <a:t> scheduling, pick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𝜽</m:t>
                    </m:r>
                    <m:r>
                      <a:rPr lang="en-US" b="1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b="1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𝑺</m:t>
                    </m:r>
                  </m:oMath>
                </a14:m>
                <a:endParaRPr lang="en-US" b="1" dirty="0">
                  <a:solidFill>
                    <a:srgbClr val="132E3D"/>
                  </a:solidFill>
                  <a:latin typeface="Montserrat Medium" pitchFamily="2" charset="77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EF3534C-19AC-F61F-E55B-BD25006CF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10" y="2493943"/>
                <a:ext cx="7538466" cy="369332"/>
              </a:xfrm>
              <a:prstGeom prst="rect">
                <a:avLst/>
              </a:prstGeom>
              <a:blipFill>
                <a:blip r:embed="rId3"/>
                <a:stretch>
                  <a:fillRect l="-504"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2C55F06-4214-BAA9-C7BC-E4B0A94246B5}"/>
              </a:ext>
            </a:extLst>
          </p:cNvPr>
          <p:cNvSpPr txBox="1"/>
          <p:nvPr/>
        </p:nvSpPr>
        <p:spPr>
          <a:xfrm>
            <a:off x="820219" y="3037639"/>
            <a:ext cx="1903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Montserrat" pitchFamily="2" charset="77"/>
              </a:rPr>
              <a:t>Functional equation: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2C77984-1DC5-09C3-A42D-875F922EF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2798" y="3198104"/>
            <a:ext cx="5359413" cy="369332"/>
          </a:xfrm>
          <a:prstGeom prst="rect">
            <a:avLst/>
          </a:prstGeom>
        </p:spPr>
      </p:pic>
      <p:pic>
        <p:nvPicPr>
          <p:cNvPr id="28" name="Picture 27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D290B3A9-8C7E-B4DE-2980-A58830610D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064" y="4363790"/>
            <a:ext cx="2962129" cy="1835430"/>
          </a:xfrm>
          <a:prstGeom prst="rect">
            <a:avLst/>
          </a:prstGeom>
        </p:spPr>
      </p:pic>
      <p:pic>
        <p:nvPicPr>
          <p:cNvPr id="30" name="Picture 29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D73A5693-1E72-3C4C-BCE1-C23CECC931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5176" y="1676964"/>
            <a:ext cx="3919408" cy="2862280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AAE84E76-BBFA-6909-7A53-D4DCFE0DEF44}"/>
              </a:ext>
            </a:extLst>
          </p:cNvPr>
          <p:cNvSpPr/>
          <p:nvPr/>
        </p:nvSpPr>
        <p:spPr>
          <a:xfrm>
            <a:off x="6223878" y="4810335"/>
            <a:ext cx="3062384" cy="1212402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A6BAC3E-4691-6175-6BC4-FB1ED7B7243C}"/>
              </a:ext>
            </a:extLst>
          </p:cNvPr>
          <p:cNvSpPr/>
          <p:nvPr/>
        </p:nvSpPr>
        <p:spPr>
          <a:xfrm>
            <a:off x="6238159" y="4810334"/>
            <a:ext cx="3048103" cy="452881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14BCB8-851F-EFC7-1D20-933C73460C21}"/>
              </a:ext>
            </a:extLst>
          </p:cNvPr>
          <p:cNvSpPr txBox="1"/>
          <p:nvPr/>
        </p:nvSpPr>
        <p:spPr>
          <a:xfrm>
            <a:off x="6281270" y="5301552"/>
            <a:ext cx="296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ontserrat Medium" pitchFamily="2" charset="77"/>
              </a:rPr>
              <a:t>The functional equation has a unique solution.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FEF2CB5-213E-69C5-64AA-ADB2BB722E23}"/>
              </a:ext>
            </a:extLst>
          </p:cNvPr>
          <p:cNvSpPr txBox="1"/>
          <p:nvPr/>
        </p:nvSpPr>
        <p:spPr>
          <a:xfrm>
            <a:off x="6356693" y="4845941"/>
            <a:ext cx="134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Conjecture: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1DE457-7AE3-F92A-2317-BFEDF5495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45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979544" y="97978"/>
            <a:ext cx="7146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JOINT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DISTRIBUTION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7C36C7B-FEAB-5DE6-0820-278F2F4B7A01}"/>
              </a:ext>
            </a:extLst>
          </p:cNvPr>
          <p:cNvSpPr/>
          <p:nvPr/>
        </p:nvSpPr>
        <p:spPr>
          <a:xfrm>
            <a:off x="1274839" y="1627778"/>
            <a:ext cx="9838056" cy="2118315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6707042-EB46-3735-56F3-7D4711775B55}"/>
              </a:ext>
            </a:extLst>
          </p:cNvPr>
          <p:cNvSpPr/>
          <p:nvPr/>
        </p:nvSpPr>
        <p:spPr>
          <a:xfrm>
            <a:off x="1282504" y="1611447"/>
            <a:ext cx="9816674" cy="460048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D09264-64DA-7850-940A-6BBF5DB61522}"/>
              </a:ext>
            </a:extLst>
          </p:cNvPr>
          <p:cNvSpPr txBox="1"/>
          <p:nvPr/>
        </p:nvSpPr>
        <p:spPr>
          <a:xfrm>
            <a:off x="1323961" y="1674602"/>
            <a:ext cx="5304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Theorem [J, Maguluri’21]: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2B06AD3-4083-788A-D3CE-A85E68A8DA81}"/>
                  </a:ext>
                </a:extLst>
              </p:cNvPr>
              <p:cNvSpPr txBox="1"/>
              <p:nvPr/>
            </p:nvSpPr>
            <p:spPr>
              <a:xfrm>
                <a:off x="1335209" y="2176123"/>
                <a:ext cx="9877547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132E3D"/>
                    </a:solidFill>
                    <a:latin typeface="Montserrat Medium" pitchFamily="2" charset="77"/>
                  </a:rPr>
                  <a:t>Under </a:t>
                </a:r>
                <a:r>
                  <a:rPr lang="en-US" dirty="0" err="1">
                    <a:solidFill>
                      <a:srgbClr val="132E3D"/>
                    </a:solidFill>
                    <a:latin typeface="Montserrat Medium" pitchFamily="2" charset="77"/>
                  </a:rPr>
                  <a:t>MaxWeight</a:t>
                </a:r>
                <a:r>
                  <a:rPr lang="en-US" dirty="0">
                    <a:solidFill>
                      <a:srgbClr val="132E3D"/>
                    </a:solidFill>
                    <a:latin typeface="Montserrat Medium" pitchFamily="2" charset="77"/>
                  </a:rPr>
                  <a:t> scheduling,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𝛔</m:t>
                        </m:r>
                      </m:e>
                      <m:sup>
                        <m:r>
                          <a:rPr lang="en-US" b="1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b="1" i="0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b="1" dirty="0">
                    <a:solidFill>
                      <a:srgbClr val="132E3D"/>
                    </a:solidFill>
                    <a:latin typeface="Montserrat" pitchFamily="2" charset="77"/>
                  </a:rPr>
                  <a:t>is symmetric </a:t>
                </a:r>
                <a:r>
                  <a:rPr lang="en-US" dirty="0">
                    <a:solidFill>
                      <a:srgbClr val="132E3D"/>
                    </a:solidFill>
                    <a:latin typeface="Montserrat Medium" pitchFamily="2" charset="77"/>
                  </a:rPr>
                  <a:t>and </a:t>
                </a:r>
                <a:r>
                  <a:rPr lang="en-US" dirty="0">
                    <a:solidFill>
                      <a:srgbClr val="FF0000"/>
                    </a:solidFill>
                    <a:latin typeface="Montserrat Medium" pitchFamily="2" charset="77"/>
                  </a:rPr>
                  <a:t>under a conjecture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2B06AD3-4083-788A-D3CE-A85E68A8D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5209" y="2176123"/>
                <a:ext cx="9877547" cy="375552"/>
              </a:xfrm>
              <a:prstGeom prst="rect">
                <a:avLst/>
              </a:prstGeom>
              <a:blipFill>
                <a:blip r:embed="rId3"/>
                <a:stretch>
                  <a:fillRect l="-514" t="-3226" b="-2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349A9BC-7609-D0DA-7747-D83CD95C392C}"/>
                  </a:ext>
                </a:extLst>
              </p:cNvPr>
              <p:cNvSpPr txBox="1"/>
              <p:nvPr/>
            </p:nvSpPr>
            <p:spPr>
              <a:xfrm>
                <a:off x="3282273" y="2612097"/>
                <a:ext cx="5965510" cy="467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groupChr>
                        <m:groupChrPr>
                          <m:chr m:val="→"/>
                          <m:vertJc m:val="bot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groupCh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≤2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lim>
                          </m:limLow>
                        </m:fName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Υ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)+(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≤2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lim>
                          </m:limLow>
                        </m:fName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Υ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349A9BC-7609-D0DA-7747-D83CD95C3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2273" y="2612097"/>
                <a:ext cx="5965510" cy="467757"/>
              </a:xfrm>
              <a:prstGeom prst="rect">
                <a:avLst/>
              </a:prstGeom>
              <a:blipFill>
                <a:blip r:embed="rId4"/>
                <a:stretch>
                  <a:fillRect t="-2632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D02946-38BE-35B2-F4DD-C577D34F313C}"/>
                  </a:ext>
                </a:extLst>
              </p:cNvPr>
              <p:cNvSpPr txBox="1"/>
              <p:nvPr/>
            </p:nvSpPr>
            <p:spPr>
              <a:xfrm>
                <a:off x="1481584" y="3118871"/>
                <a:ext cx="7323487" cy="448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latin typeface="Montserrat Medium" pitchFamily="2" charset="77"/>
                  </a:rPr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~</m:t>
                    </m:r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σ</m:t>
                                    </m:r>
                                  </m:e>
                                  <m:sup>
                                    <m: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func>
                  </m:oMath>
                </a14:m>
                <a:r>
                  <a:rPr lang="en-US" dirty="0">
                    <a:latin typeface="Montserrat Medium" pitchFamily="2" charset="77"/>
                  </a:rPr>
                  <a:t>, independent of each other.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D02946-38BE-35B2-F4DD-C577D34F3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1584" y="3118871"/>
                <a:ext cx="7323487" cy="448392"/>
              </a:xfrm>
              <a:prstGeom prst="rect">
                <a:avLst/>
              </a:prstGeom>
              <a:blipFill>
                <a:blip r:embed="rId5"/>
                <a:stretch>
                  <a:fillRect l="-1903" b="-13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32A3F59C-293D-D644-3553-C5D28EA4CF61}"/>
              </a:ext>
            </a:extLst>
          </p:cNvPr>
          <p:cNvGrpSpPr/>
          <p:nvPr/>
        </p:nvGrpSpPr>
        <p:grpSpPr>
          <a:xfrm>
            <a:off x="855226" y="4388739"/>
            <a:ext cx="10532985" cy="1773476"/>
            <a:chOff x="855226" y="4388739"/>
            <a:chExt cx="10532985" cy="1773476"/>
          </a:xfrm>
        </p:grpSpPr>
        <p:sp>
          <p:nvSpPr>
            <p:cNvPr id="151" name="Rounded Rectangle 150">
              <a:extLst>
                <a:ext uri="{FF2B5EF4-FFF2-40B4-BE49-F238E27FC236}">
                  <a16:creationId xmlns:a16="http://schemas.microsoft.com/office/drawing/2014/main" id="{F3D9AD73-B90F-7846-9CFE-E539EB0ECFDE}"/>
                </a:ext>
              </a:extLst>
            </p:cNvPr>
            <p:cNvSpPr/>
            <p:nvPr/>
          </p:nvSpPr>
          <p:spPr>
            <a:xfrm>
              <a:off x="9668916" y="4562455"/>
              <a:ext cx="1528817" cy="1430906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F24428E-58A6-C2D3-95DE-7B1A6A2A5201}"/>
                </a:ext>
              </a:extLst>
            </p:cNvPr>
            <p:cNvCxnSpPr/>
            <p:nvPr/>
          </p:nvCxnSpPr>
          <p:spPr>
            <a:xfrm flipH="1">
              <a:off x="1941083" y="4395397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1BC67E0-707F-71C4-61F4-49F1C7636853}"/>
                </a:ext>
              </a:extLst>
            </p:cNvPr>
            <p:cNvCxnSpPr/>
            <p:nvPr/>
          </p:nvCxnSpPr>
          <p:spPr>
            <a:xfrm>
              <a:off x="1941083" y="4388739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F71159A-6DE4-72F2-1E07-00D5C2A7F47B}"/>
                </a:ext>
              </a:extLst>
            </p:cNvPr>
            <p:cNvCxnSpPr/>
            <p:nvPr/>
          </p:nvCxnSpPr>
          <p:spPr>
            <a:xfrm flipH="1">
              <a:off x="1941083" y="6131366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19BE1A-09ED-1B23-7753-17ECDCDD2E2C}"/>
                </a:ext>
              </a:extLst>
            </p:cNvPr>
            <p:cNvCxnSpPr/>
            <p:nvPr/>
          </p:nvCxnSpPr>
          <p:spPr>
            <a:xfrm rot="10800000" flipH="1">
              <a:off x="3537631" y="6136509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D3E5683-63DB-8338-A25C-7B9C85B55EFF}"/>
                </a:ext>
              </a:extLst>
            </p:cNvPr>
            <p:cNvCxnSpPr/>
            <p:nvPr/>
          </p:nvCxnSpPr>
          <p:spPr>
            <a:xfrm rot="10800000">
              <a:off x="3847946" y="4393882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D98F2AA-E1BA-24FB-E19F-7EBEFC552905}"/>
                </a:ext>
              </a:extLst>
            </p:cNvPr>
            <p:cNvCxnSpPr/>
            <p:nvPr/>
          </p:nvCxnSpPr>
          <p:spPr>
            <a:xfrm rot="10800000" flipH="1">
              <a:off x="3537631" y="4400540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4AAAABE7-535E-9871-6539-6AF43819A214}"/>
                </a:ext>
              </a:extLst>
            </p:cNvPr>
            <p:cNvSpPr/>
            <p:nvPr/>
          </p:nvSpPr>
          <p:spPr>
            <a:xfrm>
              <a:off x="2104693" y="4545695"/>
              <a:ext cx="1528817" cy="41010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45F07177-69CE-75E6-E761-7C2531199AEC}"/>
                </a:ext>
              </a:extLst>
            </p:cNvPr>
            <p:cNvSpPr/>
            <p:nvPr/>
          </p:nvSpPr>
          <p:spPr>
            <a:xfrm>
              <a:off x="2110059" y="5060837"/>
              <a:ext cx="1518084" cy="41010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B1254CBA-D65A-8F1B-4CD4-E09F19C33AD2}"/>
                </a:ext>
              </a:extLst>
            </p:cNvPr>
            <p:cNvSpPr/>
            <p:nvPr/>
          </p:nvSpPr>
          <p:spPr>
            <a:xfrm>
              <a:off x="2118999" y="5573749"/>
              <a:ext cx="1500205" cy="41010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D15C03F-7E6F-18F1-3F17-81B17C1B6535}"/>
                </a:ext>
              </a:extLst>
            </p:cNvPr>
            <p:cNvCxnSpPr/>
            <p:nvPr/>
          </p:nvCxnSpPr>
          <p:spPr>
            <a:xfrm flipH="1">
              <a:off x="6905692" y="44026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042AFB4-AFDD-BABC-331B-DA868A26EDB3}"/>
                </a:ext>
              </a:extLst>
            </p:cNvPr>
            <p:cNvCxnSpPr/>
            <p:nvPr/>
          </p:nvCxnSpPr>
          <p:spPr>
            <a:xfrm>
              <a:off x="6905692" y="43959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25B57B24-A52C-5D86-FAE9-AFF72FF7D267}"/>
                </a:ext>
              </a:extLst>
            </p:cNvPr>
            <p:cNvCxnSpPr/>
            <p:nvPr/>
          </p:nvCxnSpPr>
          <p:spPr>
            <a:xfrm flipH="1">
              <a:off x="6905692" y="61386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7D8448F6-5002-DC93-F5B1-6246ECA01EAF}"/>
                </a:ext>
              </a:extLst>
            </p:cNvPr>
            <p:cNvCxnSpPr/>
            <p:nvPr/>
          </p:nvCxnSpPr>
          <p:spPr>
            <a:xfrm rot="10800000" flipH="1">
              <a:off x="8502240" y="6143756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C61C1250-369A-142F-B78A-17393BBC4326}"/>
                </a:ext>
              </a:extLst>
            </p:cNvPr>
            <p:cNvCxnSpPr/>
            <p:nvPr/>
          </p:nvCxnSpPr>
          <p:spPr>
            <a:xfrm rot="10800000">
              <a:off x="8812555" y="4401129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03232F7-7A89-857A-3633-0EEE7B7FB499}"/>
                </a:ext>
              </a:extLst>
            </p:cNvPr>
            <p:cNvCxnSpPr/>
            <p:nvPr/>
          </p:nvCxnSpPr>
          <p:spPr>
            <a:xfrm rot="10800000" flipH="1">
              <a:off x="8502240" y="440778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43622BB8-3288-842A-579B-28A7DC3A266C}"/>
                </a:ext>
              </a:extLst>
            </p:cNvPr>
            <p:cNvSpPr/>
            <p:nvPr/>
          </p:nvSpPr>
          <p:spPr>
            <a:xfrm rot="5400000">
              <a:off x="6500981" y="5058716"/>
              <a:ext cx="1528817" cy="410103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ounded Rectangle 107">
              <a:extLst>
                <a:ext uri="{FF2B5EF4-FFF2-40B4-BE49-F238E27FC236}">
                  <a16:creationId xmlns:a16="http://schemas.microsoft.com/office/drawing/2014/main" id="{E707A2E6-8E90-20CA-36A6-A4AECF2279EC}"/>
                </a:ext>
              </a:extLst>
            </p:cNvPr>
            <p:cNvSpPr/>
            <p:nvPr/>
          </p:nvSpPr>
          <p:spPr>
            <a:xfrm rot="5400000">
              <a:off x="7080034" y="5058716"/>
              <a:ext cx="1518084" cy="41010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ounded Rectangle 108">
              <a:extLst>
                <a:ext uri="{FF2B5EF4-FFF2-40B4-BE49-F238E27FC236}">
                  <a16:creationId xmlns:a16="http://schemas.microsoft.com/office/drawing/2014/main" id="{9D4A297B-ABE3-F6A1-EB58-8324342CAD4F}"/>
                </a:ext>
              </a:extLst>
            </p:cNvPr>
            <p:cNvSpPr/>
            <p:nvPr/>
          </p:nvSpPr>
          <p:spPr>
            <a:xfrm rot="5400000">
              <a:off x="7666924" y="5058716"/>
              <a:ext cx="1500205" cy="41010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7E998D11-665A-FAF2-243E-052FE5F32910}"/>
                    </a:ext>
                  </a:extLst>
                </p:cNvPr>
                <p:cNvSpPr txBox="1"/>
                <p:nvPr/>
              </p:nvSpPr>
              <p:spPr>
                <a:xfrm>
                  <a:off x="6552988" y="5131732"/>
                  <a:ext cx="169793" cy="2080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7E998D11-665A-FAF2-243E-052FE5F329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52988" y="5131732"/>
                  <a:ext cx="169793" cy="208086"/>
                </a:xfrm>
                <a:prstGeom prst="rect">
                  <a:avLst/>
                </a:prstGeom>
                <a:blipFill>
                  <a:blip r:embed="rId6"/>
                  <a:stretch>
                    <a:fillRect l="-42857" r="-42857" b="-3529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8FF7CE65-9CE5-01D0-D4E2-9C5F423DD32B}"/>
                    </a:ext>
                  </a:extLst>
                </p:cNvPr>
                <p:cNvSpPr txBox="1"/>
                <p:nvPr/>
              </p:nvSpPr>
              <p:spPr>
                <a:xfrm>
                  <a:off x="2727785" y="4562455"/>
                  <a:ext cx="363113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8FF7CE65-9CE5-01D0-D4E2-9C5F423DD3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7785" y="4562455"/>
                  <a:ext cx="363113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1EDCEC51-E641-2400-98B3-A48E19289736}"/>
                    </a:ext>
                  </a:extLst>
                </p:cNvPr>
                <p:cNvSpPr txBox="1"/>
                <p:nvPr/>
              </p:nvSpPr>
              <p:spPr>
                <a:xfrm>
                  <a:off x="2724226" y="5068102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1EDCEC51-E641-2400-98B3-A48E192897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4226" y="5068102"/>
                  <a:ext cx="370230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16667" r="-6667" b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1330CD39-BD92-E9EB-DC77-0ED7092F2A59}"/>
                    </a:ext>
                  </a:extLst>
                </p:cNvPr>
                <p:cNvSpPr txBox="1"/>
                <p:nvPr/>
              </p:nvSpPr>
              <p:spPr>
                <a:xfrm>
                  <a:off x="2724226" y="5573749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1330CD39-BD92-E9EB-DC77-0ED7092F2A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4226" y="5573749"/>
                  <a:ext cx="370230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16667" r="-6667" b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TextBox 119">
                  <a:extLst>
                    <a:ext uri="{FF2B5EF4-FFF2-40B4-BE49-F238E27FC236}">
                      <a16:creationId xmlns:a16="http://schemas.microsoft.com/office/drawing/2014/main" id="{AE1852C2-3BAC-E201-6E35-6514907B9243}"/>
                    </a:ext>
                  </a:extLst>
                </p:cNvPr>
                <p:cNvSpPr txBox="1"/>
                <p:nvPr/>
              </p:nvSpPr>
              <p:spPr>
                <a:xfrm>
                  <a:off x="7085691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0" name="TextBox 119">
                  <a:extLst>
                    <a:ext uri="{FF2B5EF4-FFF2-40B4-BE49-F238E27FC236}">
                      <a16:creationId xmlns:a16="http://schemas.microsoft.com/office/drawing/2014/main" id="{AE1852C2-3BAC-E201-6E35-6514907B92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5691" y="5048426"/>
                  <a:ext cx="370230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16129" r="-3226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D1C9CD47-72F1-8577-1CA7-F0CD54282FAD}"/>
                    </a:ext>
                  </a:extLst>
                </p:cNvPr>
                <p:cNvSpPr txBox="1"/>
                <p:nvPr/>
              </p:nvSpPr>
              <p:spPr>
                <a:xfrm>
                  <a:off x="7675077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D1C9CD47-72F1-8577-1CA7-F0CD54282F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75077" y="5048426"/>
                  <a:ext cx="370230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2" name="TextBox 121">
                  <a:extLst>
                    <a:ext uri="{FF2B5EF4-FFF2-40B4-BE49-F238E27FC236}">
                      <a16:creationId xmlns:a16="http://schemas.microsoft.com/office/drawing/2014/main" id="{33E11C98-771A-41BD-14B3-4121513EAFAF}"/>
                    </a:ext>
                  </a:extLst>
                </p:cNvPr>
                <p:cNvSpPr txBox="1"/>
                <p:nvPr/>
              </p:nvSpPr>
              <p:spPr>
                <a:xfrm>
                  <a:off x="8259770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2" name="TextBox 121">
                  <a:extLst>
                    <a:ext uri="{FF2B5EF4-FFF2-40B4-BE49-F238E27FC236}">
                      <a16:creationId xmlns:a16="http://schemas.microsoft.com/office/drawing/2014/main" id="{33E11C98-771A-41BD-14B3-4121513EAF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59770" y="5048426"/>
                  <a:ext cx="370230" cy="369332"/>
                </a:xfrm>
                <a:prstGeom prst="rect">
                  <a:avLst/>
                </a:prstGeom>
                <a:blipFill>
                  <a:blip r:embed="rId12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3" name="TextBox 122">
                  <a:extLst>
                    <a:ext uri="{FF2B5EF4-FFF2-40B4-BE49-F238E27FC236}">
                      <a16:creationId xmlns:a16="http://schemas.microsoft.com/office/drawing/2014/main" id="{E6D5B65F-BABF-4EB1-32D8-25AB8D148939}"/>
                    </a:ext>
                  </a:extLst>
                </p:cNvPr>
                <p:cNvSpPr txBox="1"/>
                <p:nvPr/>
              </p:nvSpPr>
              <p:spPr>
                <a:xfrm>
                  <a:off x="855226" y="4800554"/>
                  <a:ext cx="957313" cy="68140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groupChr>
                          <m:groupChrPr>
                            <m:chr m:val="→"/>
                            <m:vertJc m:val="bot"/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</m:groupChr>
                      </m:oMath>
                    </m:oMathPara>
                  </a14:m>
                  <a:endParaRPr lang="en-US" sz="3200" b="1" dirty="0"/>
                </a:p>
              </p:txBody>
            </p:sp>
          </mc:Choice>
          <mc:Fallback xmlns="">
            <p:sp>
              <p:nvSpPr>
                <p:cNvPr id="123" name="TextBox 122">
                  <a:extLst>
                    <a:ext uri="{FF2B5EF4-FFF2-40B4-BE49-F238E27FC236}">
                      <a16:creationId xmlns:a16="http://schemas.microsoft.com/office/drawing/2014/main" id="{E6D5B65F-BABF-4EB1-32D8-25AB8D1489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5226" y="4800554"/>
                  <a:ext cx="957313" cy="681405"/>
                </a:xfrm>
                <a:prstGeom prst="rect">
                  <a:avLst/>
                </a:prstGeom>
                <a:blipFill>
                  <a:blip r:embed="rId13"/>
                  <a:stretch>
                    <a:fillRect l="-10526" t="-5455" b="-6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4BAEC025-2286-3718-CAA0-3613F83B29E2}"/>
                </a:ext>
              </a:extLst>
            </p:cNvPr>
            <p:cNvCxnSpPr/>
            <p:nvPr/>
          </p:nvCxnSpPr>
          <p:spPr>
            <a:xfrm flipH="1">
              <a:off x="4509159" y="44026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203F90A2-6D25-813E-70EB-BCE6022F46EB}"/>
                </a:ext>
              </a:extLst>
            </p:cNvPr>
            <p:cNvCxnSpPr/>
            <p:nvPr/>
          </p:nvCxnSpPr>
          <p:spPr>
            <a:xfrm>
              <a:off x="4509159" y="43959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DD52C8A4-D472-120D-F2F5-9A23CBBA2C29}"/>
                </a:ext>
              </a:extLst>
            </p:cNvPr>
            <p:cNvCxnSpPr/>
            <p:nvPr/>
          </p:nvCxnSpPr>
          <p:spPr>
            <a:xfrm flipH="1">
              <a:off x="4509159" y="61386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043ACF5-358C-FA1B-DBED-B3ED6E7F0C65}"/>
                </a:ext>
              </a:extLst>
            </p:cNvPr>
            <p:cNvCxnSpPr/>
            <p:nvPr/>
          </p:nvCxnSpPr>
          <p:spPr>
            <a:xfrm rot="10800000" flipH="1">
              <a:off x="6105707" y="614375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9CFBE49F-BB71-EB7F-20B5-9AF3F58E406E}"/>
                </a:ext>
              </a:extLst>
            </p:cNvPr>
            <p:cNvCxnSpPr/>
            <p:nvPr/>
          </p:nvCxnSpPr>
          <p:spPr>
            <a:xfrm rot="10800000">
              <a:off x="6416022" y="4401130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7249739D-44FA-3EA8-2358-2A807E149FBA}"/>
                </a:ext>
              </a:extLst>
            </p:cNvPr>
            <p:cNvCxnSpPr/>
            <p:nvPr/>
          </p:nvCxnSpPr>
          <p:spPr>
            <a:xfrm rot="10800000" flipH="1">
              <a:off x="6105707" y="4407788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32DCD903-F67B-F208-4C2F-A67F7353B151}"/>
                </a:ext>
              </a:extLst>
            </p:cNvPr>
            <p:cNvSpPr/>
            <p:nvPr/>
          </p:nvSpPr>
          <p:spPr>
            <a:xfrm>
              <a:off x="4672769" y="4552943"/>
              <a:ext cx="1528817" cy="1430906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AB375D37-C3BF-7AD9-2A8A-A16AE62275CA}"/>
                </a:ext>
              </a:extLst>
            </p:cNvPr>
            <p:cNvCxnSpPr/>
            <p:nvPr/>
          </p:nvCxnSpPr>
          <p:spPr>
            <a:xfrm flipH="1">
              <a:off x="9481348" y="44144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B4C41B54-37B3-2F11-81AF-7F87F568F6E6}"/>
                </a:ext>
              </a:extLst>
            </p:cNvPr>
            <p:cNvCxnSpPr/>
            <p:nvPr/>
          </p:nvCxnSpPr>
          <p:spPr>
            <a:xfrm>
              <a:off x="9481348" y="44077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C4F0EE3-6B21-441A-903E-B24828E28444}"/>
                </a:ext>
              </a:extLst>
            </p:cNvPr>
            <p:cNvCxnSpPr/>
            <p:nvPr/>
          </p:nvCxnSpPr>
          <p:spPr>
            <a:xfrm flipH="1">
              <a:off x="9481348" y="61504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80594E58-5DC1-D4D5-3DE6-4357A686C56A}"/>
                </a:ext>
              </a:extLst>
            </p:cNvPr>
            <p:cNvCxnSpPr/>
            <p:nvPr/>
          </p:nvCxnSpPr>
          <p:spPr>
            <a:xfrm rot="10800000" flipH="1">
              <a:off x="11077896" y="615555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00873DA0-A5E4-76E9-64D0-A3E781291E2B}"/>
                </a:ext>
              </a:extLst>
            </p:cNvPr>
            <p:cNvCxnSpPr/>
            <p:nvPr/>
          </p:nvCxnSpPr>
          <p:spPr>
            <a:xfrm rot="10800000">
              <a:off x="11388211" y="4412930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B97EF33A-4FF6-5FB7-86C4-218CA3B1ECAB}"/>
                </a:ext>
              </a:extLst>
            </p:cNvPr>
            <p:cNvCxnSpPr/>
            <p:nvPr/>
          </p:nvCxnSpPr>
          <p:spPr>
            <a:xfrm rot="10800000" flipH="1">
              <a:off x="11077896" y="4419588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TextBox 146">
                  <a:extLst>
                    <a:ext uri="{FF2B5EF4-FFF2-40B4-BE49-F238E27FC236}">
                      <a16:creationId xmlns:a16="http://schemas.microsoft.com/office/drawing/2014/main" id="{C144B5B3-D817-14B1-3B78-304BC55090CF}"/>
                    </a:ext>
                  </a:extLst>
                </p:cNvPr>
                <p:cNvSpPr txBox="1"/>
                <p:nvPr/>
              </p:nvSpPr>
              <p:spPr>
                <a:xfrm>
                  <a:off x="4867314" y="4995111"/>
                  <a:ext cx="1374601" cy="4787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Low>
                              <m:limLow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lim>
                            </m:limLow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47" name="TextBox 146">
                  <a:extLst>
                    <a:ext uri="{FF2B5EF4-FFF2-40B4-BE49-F238E27FC236}">
                      <a16:creationId xmlns:a16="http://schemas.microsoft.com/office/drawing/2014/main" id="{C144B5B3-D817-14B1-3B78-304BC55090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7314" y="4995111"/>
                  <a:ext cx="1374601" cy="478785"/>
                </a:xfrm>
                <a:prstGeom prst="rect">
                  <a:avLst/>
                </a:prstGeom>
                <a:blipFill>
                  <a:blip r:embed="rId14"/>
                  <a:stretch>
                    <a:fillRect t="-5128" b="-1538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F68CE105-D161-C7C3-1F58-03E360BC3083}"/>
                    </a:ext>
                  </a:extLst>
                </p:cNvPr>
                <p:cNvSpPr txBox="1"/>
                <p:nvPr/>
              </p:nvSpPr>
              <p:spPr>
                <a:xfrm>
                  <a:off x="9828209" y="5005462"/>
                  <a:ext cx="1374601" cy="4787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Low>
                              <m:limLow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lim>
                            </m:limLow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F68CE105-D161-C7C3-1F58-03E360BC30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28209" y="5005462"/>
                  <a:ext cx="1374601" cy="478785"/>
                </a:xfrm>
                <a:prstGeom prst="rect">
                  <a:avLst/>
                </a:prstGeom>
                <a:blipFill>
                  <a:blip r:embed="rId15"/>
                  <a:stretch>
                    <a:fillRect t="-5128" b="-128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TextBox 148">
                  <a:extLst>
                    <a:ext uri="{FF2B5EF4-FFF2-40B4-BE49-F238E27FC236}">
                      <a16:creationId xmlns:a16="http://schemas.microsoft.com/office/drawing/2014/main" id="{D982199D-2335-48DC-ABE8-13ABAAC8D2A6}"/>
                    </a:ext>
                  </a:extLst>
                </p:cNvPr>
                <p:cNvSpPr txBox="1"/>
                <p:nvPr/>
              </p:nvSpPr>
              <p:spPr>
                <a:xfrm>
                  <a:off x="4062381" y="5049604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9" name="TextBox 148">
                  <a:extLst>
                    <a:ext uri="{FF2B5EF4-FFF2-40B4-BE49-F238E27FC236}">
                      <a16:creationId xmlns:a16="http://schemas.microsoft.com/office/drawing/2014/main" id="{D982199D-2335-48DC-ABE8-13ABAAC8D2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2381" y="5049604"/>
                  <a:ext cx="226024" cy="276999"/>
                </a:xfrm>
                <a:prstGeom prst="rect">
                  <a:avLst/>
                </a:prstGeom>
                <a:blipFill>
                  <a:blip r:embed="rId16"/>
                  <a:stretch>
                    <a:fillRect l="-5263" r="-52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4B2629B0-F799-2A48-38BD-D41D2670DB70}"/>
                    </a:ext>
                  </a:extLst>
                </p:cNvPr>
                <p:cNvSpPr txBox="1"/>
                <p:nvPr/>
              </p:nvSpPr>
              <p:spPr>
                <a:xfrm>
                  <a:off x="9019073" y="5099278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4B2629B0-F799-2A48-38BD-D41D2670DB7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19073" y="5099278"/>
                  <a:ext cx="226024" cy="276999"/>
                </a:xfrm>
                <a:prstGeom prst="rect">
                  <a:avLst/>
                </a:prstGeom>
                <a:blipFill>
                  <a:blip r:embed="rId17"/>
                  <a:stretch>
                    <a:fillRect l="-10526" r="-52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BB538A4-314C-60CF-3B7B-C5647A7DCF37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E8A54-9B89-B1C6-0DE7-AE5396A0D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41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979544" y="120734"/>
            <a:ext cx="7146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JOINT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DISTRIBUTION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D6495B-760D-50C3-D59D-F3737A35911A}"/>
              </a:ext>
            </a:extLst>
          </p:cNvPr>
          <p:cNvGrpSpPr/>
          <p:nvPr/>
        </p:nvGrpSpPr>
        <p:grpSpPr>
          <a:xfrm>
            <a:off x="4400706" y="2102553"/>
            <a:ext cx="7733602" cy="1749285"/>
            <a:chOff x="5437177" y="2351779"/>
            <a:chExt cx="6617377" cy="149680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5A8468E9-2F82-AB16-0DCC-9A4D5BC28763}"/>
                    </a:ext>
                  </a:extLst>
                </p:cNvPr>
                <p:cNvSpPr txBox="1"/>
                <p:nvPr/>
              </p:nvSpPr>
              <p:spPr>
                <a:xfrm>
                  <a:off x="5437177" y="2868708"/>
                  <a:ext cx="421794" cy="38110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oMath>
                    </m:oMathPara>
                  </a14:m>
                  <a:endParaRPr lang="en-US" sz="3200" b="1" dirty="0"/>
                </a:p>
              </p:txBody>
            </p:sp>
          </mc:Choice>
          <mc:Fallback xmlns="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5A8468E9-2F82-AB16-0DCC-9A4D5BC28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7177" y="2868708"/>
                  <a:ext cx="421794" cy="381104"/>
                </a:xfrm>
                <a:prstGeom prst="rect">
                  <a:avLst/>
                </a:prstGeom>
                <a:blipFill>
                  <a:blip r:embed="rId15"/>
                  <a:stretch>
                    <a:fillRect l="-25000" r="-25000" b="-3888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3ACD6AB7-9854-266E-8F4E-F6E5DE080692}"/>
                </a:ext>
              </a:extLst>
            </p:cNvPr>
            <p:cNvGrpSpPr/>
            <p:nvPr/>
          </p:nvGrpSpPr>
          <p:grpSpPr>
            <a:xfrm>
              <a:off x="5905647" y="2351779"/>
              <a:ext cx="4003980" cy="1496803"/>
              <a:chOff x="2069050" y="1879124"/>
              <a:chExt cx="6287159" cy="235032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F18F60DC-88C5-3CD4-2C77-192740484B39}"/>
                      </a:ext>
                    </a:extLst>
                  </p:cNvPr>
                  <p:cNvSpPr txBox="1"/>
                  <p:nvPr/>
                </p:nvSpPr>
                <p:spPr>
                  <a:xfrm>
                    <a:off x="2069050" y="2727406"/>
                    <a:ext cx="458462" cy="492443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≈</m:t>
                          </m:r>
                        </m:oMath>
                      </m:oMathPara>
                    </a14:m>
                    <a:endParaRPr lang="en-US" sz="3200" b="1" dirty="0"/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F18F60DC-88C5-3CD4-2C77-192740484B3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69050" y="2727406"/>
                    <a:ext cx="458462" cy="492443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l="-16667" r="-16667" b="-1470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6D9C7449-72A1-3E12-CB94-4D3490CD002D}"/>
                  </a:ext>
                </a:extLst>
              </p:cNvPr>
              <p:cNvGrpSpPr/>
              <p:nvPr/>
            </p:nvGrpSpPr>
            <p:grpSpPr>
              <a:xfrm>
                <a:off x="2727237" y="1879124"/>
                <a:ext cx="413101" cy="2328606"/>
                <a:chOff x="4986338" y="3259367"/>
                <a:chExt cx="249449" cy="2793217"/>
              </a:xfrm>
            </p:grpSpPr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F102B4A7-5AC9-1021-97AA-6653801E678D}"/>
                    </a:ext>
                  </a:extLst>
                </p:cNvPr>
                <p:cNvCxnSpPr/>
                <p:nvPr/>
              </p:nvCxnSpPr>
              <p:spPr>
                <a:xfrm flipH="1">
                  <a:off x="4986338" y="3269999"/>
                  <a:ext cx="249449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908C88EA-2A12-12AB-3736-D97C1ECCC52E}"/>
                    </a:ext>
                  </a:extLst>
                </p:cNvPr>
                <p:cNvCxnSpPr/>
                <p:nvPr/>
              </p:nvCxnSpPr>
              <p:spPr>
                <a:xfrm>
                  <a:off x="4986338" y="3259367"/>
                  <a:ext cx="0" cy="2793217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EF1E819-776D-57C7-410C-E5EAFD15D1FA}"/>
                    </a:ext>
                  </a:extLst>
                </p:cNvPr>
                <p:cNvCxnSpPr/>
                <p:nvPr/>
              </p:nvCxnSpPr>
              <p:spPr>
                <a:xfrm flipH="1">
                  <a:off x="4986338" y="6041952"/>
                  <a:ext cx="249449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AA8D204C-0DE1-8310-3D64-27CAE2BDF660}"/>
                  </a:ext>
                </a:extLst>
              </p:cNvPr>
              <p:cNvGrpSpPr/>
              <p:nvPr/>
            </p:nvGrpSpPr>
            <p:grpSpPr>
              <a:xfrm rot="10800000">
                <a:off x="4852523" y="1885970"/>
                <a:ext cx="413084" cy="2328605"/>
                <a:chOff x="4986338" y="3259367"/>
                <a:chExt cx="249449" cy="2793217"/>
              </a:xfrm>
            </p:grpSpPr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1542FBC4-AB20-0C8A-65A6-C0B814A4FFBF}"/>
                    </a:ext>
                  </a:extLst>
                </p:cNvPr>
                <p:cNvCxnSpPr/>
                <p:nvPr/>
              </p:nvCxnSpPr>
              <p:spPr>
                <a:xfrm flipH="1">
                  <a:off x="4986338" y="3269999"/>
                  <a:ext cx="249449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F395F5D3-902F-F9AC-B388-4B308D94DFE3}"/>
                    </a:ext>
                  </a:extLst>
                </p:cNvPr>
                <p:cNvCxnSpPr/>
                <p:nvPr/>
              </p:nvCxnSpPr>
              <p:spPr>
                <a:xfrm>
                  <a:off x="4986338" y="3259367"/>
                  <a:ext cx="0" cy="2793217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EA319258-DF78-8045-7E45-D685E14428F8}"/>
                    </a:ext>
                  </a:extLst>
                </p:cNvPr>
                <p:cNvCxnSpPr/>
                <p:nvPr/>
              </p:nvCxnSpPr>
              <p:spPr>
                <a:xfrm flipH="1">
                  <a:off x="4986338" y="6041952"/>
                  <a:ext cx="249449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Rounded Rectangle 42">
                <a:extLst>
                  <a:ext uri="{FF2B5EF4-FFF2-40B4-BE49-F238E27FC236}">
                    <a16:creationId xmlns:a16="http://schemas.microsoft.com/office/drawing/2014/main" id="{6D9F1B78-1C06-A80F-FAEB-6DBCB29CF13F}"/>
                  </a:ext>
                </a:extLst>
              </p:cNvPr>
              <p:cNvSpPr/>
              <p:nvPr/>
            </p:nvSpPr>
            <p:spPr>
              <a:xfrm>
                <a:off x="2945030" y="2088060"/>
                <a:ext cx="2035124" cy="545919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ounded Rectangle 43">
                <a:extLst>
                  <a:ext uri="{FF2B5EF4-FFF2-40B4-BE49-F238E27FC236}">
                    <a16:creationId xmlns:a16="http://schemas.microsoft.com/office/drawing/2014/main" id="{357937DD-1CD8-3F85-510C-BB13AA2E8B16}"/>
                  </a:ext>
                </a:extLst>
              </p:cNvPr>
              <p:cNvSpPr/>
              <p:nvPr/>
            </p:nvSpPr>
            <p:spPr>
              <a:xfrm>
                <a:off x="2952174" y="2773804"/>
                <a:ext cx="2020836" cy="545919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74D8F85B-077D-2108-ED6B-5C53165936AF}"/>
                  </a:ext>
                </a:extLst>
              </p:cNvPr>
              <p:cNvSpPr/>
              <p:nvPr/>
            </p:nvSpPr>
            <p:spPr>
              <a:xfrm>
                <a:off x="2964074" y="3456580"/>
                <a:ext cx="1997036" cy="545919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C5223D1F-44D1-F3FB-8D99-451AB6F809AE}"/>
                  </a:ext>
                </a:extLst>
              </p:cNvPr>
              <p:cNvGrpSpPr/>
              <p:nvPr/>
            </p:nvGrpSpPr>
            <p:grpSpPr>
              <a:xfrm>
                <a:off x="5817839" y="1893994"/>
                <a:ext cx="413101" cy="2328606"/>
                <a:chOff x="4986338" y="3259367"/>
                <a:chExt cx="249449" cy="2793217"/>
              </a:xfrm>
            </p:grpSpPr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F1C8A697-4AE5-AD07-61AD-0B6C21D6C454}"/>
                    </a:ext>
                  </a:extLst>
                </p:cNvPr>
                <p:cNvCxnSpPr/>
                <p:nvPr/>
              </p:nvCxnSpPr>
              <p:spPr>
                <a:xfrm flipH="1">
                  <a:off x="4986338" y="3269999"/>
                  <a:ext cx="249449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245C98C8-7392-EAA3-DAD8-B4D1ED6D0AF2}"/>
                    </a:ext>
                  </a:extLst>
                </p:cNvPr>
                <p:cNvCxnSpPr/>
                <p:nvPr/>
              </p:nvCxnSpPr>
              <p:spPr>
                <a:xfrm>
                  <a:off x="4986338" y="3259367"/>
                  <a:ext cx="0" cy="2793217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6E55D1D2-F213-99FC-6578-1048DD9007D5}"/>
                    </a:ext>
                  </a:extLst>
                </p:cNvPr>
                <p:cNvCxnSpPr/>
                <p:nvPr/>
              </p:nvCxnSpPr>
              <p:spPr>
                <a:xfrm flipH="1">
                  <a:off x="4986338" y="6041952"/>
                  <a:ext cx="249449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997EB3E0-292A-7EBC-6F5E-1E4A8F12AC59}"/>
                  </a:ext>
                </a:extLst>
              </p:cNvPr>
              <p:cNvGrpSpPr/>
              <p:nvPr/>
            </p:nvGrpSpPr>
            <p:grpSpPr>
              <a:xfrm rot="10800000">
                <a:off x="7943125" y="1900840"/>
                <a:ext cx="413084" cy="2328605"/>
                <a:chOff x="4986338" y="3259367"/>
                <a:chExt cx="249449" cy="2793217"/>
              </a:xfrm>
            </p:grpSpPr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B79707DE-4EE1-EE2C-F262-F245F713F04C}"/>
                    </a:ext>
                  </a:extLst>
                </p:cNvPr>
                <p:cNvCxnSpPr/>
                <p:nvPr/>
              </p:nvCxnSpPr>
              <p:spPr>
                <a:xfrm flipH="1">
                  <a:off x="4986338" y="3269999"/>
                  <a:ext cx="249449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74EFB104-3475-B331-E05A-22AE7D8B7D48}"/>
                    </a:ext>
                  </a:extLst>
                </p:cNvPr>
                <p:cNvCxnSpPr/>
                <p:nvPr/>
              </p:nvCxnSpPr>
              <p:spPr>
                <a:xfrm>
                  <a:off x="4986338" y="3259367"/>
                  <a:ext cx="0" cy="2793217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566F3215-54EC-9E2F-8CA2-A5195151BED7}"/>
                    </a:ext>
                  </a:extLst>
                </p:cNvPr>
                <p:cNvCxnSpPr/>
                <p:nvPr/>
              </p:nvCxnSpPr>
              <p:spPr>
                <a:xfrm flipH="1">
                  <a:off x="4986338" y="6041952"/>
                  <a:ext cx="249449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8823A23D-5D3E-4F94-2A3E-CE447B04E5D1}"/>
                  </a:ext>
                </a:extLst>
              </p:cNvPr>
              <p:cNvSpPr/>
              <p:nvPr/>
            </p:nvSpPr>
            <p:spPr>
              <a:xfrm rot="5400000">
                <a:off x="5279098" y="2776202"/>
                <a:ext cx="2035124" cy="545919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ounded Rectangle 63">
                <a:extLst>
                  <a:ext uri="{FF2B5EF4-FFF2-40B4-BE49-F238E27FC236}">
                    <a16:creationId xmlns:a16="http://schemas.microsoft.com/office/drawing/2014/main" id="{F9DAB1BD-7A7A-454B-BE83-F7BC72A1E3FB}"/>
                  </a:ext>
                </a:extLst>
              </p:cNvPr>
              <p:cNvSpPr/>
              <p:nvPr/>
            </p:nvSpPr>
            <p:spPr>
              <a:xfrm rot="5400000">
                <a:off x="6049919" y="2776202"/>
                <a:ext cx="2020837" cy="545919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ounded Rectangle 64">
                <a:extLst>
                  <a:ext uri="{FF2B5EF4-FFF2-40B4-BE49-F238E27FC236}">
                    <a16:creationId xmlns:a16="http://schemas.microsoft.com/office/drawing/2014/main" id="{889657C6-BCCC-30DD-1934-2585B32F5A71}"/>
                  </a:ext>
                </a:extLst>
              </p:cNvPr>
              <p:cNvSpPr/>
              <p:nvPr/>
            </p:nvSpPr>
            <p:spPr>
              <a:xfrm rot="5400000">
                <a:off x="6831173" y="2776202"/>
                <a:ext cx="1997036" cy="545919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6" name="TextBox 65">
                    <a:extLst>
                      <a:ext uri="{FF2B5EF4-FFF2-40B4-BE49-F238E27FC236}">
                        <a16:creationId xmlns:a16="http://schemas.microsoft.com/office/drawing/2014/main" id="{B722A8A4-6690-86A1-B665-68AED6686D72}"/>
                      </a:ext>
                    </a:extLst>
                  </p:cNvPr>
                  <p:cNvSpPr txBox="1"/>
                  <p:nvPr/>
                </p:nvSpPr>
                <p:spPr>
                  <a:xfrm>
                    <a:off x="5406153" y="2868206"/>
                    <a:ext cx="226024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66" name="TextBox 65">
                    <a:extLst>
                      <a:ext uri="{FF2B5EF4-FFF2-40B4-BE49-F238E27FC236}">
                        <a16:creationId xmlns:a16="http://schemas.microsoft.com/office/drawing/2014/main" id="{B722A8A4-6690-86A1-B665-68AED6686D7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06153" y="2868206"/>
                    <a:ext cx="226024" cy="276999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l="-31250" r="-31250" b="-2631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84D9E99D-0CF3-D6F2-4098-3FC4006090FB}"/>
                      </a:ext>
                    </a:extLst>
                  </p:cNvPr>
                  <p:cNvSpPr txBox="1"/>
                  <p:nvPr/>
                </p:nvSpPr>
                <p:spPr>
                  <a:xfrm>
                    <a:off x="3759796" y="2148410"/>
                    <a:ext cx="421847" cy="36933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84D9E99D-0CF3-D6F2-4098-3FC4006090F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59796" y="2148410"/>
                    <a:ext cx="421847" cy="369333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l="-23077" r="-26923" b="-5217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8" name="TextBox 67">
                    <a:extLst>
                      <a:ext uri="{FF2B5EF4-FFF2-40B4-BE49-F238E27FC236}">
                        <a16:creationId xmlns:a16="http://schemas.microsoft.com/office/drawing/2014/main" id="{02C741F1-7359-B766-6B88-D22367961DC4}"/>
                      </a:ext>
                    </a:extLst>
                  </p:cNvPr>
                  <p:cNvSpPr txBox="1"/>
                  <p:nvPr/>
                </p:nvSpPr>
                <p:spPr>
                  <a:xfrm>
                    <a:off x="3756238" y="2805364"/>
                    <a:ext cx="428964" cy="36933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68" name="TextBox 67">
                    <a:extLst>
                      <a:ext uri="{FF2B5EF4-FFF2-40B4-BE49-F238E27FC236}">
                        <a16:creationId xmlns:a16="http://schemas.microsoft.com/office/drawing/2014/main" id="{02C741F1-7359-B766-6B88-D22367961DC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56238" y="2805364"/>
                    <a:ext cx="428964" cy="369333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l="-23077" r="-30769" b="-5217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9" name="TextBox 68">
                    <a:extLst>
                      <a:ext uri="{FF2B5EF4-FFF2-40B4-BE49-F238E27FC236}">
                        <a16:creationId xmlns:a16="http://schemas.microsoft.com/office/drawing/2014/main" id="{7C7BA338-5AF1-7107-AA69-D6CBCB056218}"/>
                      </a:ext>
                    </a:extLst>
                  </p:cNvPr>
                  <p:cNvSpPr txBox="1"/>
                  <p:nvPr/>
                </p:nvSpPr>
                <p:spPr>
                  <a:xfrm>
                    <a:off x="3756238" y="3464468"/>
                    <a:ext cx="428964" cy="36933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69" name="TextBox 68">
                    <a:extLst>
                      <a:ext uri="{FF2B5EF4-FFF2-40B4-BE49-F238E27FC236}">
                        <a16:creationId xmlns:a16="http://schemas.microsoft.com/office/drawing/2014/main" id="{7C7BA338-5AF1-7107-AA69-D6CBCB05621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56238" y="3464468"/>
                    <a:ext cx="428964" cy="369333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 l="-23077" r="-30769" b="-5217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0" name="TextBox 69">
                    <a:extLst>
                      <a:ext uri="{FF2B5EF4-FFF2-40B4-BE49-F238E27FC236}">
                        <a16:creationId xmlns:a16="http://schemas.microsoft.com/office/drawing/2014/main" id="{5EF2B525-D44E-1E46-F2CE-2541EFCEB109}"/>
                      </a:ext>
                    </a:extLst>
                  </p:cNvPr>
                  <p:cNvSpPr txBox="1"/>
                  <p:nvPr/>
                </p:nvSpPr>
                <p:spPr>
                  <a:xfrm>
                    <a:off x="6109392" y="2825487"/>
                    <a:ext cx="421847" cy="36933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70" name="TextBox 69">
                    <a:extLst>
                      <a:ext uri="{FF2B5EF4-FFF2-40B4-BE49-F238E27FC236}">
                        <a16:creationId xmlns:a16="http://schemas.microsoft.com/office/drawing/2014/main" id="{5EF2B525-D44E-1E46-F2CE-2541EFCEB10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09392" y="2825487"/>
                    <a:ext cx="421847" cy="369333"/>
                  </a:xfrm>
                  <a:prstGeom prst="rect">
                    <a:avLst/>
                  </a:prstGeom>
                  <a:blipFill>
                    <a:blip r:embed="rId21"/>
                    <a:stretch>
                      <a:fillRect l="-23077" r="-26923" b="-5217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51D7E48C-14F4-F22F-7C4B-AE3EE3616069}"/>
                      </a:ext>
                    </a:extLst>
                  </p:cNvPr>
                  <p:cNvSpPr txBox="1"/>
                  <p:nvPr/>
                </p:nvSpPr>
                <p:spPr>
                  <a:xfrm>
                    <a:off x="6863243" y="2825487"/>
                    <a:ext cx="428964" cy="36933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b>
                          </m:sSub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51D7E48C-14F4-F22F-7C4B-AE3EE361606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63243" y="2825487"/>
                    <a:ext cx="428964" cy="369333"/>
                  </a:xfrm>
                  <a:prstGeom prst="rect">
                    <a:avLst/>
                  </a:prstGeom>
                  <a:blipFill>
                    <a:blip r:embed="rId22"/>
                    <a:stretch>
                      <a:fillRect l="-23077" r="-30769" b="-5217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2" name="TextBox 71">
                    <a:extLst>
                      <a:ext uri="{FF2B5EF4-FFF2-40B4-BE49-F238E27FC236}">
                        <a16:creationId xmlns:a16="http://schemas.microsoft.com/office/drawing/2014/main" id="{32D0BF6D-1ACE-CFE8-D967-D5CF7D82B332}"/>
                      </a:ext>
                    </a:extLst>
                  </p:cNvPr>
                  <p:cNvSpPr txBox="1"/>
                  <p:nvPr/>
                </p:nvSpPr>
                <p:spPr>
                  <a:xfrm>
                    <a:off x="7643568" y="2825487"/>
                    <a:ext cx="428964" cy="36933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b>
                          </m:sSub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72" name="TextBox 71">
                    <a:extLst>
                      <a:ext uri="{FF2B5EF4-FFF2-40B4-BE49-F238E27FC236}">
                        <a16:creationId xmlns:a16="http://schemas.microsoft.com/office/drawing/2014/main" id="{32D0BF6D-1ACE-CFE8-D967-D5CF7D82B3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643568" y="2825487"/>
                    <a:ext cx="428964" cy="369333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 l="-23077" r="-30769" b="-5217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7E776B2B-3775-130C-F5E0-2234A8A1C7C2}"/>
                    </a:ext>
                  </a:extLst>
                </p:cNvPr>
                <p:cNvSpPr txBox="1"/>
                <p:nvPr/>
              </p:nvSpPr>
              <p:spPr>
                <a:xfrm>
                  <a:off x="9849251" y="2970086"/>
                  <a:ext cx="2205303" cy="4787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Low>
                              <m:limLow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lim>
                            </m:limLow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w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=0 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7E776B2B-3775-130C-F5E0-2234A8A1C7C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49251" y="2970086"/>
                  <a:ext cx="2205303" cy="478785"/>
                </a:xfrm>
                <a:prstGeom prst="rect">
                  <a:avLst/>
                </a:prstGeom>
                <a:blipFill>
                  <a:blip r:embed="rId24"/>
                  <a:stretch>
                    <a:fillRect t="-444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622E56ED-6E4E-F4D0-EECC-688554D59F9E}"/>
              </a:ext>
            </a:extLst>
          </p:cNvPr>
          <p:cNvSpPr txBox="1"/>
          <p:nvPr/>
        </p:nvSpPr>
        <p:spPr>
          <a:xfrm>
            <a:off x="4288405" y="1624226"/>
            <a:ext cx="31129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State Space Collapse: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B65086A-3103-29CF-AD64-38522291470D}"/>
              </a:ext>
            </a:extLst>
          </p:cNvPr>
          <p:cNvSpPr/>
          <p:nvPr/>
        </p:nvSpPr>
        <p:spPr>
          <a:xfrm>
            <a:off x="1307335" y="1649970"/>
            <a:ext cx="2755046" cy="1858048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3850528-7E8F-4B99-E514-84D8A7842E7A}"/>
              </a:ext>
            </a:extLst>
          </p:cNvPr>
          <p:cNvSpPr/>
          <p:nvPr/>
        </p:nvSpPr>
        <p:spPr>
          <a:xfrm>
            <a:off x="1315000" y="1633638"/>
            <a:ext cx="2749058" cy="403524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F3C75C-730C-795F-B276-1DA140057719}"/>
              </a:ext>
            </a:extLst>
          </p:cNvPr>
          <p:cNvSpPr txBox="1"/>
          <p:nvPr/>
        </p:nvSpPr>
        <p:spPr>
          <a:xfrm>
            <a:off x="1356457" y="1656452"/>
            <a:ext cx="2705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Theorem [J,Maguluri’21]: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B7BF9ED-4F25-260F-2FFB-8AD8A0E3ED83}"/>
                  </a:ext>
                </a:extLst>
              </p:cNvPr>
              <p:cNvSpPr txBox="1"/>
              <p:nvPr/>
            </p:nvSpPr>
            <p:spPr>
              <a:xfrm>
                <a:off x="1367705" y="2131079"/>
                <a:ext cx="276610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132E3D"/>
                    </a:solidFill>
                    <a:latin typeface="Montserrat" pitchFamily="2" charset="77"/>
                  </a:rPr>
                  <a:t>Under </a:t>
                </a:r>
                <a:r>
                  <a:rPr lang="en-US" dirty="0" err="1">
                    <a:solidFill>
                      <a:srgbClr val="132E3D"/>
                    </a:solidFill>
                    <a:latin typeface="Montserrat" pitchFamily="2" charset="77"/>
                  </a:rPr>
                  <a:t>MaxWeight</a:t>
                </a:r>
                <a:r>
                  <a:rPr lang="en-US" dirty="0">
                    <a:solidFill>
                      <a:srgbClr val="132E3D"/>
                    </a:solidFill>
                    <a:latin typeface="Montserrat" pitchFamily="2" charset="77"/>
                  </a:rPr>
                  <a:t> scheduling, if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σ</m:t>
                        </m:r>
                      </m:e>
                      <m:sup>
                        <m:r>
                          <a:rPr lang="en-US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0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132E3D"/>
                    </a:solidFill>
                    <a:latin typeface="Montserrat" pitchFamily="2" charset="77"/>
                  </a:rPr>
                  <a:t>is symmetric and </a:t>
                </a:r>
                <a:r>
                  <a:rPr lang="en-US" dirty="0">
                    <a:solidFill>
                      <a:srgbClr val="FF0000"/>
                    </a:solidFill>
                    <a:latin typeface="Montserrat" pitchFamily="2" charset="77"/>
                  </a:rPr>
                  <a:t>under a conjecture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B7BF9ED-4F25-260F-2FFB-8AD8A0E3ED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705" y="2131079"/>
                <a:ext cx="2766105" cy="1200329"/>
              </a:xfrm>
              <a:prstGeom prst="rect">
                <a:avLst/>
              </a:prstGeom>
              <a:blipFill>
                <a:blip r:embed="rId25"/>
                <a:stretch>
                  <a:fillRect l="-1826" t="-3158" r="-913" b="-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32985-8F70-39A1-7041-5E935120A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19</a:t>
            </a:fld>
            <a:endParaRPr lang="en-US"/>
          </a:p>
        </p:txBody>
      </p: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BBF608F9-E49E-5E27-264C-EB33270F9474}"/>
              </a:ext>
            </a:extLst>
          </p:cNvPr>
          <p:cNvGrpSpPr/>
          <p:nvPr/>
        </p:nvGrpSpPr>
        <p:grpSpPr>
          <a:xfrm>
            <a:off x="855226" y="4388739"/>
            <a:ext cx="10532985" cy="1773476"/>
            <a:chOff x="855226" y="4388739"/>
            <a:chExt cx="10532985" cy="1773476"/>
          </a:xfrm>
        </p:grpSpPr>
        <p:sp>
          <p:nvSpPr>
            <p:cNvPr id="191" name="Rounded Rectangle 190">
              <a:extLst>
                <a:ext uri="{FF2B5EF4-FFF2-40B4-BE49-F238E27FC236}">
                  <a16:creationId xmlns:a16="http://schemas.microsoft.com/office/drawing/2014/main" id="{CFC733FB-C91C-35B9-A15C-F1ACF4700514}"/>
                </a:ext>
              </a:extLst>
            </p:cNvPr>
            <p:cNvSpPr/>
            <p:nvPr/>
          </p:nvSpPr>
          <p:spPr>
            <a:xfrm>
              <a:off x="9668916" y="4562455"/>
              <a:ext cx="1528817" cy="1430906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59871CBE-DB24-F6B1-5E87-AFF8244D6E4D}"/>
                </a:ext>
              </a:extLst>
            </p:cNvPr>
            <p:cNvCxnSpPr/>
            <p:nvPr/>
          </p:nvCxnSpPr>
          <p:spPr>
            <a:xfrm flipH="1">
              <a:off x="1941083" y="4395397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6C8E345E-C767-9034-9B22-E7E27E4AD6FD}"/>
                </a:ext>
              </a:extLst>
            </p:cNvPr>
            <p:cNvCxnSpPr/>
            <p:nvPr/>
          </p:nvCxnSpPr>
          <p:spPr>
            <a:xfrm>
              <a:off x="1941083" y="4388739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D6E9430A-44F8-ADB7-A3C7-15FA394A0139}"/>
                </a:ext>
              </a:extLst>
            </p:cNvPr>
            <p:cNvCxnSpPr/>
            <p:nvPr/>
          </p:nvCxnSpPr>
          <p:spPr>
            <a:xfrm flipH="1">
              <a:off x="1941083" y="6131366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D9AA1394-DCAD-9DFE-C703-E1E0B714C045}"/>
                </a:ext>
              </a:extLst>
            </p:cNvPr>
            <p:cNvCxnSpPr/>
            <p:nvPr/>
          </p:nvCxnSpPr>
          <p:spPr>
            <a:xfrm rot="10800000" flipH="1">
              <a:off x="3537631" y="6136509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C8DB679D-1D4E-3CF3-0079-DDEE43F7B9BD}"/>
                </a:ext>
              </a:extLst>
            </p:cNvPr>
            <p:cNvCxnSpPr/>
            <p:nvPr/>
          </p:nvCxnSpPr>
          <p:spPr>
            <a:xfrm rot="10800000">
              <a:off x="3847946" y="4393882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224BB8C4-E5C9-88EB-100A-9F60BA586ABF}"/>
                </a:ext>
              </a:extLst>
            </p:cNvPr>
            <p:cNvCxnSpPr/>
            <p:nvPr/>
          </p:nvCxnSpPr>
          <p:spPr>
            <a:xfrm rot="10800000" flipH="1">
              <a:off x="3537631" y="4400540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Rounded Rectangle 197">
              <a:extLst>
                <a:ext uri="{FF2B5EF4-FFF2-40B4-BE49-F238E27FC236}">
                  <a16:creationId xmlns:a16="http://schemas.microsoft.com/office/drawing/2014/main" id="{05A47797-6857-CC6B-8B96-8E583D484CFA}"/>
                </a:ext>
              </a:extLst>
            </p:cNvPr>
            <p:cNvSpPr/>
            <p:nvPr/>
          </p:nvSpPr>
          <p:spPr>
            <a:xfrm>
              <a:off x="2104693" y="4545695"/>
              <a:ext cx="1528817" cy="41010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Rounded Rectangle 198">
              <a:extLst>
                <a:ext uri="{FF2B5EF4-FFF2-40B4-BE49-F238E27FC236}">
                  <a16:creationId xmlns:a16="http://schemas.microsoft.com/office/drawing/2014/main" id="{3CFD0886-A3E8-54F4-11F9-078DDF3796FE}"/>
                </a:ext>
              </a:extLst>
            </p:cNvPr>
            <p:cNvSpPr/>
            <p:nvPr/>
          </p:nvSpPr>
          <p:spPr>
            <a:xfrm>
              <a:off x="2110059" y="5060837"/>
              <a:ext cx="1518084" cy="41010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Rounded Rectangle 199">
              <a:extLst>
                <a:ext uri="{FF2B5EF4-FFF2-40B4-BE49-F238E27FC236}">
                  <a16:creationId xmlns:a16="http://schemas.microsoft.com/office/drawing/2014/main" id="{7CDB5CC8-0BFB-611E-B1F7-699EF25F633A}"/>
                </a:ext>
              </a:extLst>
            </p:cNvPr>
            <p:cNvSpPr/>
            <p:nvPr/>
          </p:nvSpPr>
          <p:spPr>
            <a:xfrm>
              <a:off x="2118999" y="5573749"/>
              <a:ext cx="1500205" cy="41010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9E96FA9F-CA6B-E843-AB5C-9EE873FD7884}"/>
                </a:ext>
              </a:extLst>
            </p:cNvPr>
            <p:cNvCxnSpPr/>
            <p:nvPr/>
          </p:nvCxnSpPr>
          <p:spPr>
            <a:xfrm flipH="1">
              <a:off x="6905692" y="44026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35E6BA03-8F26-523B-25B9-6769A0C4A57D}"/>
                </a:ext>
              </a:extLst>
            </p:cNvPr>
            <p:cNvCxnSpPr/>
            <p:nvPr/>
          </p:nvCxnSpPr>
          <p:spPr>
            <a:xfrm>
              <a:off x="6905692" y="43959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1BCA0563-7979-3A6A-5B41-8851174C589B}"/>
                </a:ext>
              </a:extLst>
            </p:cNvPr>
            <p:cNvCxnSpPr/>
            <p:nvPr/>
          </p:nvCxnSpPr>
          <p:spPr>
            <a:xfrm flipH="1">
              <a:off x="6905692" y="61386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7B870B35-A287-A09D-EBB1-0BFA2BC7F368}"/>
                </a:ext>
              </a:extLst>
            </p:cNvPr>
            <p:cNvCxnSpPr/>
            <p:nvPr/>
          </p:nvCxnSpPr>
          <p:spPr>
            <a:xfrm rot="10800000" flipH="1">
              <a:off x="8502240" y="6143756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6EF2D3A2-61CA-7487-30D2-1760C753DB89}"/>
                </a:ext>
              </a:extLst>
            </p:cNvPr>
            <p:cNvCxnSpPr/>
            <p:nvPr/>
          </p:nvCxnSpPr>
          <p:spPr>
            <a:xfrm rot="10800000">
              <a:off x="8812555" y="4401129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47F8B332-DC07-36E4-7034-A4A4317D18A8}"/>
                </a:ext>
              </a:extLst>
            </p:cNvPr>
            <p:cNvCxnSpPr/>
            <p:nvPr/>
          </p:nvCxnSpPr>
          <p:spPr>
            <a:xfrm rot="10800000" flipH="1">
              <a:off x="8502240" y="440778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Rounded Rectangle 206">
              <a:extLst>
                <a:ext uri="{FF2B5EF4-FFF2-40B4-BE49-F238E27FC236}">
                  <a16:creationId xmlns:a16="http://schemas.microsoft.com/office/drawing/2014/main" id="{8BEFCAB5-33BC-E7DB-CE45-8A897A3D6D44}"/>
                </a:ext>
              </a:extLst>
            </p:cNvPr>
            <p:cNvSpPr/>
            <p:nvPr/>
          </p:nvSpPr>
          <p:spPr>
            <a:xfrm rot="5400000">
              <a:off x="6500981" y="5058716"/>
              <a:ext cx="1528817" cy="410103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Rounded Rectangle 207">
              <a:extLst>
                <a:ext uri="{FF2B5EF4-FFF2-40B4-BE49-F238E27FC236}">
                  <a16:creationId xmlns:a16="http://schemas.microsoft.com/office/drawing/2014/main" id="{0B48BE33-C56E-52BE-B6A0-C15A4709FA63}"/>
                </a:ext>
              </a:extLst>
            </p:cNvPr>
            <p:cNvSpPr/>
            <p:nvPr/>
          </p:nvSpPr>
          <p:spPr>
            <a:xfrm rot="5400000">
              <a:off x="7080034" y="5058716"/>
              <a:ext cx="1518084" cy="41010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Rounded Rectangle 208">
              <a:extLst>
                <a:ext uri="{FF2B5EF4-FFF2-40B4-BE49-F238E27FC236}">
                  <a16:creationId xmlns:a16="http://schemas.microsoft.com/office/drawing/2014/main" id="{B5225E4A-8B20-0484-3B6D-2EA56D2B1D7F}"/>
                </a:ext>
              </a:extLst>
            </p:cNvPr>
            <p:cNvSpPr/>
            <p:nvPr/>
          </p:nvSpPr>
          <p:spPr>
            <a:xfrm rot="5400000">
              <a:off x="7666924" y="5058716"/>
              <a:ext cx="1500205" cy="41010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B04B7B92-CBFA-4772-A5D6-BA76BB934B95}"/>
                    </a:ext>
                  </a:extLst>
                </p:cNvPr>
                <p:cNvSpPr txBox="1"/>
                <p:nvPr/>
              </p:nvSpPr>
              <p:spPr>
                <a:xfrm>
                  <a:off x="6552988" y="5131732"/>
                  <a:ext cx="169793" cy="2080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B04B7B92-CBFA-4772-A5D6-BA76BB934B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52988" y="5131732"/>
                  <a:ext cx="169793" cy="208086"/>
                </a:xfrm>
                <a:prstGeom prst="rect">
                  <a:avLst/>
                </a:prstGeom>
                <a:blipFill>
                  <a:blip r:embed="rId26"/>
                  <a:stretch>
                    <a:fillRect l="-42857" r="-42857" b="-3529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1" name="TextBox 210">
                  <a:extLst>
                    <a:ext uri="{FF2B5EF4-FFF2-40B4-BE49-F238E27FC236}">
                      <a16:creationId xmlns:a16="http://schemas.microsoft.com/office/drawing/2014/main" id="{958A6CFB-3A97-1465-E3D5-FC793349619B}"/>
                    </a:ext>
                  </a:extLst>
                </p:cNvPr>
                <p:cNvSpPr txBox="1"/>
                <p:nvPr/>
              </p:nvSpPr>
              <p:spPr>
                <a:xfrm>
                  <a:off x="2727785" y="4562455"/>
                  <a:ext cx="363113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11" name="TextBox 210">
                  <a:extLst>
                    <a:ext uri="{FF2B5EF4-FFF2-40B4-BE49-F238E27FC236}">
                      <a16:creationId xmlns:a16="http://schemas.microsoft.com/office/drawing/2014/main" id="{958A6CFB-3A97-1465-E3D5-FC79334961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7785" y="4562455"/>
                  <a:ext cx="363113" cy="369332"/>
                </a:xfrm>
                <a:prstGeom prst="rect">
                  <a:avLst/>
                </a:prstGeom>
                <a:blipFill>
                  <a:blip r:embed="rId27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2" name="TextBox 211">
                  <a:extLst>
                    <a:ext uri="{FF2B5EF4-FFF2-40B4-BE49-F238E27FC236}">
                      <a16:creationId xmlns:a16="http://schemas.microsoft.com/office/drawing/2014/main" id="{2185F320-F8B0-5B39-E698-92955C75ABFF}"/>
                    </a:ext>
                  </a:extLst>
                </p:cNvPr>
                <p:cNvSpPr txBox="1"/>
                <p:nvPr/>
              </p:nvSpPr>
              <p:spPr>
                <a:xfrm>
                  <a:off x="2724226" y="5068102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12" name="TextBox 211">
                  <a:extLst>
                    <a:ext uri="{FF2B5EF4-FFF2-40B4-BE49-F238E27FC236}">
                      <a16:creationId xmlns:a16="http://schemas.microsoft.com/office/drawing/2014/main" id="{2185F320-F8B0-5B39-E698-92955C75AB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4226" y="5068102"/>
                  <a:ext cx="370230" cy="369332"/>
                </a:xfrm>
                <a:prstGeom prst="rect">
                  <a:avLst/>
                </a:prstGeom>
                <a:blipFill>
                  <a:blip r:embed="rId28"/>
                  <a:stretch>
                    <a:fillRect l="-16667" r="-6667" b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BD4A7FBC-489C-35A2-ED66-57C9E5632DC6}"/>
                    </a:ext>
                  </a:extLst>
                </p:cNvPr>
                <p:cNvSpPr txBox="1"/>
                <p:nvPr/>
              </p:nvSpPr>
              <p:spPr>
                <a:xfrm>
                  <a:off x="2724226" y="5573749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BD4A7FBC-489C-35A2-ED66-57C9E5632D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4226" y="5573749"/>
                  <a:ext cx="370230" cy="369332"/>
                </a:xfrm>
                <a:prstGeom prst="rect">
                  <a:avLst/>
                </a:prstGeom>
                <a:blipFill>
                  <a:blip r:embed="rId29"/>
                  <a:stretch>
                    <a:fillRect l="-16667" r="-6667" b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4" name="TextBox 213">
                  <a:extLst>
                    <a:ext uri="{FF2B5EF4-FFF2-40B4-BE49-F238E27FC236}">
                      <a16:creationId xmlns:a16="http://schemas.microsoft.com/office/drawing/2014/main" id="{2BFCDA4F-9DEE-D9D5-45D9-59162D826DEE}"/>
                    </a:ext>
                  </a:extLst>
                </p:cNvPr>
                <p:cNvSpPr txBox="1"/>
                <p:nvPr/>
              </p:nvSpPr>
              <p:spPr>
                <a:xfrm>
                  <a:off x="7085691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14" name="TextBox 213">
                  <a:extLst>
                    <a:ext uri="{FF2B5EF4-FFF2-40B4-BE49-F238E27FC236}">
                      <a16:creationId xmlns:a16="http://schemas.microsoft.com/office/drawing/2014/main" id="{2BFCDA4F-9DEE-D9D5-45D9-59162D826D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5691" y="5048426"/>
                  <a:ext cx="370230" cy="369332"/>
                </a:xfrm>
                <a:prstGeom prst="rect">
                  <a:avLst/>
                </a:prstGeom>
                <a:blipFill>
                  <a:blip r:embed="rId24"/>
                  <a:stretch>
                    <a:fillRect l="-16129" r="-3226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5" name="TextBox 214">
                  <a:extLst>
                    <a:ext uri="{FF2B5EF4-FFF2-40B4-BE49-F238E27FC236}">
                      <a16:creationId xmlns:a16="http://schemas.microsoft.com/office/drawing/2014/main" id="{53E860C0-5E45-8299-BE72-D1BE09BD9CC3}"/>
                    </a:ext>
                  </a:extLst>
                </p:cNvPr>
                <p:cNvSpPr txBox="1"/>
                <p:nvPr/>
              </p:nvSpPr>
              <p:spPr>
                <a:xfrm>
                  <a:off x="7675077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15" name="TextBox 214">
                  <a:extLst>
                    <a:ext uri="{FF2B5EF4-FFF2-40B4-BE49-F238E27FC236}">
                      <a16:creationId xmlns:a16="http://schemas.microsoft.com/office/drawing/2014/main" id="{53E860C0-5E45-8299-BE72-D1BE09BD9CC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75077" y="5048426"/>
                  <a:ext cx="370230" cy="369332"/>
                </a:xfrm>
                <a:prstGeom prst="rect">
                  <a:avLst/>
                </a:prstGeom>
                <a:blipFill>
                  <a:blip r:embed="rId30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6" name="TextBox 215">
                  <a:extLst>
                    <a:ext uri="{FF2B5EF4-FFF2-40B4-BE49-F238E27FC236}">
                      <a16:creationId xmlns:a16="http://schemas.microsoft.com/office/drawing/2014/main" id="{9C55DE19-B892-5589-702F-E2D01C8C3E06}"/>
                    </a:ext>
                  </a:extLst>
                </p:cNvPr>
                <p:cNvSpPr txBox="1"/>
                <p:nvPr/>
              </p:nvSpPr>
              <p:spPr>
                <a:xfrm>
                  <a:off x="8259770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16" name="TextBox 215">
                  <a:extLst>
                    <a:ext uri="{FF2B5EF4-FFF2-40B4-BE49-F238E27FC236}">
                      <a16:creationId xmlns:a16="http://schemas.microsoft.com/office/drawing/2014/main" id="{9C55DE19-B892-5589-702F-E2D01C8C3E0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59770" y="5048426"/>
                  <a:ext cx="370230" cy="369332"/>
                </a:xfrm>
                <a:prstGeom prst="rect">
                  <a:avLst/>
                </a:prstGeom>
                <a:blipFill>
                  <a:blip r:embed="rId31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CFEDC0E2-1AB5-C4EC-231F-740CF372FEAA}"/>
                    </a:ext>
                  </a:extLst>
                </p:cNvPr>
                <p:cNvSpPr txBox="1"/>
                <p:nvPr/>
              </p:nvSpPr>
              <p:spPr>
                <a:xfrm>
                  <a:off x="855226" y="4800554"/>
                  <a:ext cx="957313" cy="68140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groupChr>
                          <m:groupChrPr>
                            <m:chr m:val="→"/>
                            <m:vertJc m:val="bot"/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</m:groupChr>
                      </m:oMath>
                    </m:oMathPara>
                  </a14:m>
                  <a:endParaRPr lang="en-US" sz="3200" b="1" dirty="0"/>
                </a:p>
              </p:txBody>
            </p:sp>
          </mc:Choice>
          <mc:Fallback xmlns=""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CFEDC0E2-1AB5-C4EC-231F-740CF372FEA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5226" y="4800554"/>
                  <a:ext cx="957313" cy="681405"/>
                </a:xfrm>
                <a:prstGeom prst="rect">
                  <a:avLst/>
                </a:prstGeom>
                <a:blipFill>
                  <a:blip r:embed="rId32"/>
                  <a:stretch>
                    <a:fillRect l="-10526" t="-5455" b="-6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F0144C67-D6B8-AB3A-DB36-F296B7EB5FDA}"/>
                </a:ext>
              </a:extLst>
            </p:cNvPr>
            <p:cNvCxnSpPr/>
            <p:nvPr/>
          </p:nvCxnSpPr>
          <p:spPr>
            <a:xfrm flipH="1">
              <a:off x="4509159" y="44026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C7146144-997A-B1F7-AEAA-7A0F446A1E5A}"/>
                </a:ext>
              </a:extLst>
            </p:cNvPr>
            <p:cNvCxnSpPr/>
            <p:nvPr/>
          </p:nvCxnSpPr>
          <p:spPr>
            <a:xfrm>
              <a:off x="4509159" y="43959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:a16="http://schemas.microsoft.com/office/drawing/2014/main" id="{6AD11A08-2298-04FB-932F-CEFCA3A97949}"/>
                </a:ext>
              </a:extLst>
            </p:cNvPr>
            <p:cNvCxnSpPr/>
            <p:nvPr/>
          </p:nvCxnSpPr>
          <p:spPr>
            <a:xfrm flipH="1">
              <a:off x="4509159" y="61386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4E6D77CE-E662-395F-E213-AE6916E6129F}"/>
                </a:ext>
              </a:extLst>
            </p:cNvPr>
            <p:cNvCxnSpPr/>
            <p:nvPr/>
          </p:nvCxnSpPr>
          <p:spPr>
            <a:xfrm rot="10800000" flipH="1">
              <a:off x="6105707" y="614375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:a16="http://schemas.microsoft.com/office/drawing/2014/main" id="{52157FAB-FA2C-4778-00D0-29E4BF6EB55A}"/>
                </a:ext>
              </a:extLst>
            </p:cNvPr>
            <p:cNvCxnSpPr/>
            <p:nvPr/>
          </p:nvCxnSpPr>
          <p:spPr>
            <a:xfrm rot="10800000">
              <a:off x="6416022" y="4401130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BBCD74D4-9BA5-2758-2A03-A4B28DEADE8A}"/>
                </a:ext>
              </a:extLst>
            </p:cNvPr>
            <p:cNvCxnSpPr/>
            <p:nvPr/>
          </p:nvCxnSpPr>
          <p:spPr>
            <a:xfrm rot="10800000" flipH="1">
              <a:off x="6105707" y="4407788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Rounded Rectangle 223">
              <a:extLst>
                <a:ext uri="{FF2B5EF4-FFF2-40B4-BE49-F238E27FC236}">
                  <a16:creationId xmlns:a16="http://schemas.microsoft.com/office/drawing/2014/main" id="{4AA38AB9-C716-A92F-0FFA-26A15FA3FC8A}"/>
                </a:ext>
              </a:extLst>
            </p:cNvPr>
            <p:cNvSpPr/>
            <p:nvPr/>
          </p:nvSpPr>
          <p:spPr>
            <a:xfrm>
              <a:off x="4672769" y="4552943"/>
              <a:ext cx="1528817" cy="1430906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6DA76D9F-ADB1-B524-CC83-83846DD3837F}"/>
                </a:ext>
              </a:extLst>
            </p:cNvPr>
            <p:cNvCxnSpPr/>
            <p:nvPr/>
          </p:nvCxnSpPr>
          <p:spPr>
            <a:xfrm flipH="1">
              <a:off x="9481348" y="44144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2E7FFD42-543C-FA15-4463-045D404DCCE8}"/>
                </a:ext>
              </a:extLst>
            </p:cNvPr>
            <p:cNvCxnSpPr/>
            <p:nvPr/>
          </p:nvCxnSpPr>
          <p:spPr>
            <a:xfrm>
              <a:off x="9481348" y="44077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5AB4D29B-969A-8D3F-2091-B8A32A3DFF66}"/>
                </a:ext>
              </a:extLst>
            </p:cNvPr>
            <p:cNvCxnSpPr/>
            <p:nvPr/>
          </p:nvCxnSpPr>
          <p:spPr>
            <a:xfrm flipH="1">
              <a:off x="9481348" y="61504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03773AA8-73DC-435E-4A45-89D04D3E2FB7}"/>
                </a:ext>
              </a:extLst>
            </p:cNvPr>
            <p:cNvCxnSpPr/>
            <p:nvPr/>
          </p:nvCxnSpPr>
          <p:spPr>
            <a:xfrm rot="10800000" flipH="1">
              <a:off x="11077896" y="615555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430502A1-31DA-358D-48B7-DF614986ADCD}"/>
                </a:ext>
              </a:extLst>
            </p:cNvPr>
            <p:cNvCxnSpPr/>
            <p:nvPr/>
          </p:nvCxnSpPr>
          <p:spPr>
            <a:xfrm rot="10800000">
              <a:off x="11388211" y="4412930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7C4CEE34-35EE-0C14-8C9A-ABC71F94AEF3}"/>
                </a:ext>
              </a:extLst>
            </p:cNvPr>
            <p:cNvCxnSpPr/>
            <p:nvPr/>
          </p:nvCxnSpPr>
          <p:spPr>
            <a:xfrm rot="10800000" flipH="1">
              <a:off x="11077896" y="4419588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C1DCD4B2-1FBF-D870-F499-6D3CAC613E10}"/>
                    </a:ext>
                  </a:extLst>
                </p:cNvPr>
                <p:cNvSpPr txBox="1"/>
                <p:nvPr/>
              </p:nvSpPr>
              <p:spPr>
                <a:xfrm>
                  <a:off x="4867314" y="4995111"/>
                  <a:ext cx="1374601" cy="4787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Low>
                              <m:limLow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lim>
                            </m:limLow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C1DCD4B2-1FBF-D870-F499-6D3CAC613E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7314" y="4995111"/>
                  <a:ext cx="1374601" cy="478785"/>
                </a:xfrm>
                <a:prstGeom prst="rect">
                  <a:avLst/>
                </a:prstGeom>
                <a:blipFill>
                  <a:blip r:embed="rId33"/>
                  <a:stretch>
                    <a:fillRect t="-5128" b="-1538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3C8F559C-F748-109A-6A11-6CB3A089ACAC}"/>
                    </a:ext>
                  </a:extLst>
                </p:cNvPr>
                <p:cNvSpPr txBox="1"/>
                <p:nvPr/>
              </p:nvSpPr>
              <p:spPr>
                <a:xfrm>
                  <a:off x="9828209" y="5005462"/>
                  <a:ext cx="1374601" cy="4787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Low>
                              <m:limLow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lim>
                            </m:limLow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3C8F559C-F748-109A-6A11-6CB3A089AC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28209" y="5005462"/>
                  <a:ext cx="1374601" cy="478785"/>
                </a:xfrm>
                <a:prstGeom prst="rect">
                  <a:avLst/>
                </a:prstGeom>
                <a:blipFill>
                  <a:blip r:embed="rId34"/>
                  <a:stretch>
                    <a:fillRect t="-5128" b="-128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3" name="TextBox 232">
                  <a:extLst>
                    <a:ext uri="{FF2B5EF4-FFF2-40B4-BE49-F238E27FC236}">
                      <a16:creationId xmlns:a16="http://schemas.microsoft.com/office/drawing/2014/main" id="{AAE58CC4-271E-D69B-BD86-D648CDB42166}"/>
                    </a:ext>
                  </a:extLst>
                </p:cNvPr>
                <p:cNvSpPr txBox="1"/>
                <p:nvPr/>
              </p:nvSpPr>
              <p:spPr>
                <a:xfrm>
                  <a:off x="4062381" y="5049604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3" name="TextBox 232">
                  <a:extLst>
                    <a:ext uri="{FF2B5EF4-FFF2-40B4-BE49-F238E27FC236}">
                      <a16:creationId xmlns:a16="http://schemas.microsoft.com/office/drawing/2014/main" id="{AAE58CC4-271E-D69B-BD86-D648CDB421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2381" y="5049604"/>
                  <a:ext cx="226024" cy="276999"/>
                </a:xfrm>
                <a:prstGeom prst="rect">
                  <a:avLst/>
                </a:prstGeom>
                <a:blipFill>
                  <a:blip r:embed="rId35"/>
                  <a:stretch>
                    <a:fillRect l="-5263" r="-52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4" name="TextBox 233">
                  <a:extLst>
                    <a:ext uri="{FF2B5EF4-FFF2-40B4-BE49-F238E27FC236}">
                      <a16:creationId xmlns:a16="http://schemas.microsoft.com/office/drawing/2014/main" id="{C2D6D1A9-9123-3B05-ECAA-CA46FD44FDD4}"/>
                    </a:ext>
                  </a:extLst>
                </p:cNvPr>
                <p:cNvSpPr txBox="1"/>
                <p:nvPr/>
              </p:nvSpPr>
              <p:spPr>
                <a:xfrm>
                  <a:off x="9019073" y="5099278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4" name="TextBox 233">
                  <a:extLst>
                    <a:ext uri="{FF2B5EF4-FFF2-40B4-BE49-F238E27FC236}">
                      <a16:creationId xmlns:a16="http://schemas.microsoft.com/office/drawing/2014/main" id="{C2D6D1A9-9123-3B05-ECAA-CA46FD44FD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19073" y="5099278"/>
                  <a:ext cx="226024" cy="276999"/>
                </a:xfrm>
                <a:prstGeom prst="rect">
                  <a:avLst/>
                </a:prstGeom>
                <a:blipFill>
                  <a:blip r:embed="rId36"/>
                  <a:stretch>
                    <a:fillRect l="-10526" r="-52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5" name="Rectangle 234">
            <a:extLst>
              <a:ext uri="{FF2B5EF4-FFF2-40B4-BE49-F238E27FC236}">
                <a16:creationId xmlns:a16="http://schemas.microsoft.com/office/drawing/2014/main" id="{C9EA08D8-37BB-2208-447C-A5B37D36A3DA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E0175D-6A39-0AC7-4C50-36DCE946B706}"/>
              </a:ext>
            </a:extLst>
          </p:cNvPr>
          <p:cNvSpPr txBox="1"/>
          <p:nvPr/>
        </p:nvSpPr>
        <p:spPr>
          <a:xfrm>
            <a:off x="9692058" y="2097728"/>
            <a:ext cx="22253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- fix the smallest element to zero.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659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DEF39A-2904-DDA1-6A07-6B981FD3282E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3453037" y="91342"/>
            <a:ext cx="5285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DATA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CENTERS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E3E539B-916C-0DC5-F56B-5CD4FA9C5D71}"/>
              </a:ext>
            </a:extLst>
          </p:cNvPr>
          <p:cNvGrpSpPr/>
          <p:nvPr/>
        </p:nvGrpSpPr>
        <p:grpSpPr>
          <a:xfrm>
            <a:off x="1981203" y="2115560"/>
            <a:ext cx="8229594" cy="3088506"/>
            <a:chOff x="1980777" y="2115560"/>
            <a:chExt cx="8229594" cy="3088506"/>
          </a:xfrm>
        </p:grpSpPr>
        <p:sp>
          <p:nvSpPr>
            <p:cNvPr id="2" name="Google Shape;170;p14">
              <a:extLst>
                <a:ext uri="{FF2B5EF4-FFF2-40B4-BE49-F238E27FC236}">
                  <a16:creationId xmlns:a16="http://schemas.microsoft.com/office/drawing/2014/main" id="{58AF13CC-446E-BC9E-EB44-36E024255D5B}"/>
                </a:ext>
              </a:extLst>
            </p:cNvPr>
            <p:cNvSpPr txBox="1"/>
            <p:nvPr/>
          </p:nvSpPr>
          <p:spPr>
            <a:xfrm>
              <a:off x="2659251" y="2115560"/>
              <a:ext cx="1878052" cy="2823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dirty="0">
                  <a:solidFill>
                    <a:schemeClr val="accent5">
                      <a:lumMod val="50000"/>
                    </a:schemeClr>
                  </a:solidFill>
                  <a:latin typeface="Fira Sans"/>
                  <a:ea typeface="Fira Sans"/>
                  <a:cs typeface="Fira Sans"/>
                  <a:sym typeface="Fira Sans"/>
                </a:rPr>
                <a:t>Cloud Computing</a:t>
              </a:r>
              <a:endParaRPr sz="1500" dirty="0">
                <a:solidFill>
                  <a:schemeClr val="accent5">
                    <a:lumMod val="50000"/>
                  </a:schemeClr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14" name="Google Shape;172;p14">
              <a:extLst>
                <a:ext uri="{FF2B5EF4-FFF2-40B4-BE49-F238E27FC236}">
                  <a16:creationId xmlns:a16="http://schemas.microsoft.com/office/drawing/2014/main" id="{7AFADFF8-EFB0-E84D-8CB6-AF541662329B}"/>
                </a:ext>
              </a:extLst>
            </p:cNvPr>
            <p:cNvSpPr txBox="1"/>
            <p:nvPr/>
          </p:nvSpPr>
          <p:spPr>
            <a:xfrm>
              <a:off x="2659251" y="3281322"/>
              <a:ext cx="1636800" cy="2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dirty="0">
                  <a:solidFill>
                    <a:schemeClr val="accent4">
                      <a:lumMod val="50000"/>
                    </a:schemeClr>
                  </a:solidFill>
                  <a:latin typeface="Fira Sans"/>
                  <a:ea typeface="Fira Sans"/>
                  <a:cs typeface="Fira Sans"/>
                  <a:sym typeface="Fira Sans"/>
                </a:rPr>
                <a:t>Storage</a:t>
              </a:r>
              <a:endParaRPr sz="1500" dirty="0">
                <a:solidFill>
                  <a:schemeClr val="accent4">
                    <a:lumMod val="50000"/>
                  </a:schemeClr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17" name="Google Shape;174;p14">
              <a:extLst>
                <a:ext uri="{FF2B5EF4-FFF2-40B4-BE49-F238E27FC236}">
                  <a16:creationId xmlns:a16="http://schemas.microsoft.com/office/drawing/2014/main" id="{AEB2F41F-C651-BE11-046C-660B85B5E2A7}"/>
                </a:ext>
              </a:extLst>
            </p:cNvPr>
            <p:cNvSpPr txBox="1"/>
            <p:nvPr/>
          </p:nvSpPr>
          <p:spPr>
            <a:xfrm>
              <a:off x="2659258" y="4447185"/>
              <a:ext cx="1636800" cy="2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dirty="0">
                  <a:solidFill>
                    <a:schemeClr val="accent5">
                      <a:lumMod val="50000"/>
                    </a:schemeClr>
                  </a:solidFill>
                  <a:latin typeface="Fira Sans"/>
                  <a:ea typeface="Fira Sans"/>
                  <a:cs typeface="Fira Sans"/>
                  <a:sym typeface="Fira Sans"/>
                </a:rPr>
                <a:t>Online Gaming</a:t>
              </a:r>
              <a:endParaRPr sz="1500" dirty="0">
                <a:solidFill>
                  <a:schemeClr val="accent5">
                    <a:lumMod val="50000"/>
                  </a:schemeClr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20" name="Google Shape;177;p14">
              <a:extLst>
                <a:ext uri="{FF2B5EF4-FFF2-40B4-BE49-F238E27FC236}">
                  <a16:creationId xmlns:a16="http://schemas.microsoft.com/office/drawing/2014/main" id="{205064A8-9598-2324-30A7-D8866D6BB1C7}"/>
                </a:ext>
              </a:extLst>
            </p:cNvPr>
            <p:cNvSpPr txBox="1"/>
            <p:nvPr/>
          </p:nvSpPr>
          <p:spPr>
            <a:xfrm>
              <a:off x="7895076" y="2115560"/>
              <a:ext cx="1636800" cy="2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dirty="0">
                  <a:solidFill>
                    <a:schemeClr val="accent5">
                      <a:lumMod val="50000"/>
                    </a:schemeClr>
                  </a:solidFill>
                  <a:latin typeface="Fira Sans"/>
                  <a:ea typeface="Fira Sans"/>
                  <a:cs typeface="Fira Sans"/>
                  <a:sym typeface="Fira Sans"/>
                </a:rPr>
                <a:t>E-Commerce</a:t>
              </a:r>
              <a:endParaRPr sz="1500" dirty="0">
                <a:solidFill>
                  <a:schemeClr val="accent5">
                    <a:lumMod val="50000"/>
                  </a:schemeClr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23" name="Google Shape;179;p14">
              <a:extLst>
                <a:ext uri="{FF2B5EF4-FFF2-40B4-BE49-F238E27FC236}">
                  <a16:creationId xmlns:a16="http://schemas.microsoft.com/office/drawing/2014/main" id="{52AEC8EC-4230-71C7-8F81-6AE68A6259AB}"/>
                </a:ext>
              </a:extLst>
            </p:cNvPr>
            <p:cNvSpPr txBox="1"/>
            <p:nvPr/>
          </p:nvSpPr>
          <p:spPr>
            <a:xfrm>
              <a:off x="7895076" y="3281322"/>
              <a:ext cx="1636800" cy="2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dirty="0">
                  <a:solidFill>
                    <a:schemeClr val="accent4">
                      <a:lumMod val="50000"/>
                    </a:schemeClr>
                  </a:solidFill>
                  <a:latin typeface="Fira Sans"/>
                  <a:ea typeface="Fira Sans"/>
                  <a:cs typeface="Fira Sans"/>
                  <a:sym typeface="Fira Sans"/>
                </a:rPr>
                <a:t>Big Data, AI</a:t>
              </a:r>
              <a:endParaRPr sz="1500" dirty="0">
                <a:solidFill>
                  <a:schemeClr val="accent4">
                    <a:lumMod val="50000"/>
                  </a:schemeClr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24" name="Google Shape;181;p14">
              <a:extLst>
                <a:ext uri="{FF2B5EF4-FFF2-40B4-BE49-F238E27FC236}">
                  <a16:creationId xmlns:a16="http://schemas.microsoft.com/office/drawing/2014/main" id="{A0ED38BF-B418-F353-1183-38D6CD6F9950}"/>
                </a:ext>
              </a:extLst>
            </p:cNvPr>
            <p:cNvSpPr txBox="1"/>
            <p:nvPr/>
          </p:nvSpPr>
          <p:spPr>
            <a:xfrm>
              <a:off x="7895083" y="4447185"/>
              <a:ext cx="1636800" cy="2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dirty="0">
                  <a:solidFill>
                    <a:schemeClr val="accent5">
                      <a:lumMod val="50000"/>
                    </a:schemeClr>
                  </a:solidFill>
                  <a:latin typeface="Fira Sans"/>
                  <a:ea typeface="Fira Sans"/>
                  <a:cs typeface="Fira Sans"/>
                  <a:sym typeface="Fira Sans"/>
                </a:rPr>
                <a:t>Productivity</a:t>
              </a:r>
              <a:endParaRPr sz="1500" dirty="0">
                <a:solidFill>
                  <a:schemeClr val="accent5">
                    <a:lumMod val="50000"/>
                  </a:schemeClr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25" name="Google Shape;184;p14">
              <a:extLst>
                <a:ext uri="{FF2B5EF4-FFF2-40B4-BE49-F238E27FC236}">
                  <a16:creationId xmlns:a16="http://schemas.microsoft.com/office/drawing/2014/main" id="{C8D35F36-0443-B5BB-66DD-3BF69E9701BC}"/>
                </a:ext>
              </a:extLst>
            </p:cNvPr>
            <p:cNvSpPr/>
            <p:nvPr/>
          </p:nvSpPr>
          <p:spPr>
            <a:xfrm>
              <a:off x="9589536" y="2231970"/>
              <a:ext cx="612392" cy="539652"/>
            </a:xfrm>
            <a:custGeom>
              <a:avLst/>
              <a:gdLst/>
              <a:ahLst/>
              <a:cxnLst/>
              <a:rect l="l" t="t" r="r" b="b"/>
              <a:pathLst>
                <a:path w="22992" h="20261" extrusionOk="0">
                  <a:moveTo>
                    <a:pt x="11488" y="0"/>
                  </a:moveTo>
                  <a:cubicBezTo>
                    <a:pt x="7517" y="0"/>
                    <a:pt x="3747" y="2363"/>
                    <a:pt x="2122" y="6258"/>
                  </a:cubicBezTo>
                  <a:cubicBezTo>
                    <a:pt x="0" y="11420"/>
                    <a:pt x="2439" y="17342"/>
                    <a:pt x="7601" y="19495"/>
                  </a:cubicBezTo>
                  <a:cubicBezTo>
                    <a:pt x="8872" y="20014"/>
                    <a:pt x="10186" y="20261"/>
                    <a:pt x="11478" y="20261"/>
                  </a:cubicBezTo>
                  <a:cubicBezTo>
                    <a:pt x="15465" y="20261"/>
                    <a:pt x="19236" y="17915"/>
                    <a:pt x="20838" y="14017"/>
                  </a:cubicBezTo>
                  <a:cubicBezTo>
                    <a:pt x="22992" y="8823"/>
                    <a:pt x="20522" y="2901"/>
                    <a:pt x="15360" y="779"/>
                  </a:cubicBezTo>
                  <a:cubicBezTo>
                    <a:pt x="14093" y="250"/>
                    <a:pt x="12780" y="0"/>
                    <a:pt x="11488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86;p14">
              <a:extLst>
                <a:ext uri="{FF2B5EF4-FFF2-40B4-BE49-F238E27FC236}">
                  <a16:creationId xmlns:a16="http://schemas.microsoft.com/office/drawing/2014/main" id="{B8A65703-A681-C51A-775E-4A32A124BAEC}"/>
                </a:ext>
              </a:extLst>
            </p:cNvPr>
            <p:cNvSpPr/>
            <p:nvPr/>
          </p:nvSpPr>
          <p:spPr>
            <a:xfrm>
              <a:off x="9790284" y="2186903"/>
              <a:ext cx="420087" cy="535656"/>
            </a:xfrm>
            <a:custGeom>
              <a:avLst/>
              <a:gdLst/>
              <a:ahLst/>
              <a:cxnLst/>
              <a:rect l="l" t="t" r="r" b="b"/>
              <a:pathLst>
                <a:path w="15772" h="20111" fill="none" extrusionOk="0">
                  <a:moveTo>
                    <a:pt x="12383" y="20111"/>
                  </a:moveTo>
                  <a:cubicBezTo>
                    <a:pt x="14473" y="17989"/>
                    <a:pt x="15772" y="15044"/>
                    <a:pt x="15772" y="11813"/>
                  </a:cubicBezTo>
                  <a:cubicBezTo>
                    <a:pt x="15772" y="5289"/>
                    <a:pt x="10483" y="1"/>
                    <a:pt x="3959" y="1"/>
                  </a:cubicBezTo>
                  <a:cubicBezTo>
                    <a:pt x="2566" y="1"/>
                    <a:pt x="1235" y="254"/>
                    <a:pt x="0" y="698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87;p14">
              <a:extLst>
                <a:ext uri="{FF2B5EF4-FFF2-40B4-BE49-F238E27FC236}">
                  <a16:creationId xmlns:a16="http://schemas.microsoft.com/office/drawing/2014/main" id="{18C4093D-DDE9-AF6B-33F2-D90B4357C64A}"/>
                </a:ext>
              </a:extLst>
            </p:cNvPr>
            <p:cNvSpPr/>
            <p:nvPr/>
          </p:nvSpPr>
          <p:spPr>
            <a:xfrm>
              <a:off x="9580240" y="2272109"/>
              <a:ext cx="315518" cy="544925"/>
            </a:xfrm>
            <a:custGeom>
              <a:avLst/>
              <a:gdLst/>
              <a:ahLst/>
              <a:cxnLst/>
              <a:rect l="l" t="t" r="r" b="b"/>
              <a:pathLst>
                <a:path w="11846" h="20459" fill="none" extrusionOk="0">
                  <a:moveTo>
                    <a:pt x="3738" y="0"/>
                  </a:moveTo>
                  <a:cubicBezTo>
                    <a:pt x="1458" y="2154"/>
                    <a:pt x="1" y="5226"/>
                    <a:pt x="1" y="8614"/>
                  </a:cubicBezTo>
                  <a:cubicBezTo>
                    <a:pt x="1" y="15138"/>
                    <a:pt x="5321" y="20458"/>
                    <a:pt x="11845" y="20458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89;p14">
              <a:extLst>
                <a:ext uri="{FF2B5EF4-FFF2-40B4-BE49-F238E27FC236}">
                  <a16:creationId xmlns:a16="http://schemas.microsoft.com/office/drawing/2014/main" id="{97793E70-9280-0E66-0754-31D90F9913F3}"/>
                </a:ext>
              </a:extLst>
            </p:cNvPr>
            <p:cNvSpPr/>
            <p:nvPr/>
          </p:nvSpPr>
          <p:spPr>
            <a:xfrm>
              <a:off x="9625786" y="4508224"/>
              <a:ext cx="539039" cy="539012"/>
            </a:xfrm>
            <a:custGeom>
              <a:avLst/>
              <a:gdLst/>
              <a:ahLst/>
              <a:cxnLst/>
              <a:rect l="l" t="t" r="r" b="b"/>
              <a:pathLst>
                <a:path w="20238" h="20237" extrusionOk="0">
                  <a:moveTo>
                    <a:pt x="10135" y="1"/>
                  </a:moveTo>
                  <a:cubicBezTo>
                    <a:pt x="4530" y="1"/>
                    <a:pt x="1" y="4529"/>
                    <a:pt x="1" y="10103"/>
                  </a:cubicBezTo>
                  <a:cubicBezTo>
                    <a:pt x="1" y="15708"/>
                    <a:pt x="4530" y="20237"/>
                    <a:pt x="10135" y="20237"/>
                  </a:cubicBezTo>
                  <a:cubicBezTo>
                    <a:pt x="15709" y="20237"/>
                    <a:pt x="20237" y="15708"/>
                    <a:pt x="20237" y="10103"/>
                  </a:cubicBezTo>
                  <a:cubicBezTo>
                    <a:pt x="20237" y="4529"/>
                    <a:pt x="15709" y="1"/>
                    <a:pt x="10135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94;p14">
              <a:extLst>
                <a:ext uri="{FF2B5EF4-FFF2-40B4-BE49-F238E27FC236}">
                  <a16:creationId xmlns:a16="http://schemas.microsoft.com/office/drawing/2014/main" id="{78295ADA-45DE-20C7-7452-714683A06D40}"/>
                </a:ext>
              </a:extLst>
            </p:cNvPr>
            <p:cNvSpPr/>
            <p:nvPr/>
          </p:nvSpPr>
          <p:spPr>
            <a:xfrm>
              <a:off x="9790284" y="4462678"/>
              <a:ext cx="420087" cy="535656"/>
            </a:xfrm>
            <a:custGeom>
              <a:avLst/>
              <a:gdLst/>
              <a:ahLst/>
              <a:cxnLst/>
              <a:rect l="l" t="t" r="r" b="b"/>
              <a:pathLst>
                <a:path w="15772" h="20111" fill="none" extrusionOk="0">
                  <a:moveTo>
                    <a:pt x="12383" y="20110"/>
                  </a:moveTo>
                  <a:cubicBezTo>
                    <a:pt x="14473" y="17988"/>
                    <a:pt x="15772" y="15043"/>
                    <a:pt x="15772" y="11813"/>
                  </a:cubicBezTo>
                  <a:cubicBezTo>
                    <a:pt x="15772" y="5289"/>
                    <a:pt x="10483" y="0"/>
                    <a:pt x="3959" y="0"/>
                  </a:cubicBezTo>
                  <a:cubicBezTo>
                    <a:pt x="2566" y="0"/>
                    <a:pt x="1235" y="254"/>
                    <a:pt x="0" y="666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95;p14">
              <a:extLst>
                <a:ext uri="{FF2B5EF4-FFF2-40B4-BE49-F238E27FC236}">
                  <a16:creationId xmlns:a16="http://schemas.microsoft.com/office/drawing/2014/main" id="{F098AC0D-D483-07E2-C849-A78064F21D5B}"/>
                </a:ext>
              </a:extLst>
            </p:cNvPr>
            <p:cNvSpPr/>
            <p:nvPr/>
          </p:nvSpPr>
          <p:spPr>
            <a:xfrm>
              <a:off x="9580240" y="4547883"/>
              <a:ext cx="315518" cy="544925"/>
            </a:xfrm>
            <a:custGeom>
              <a:avLst/>
              <a:gdLst/>
              <a:ahLst/>
              <a:cxnLst/>
              <a:rect l="l" t="t" r="r" b="b"/>
              <a:pathLst>
                <a:path w="11846" h="20459" fill="none" extrusionOk="0">
                  <a:moveTo>
                    <a:pt x="3738" y="0"/>
                  </a:moveTo>
                  <a:cubicBezTo>
                    <a:pt x="1458" y="2154"/>
                    <a:pt x="1" y="5225"/>
                    <a:pt x="1" y="8614"/>
                  </a:cubicBezTo>
                  <a:cubicBezTo>
                    <a:pt x="1" y="15138"/>
                    <a:pt x="5321" y="20458"/>
                    <a:pt x="11845" y="20458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97;p14">
              <a:extLst>
                <a:ext uri="{FF2B5EF4-FFF2-40B4-BE49-F238E27FC236}">
                  <a16:creationId xmlns:a16="http://schemas.microsoft.com/office/drawing/2014/main" id="{246542BF-637E-387B-AA42-252F75DE6CA7}"/>
                </a:ext>
              </a:extLst>
            </p:cNvPr>
            <p:cNvSpPr/>
            <p:nvPr/>
          </p:nvSpPr>
          <p:spPr>
            <a:xfrm>
              <a:off x="9625786" y="3370350"/>
              <a:ext cx="539039" cy="539012"/>
            </a:xfrm>
            <a:custGeom>
              <a:avLst/>
              <a:gdLst/>
              <a:ahLst/>
              <a:cxnLst/>
              <a:rect l="l" t="t" r="r" b="b"/>
              <a:pathLst>
                <a:path w="20238" h="20237" extrusionOk="0">
                  <a:moveTo>
                    <a:pt x="10135" y="0"/>
                  </a:moveTo>
                  <a:cubicBezTo>
                    <a:pt x="4530" y="0"/>
                    <a:pt x="1" y="4529"/>
                    <a:pt x="1" y="10103"/>
                  </a:cubicBezTo>
                  <a:cubicBezTo>
                    <a:pt x="1" y="15708"/>
                    <a:pt x="4530" y="20237"/>
                    <a:pt x="10135" y="20237"/>
                  </a:cubicBezTo>
                  <a:cubicBezTo>
                    <a:pt x="15709" y="20237"/>
                    <a:pt x="20237" y="15708"/>
                    <a:pt x="20237" y="10103"/>
                  </a:cubicBezTo>
                  <a:cubicBezTo>
                    <a:pt x="20237" y="4529"/>
                    <a:pt x="15709" y="0"/>
                    <a:pt x="10135" y="0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00;p14">
              <a:extLst>
                <a:ext uri="{FF2B5EF4-FFF2-40B4-BE49-F238E27FC236}">
                  <a16:creationId xmlns:a16="http://schemas.microsoft.com/office/drawing/2014/main" id="{57CCFB13-B222-B887-6D52-ADAED4020BF1}"/>
                </a:ext>
              </a:extLst>
            </p:cNvPr>
            <p:cNvSpPr/>
            <p:nvPr/>
          </p:nvSpPr>
          <p:spPr>
            <a:xfrm>
              <a:off x="9790284" y="3324804"/>
              <a:ext cx="420087" cy="535630"/>
            </a:xfrm>
            <a:custGeom>
              <a:avLst/>
              <a:gdLst/>
              <a:ahLst/>
              <a:cxnLst/>
              <a:rect l="l" t="t" r="r" b="b"/>
              <a:pathLst>
                <a:path w="15772" h="20110" fill="none" extrusionOk="0">
                  <a:moveTo>
                    <a:pt x="12383" y="20110"/>
                  </a:moveTo>
                  <a:cubicBezTo>
                    <a:pt x="14473" y="17988"/>
                    <a:pt x="15772" y="15043"/>
                    <a:pt x="15772" y="11813"/>
                  </a:cubicBezTo>
                  <a:cubicBezTo>
                    <a:pt x="15772" y="5289"/>
                    <a:pt x="10483" y="0"/>
                    <a:pt x="3959" y="0"/>
                  </a:cubicBezTo>
                  <a:cubicBezTo>
                    <a:pt x="2566" y="0"/>
                    <a:pt x="1235" y="253"/>
                    <a:pt x="0" y="697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01;p14">
              <a:extLst>
                <a:ext uri="{FF2B5EF4-FFF2-40B4-BE49-F238E27FC236}">
                  <a16:creationId xmlns:a16="http://schemas.microsoft.com/office/drawing/2014/main" id="{4DE6752B-D500-ADAD-FDED-ED60C7D894ED}"/>
                </a:ext>
              </a:extLst>
            </p:cNvPr>
            <p:cNvSpPr/>
            <p:nvPr/>
          </p:nvSpPr>
          <p:spPr>
            <a:xfrm>
              <a:off x="9580240" y="3409983"/>
              <a:ext cx="315518" cy="544925"/>
            </a:xfrm>
            <a:custGeom>
              <a:avLst/>
              <a:gdLst/>
              <a:ahLst/>
              <a:cxnLst/>
              <a:rect l="l" t="t" r="r" b="b"/>
              <a:pathLst>
                <a:path w="11846" h="20459" fill="none" extrusionOk="0">
                  <a:moveTo>
                    <a:pt x="3738" y="1"/>
                  </a:moveTo>
                  <a:cubicBezTo>
                    <a:pt x="1458" y="2154"/>
                    <a:pt x="1" y="5226"/>
                    <a:pt x="1" y="8615"/>
                  </a:cubicBezTo>
                  <a:cubicBezTo>
                    <a:pt x="1" y="15138"/>
                    <a:pt x="5321" y="20459"/>
                    <a:pt x="11845" y="20459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03;p14">
              <a:extLst>
                <a:ext uri="{FF2B5EF4-FFF2-40B4-BE49-F238E27FC236}">
                  <a16:creationId xmlns:a16="http://schemas.microsoft.com/office/drawing/2014/main" id="{37BA2267-D317-790B-D3DE-08156F444BF4}"/>
                </a:ext>
              </a:extLst>
            </p:cNvPr>
            <p:cNvSpPr/>
            <p:nvPr/>
          </p:nvSpPr>
          <p:spPr>
            <a:xfrm>
              <a:off x="1990025" y="2223181"/>
              <a:ext cx="611566" cy="539305"/>
            </a:xfrm>
            <a:custGeom>
              <a:avLst/>
              <a:gdLst/>
              <a:ahLst/>
              <a:cxnLst/>
              <a:rect l="l" t="t" r="r" b="b"/>
              <a:pathLst>
                <a:path w="22961" h="20248" extrusionOk="0">
                  <a:moveTo>
                    <a:pt x="11461" y="1"/>
                  </a:moveTo>
                  <a:cubicBezTo>
                    <a:pt x="10173" y="1"/>
                    <a:pt x="8864" y="247"/>
                    <a:pt x="7601" y="766"/>
                  </a:cubicBezTo>
                  <a:cubicBezTo>
                    <a:pt x="2439" y="2919"/>
                    <a:pt x="0" y="8842"/>
                    <a:pt x="2122" y="14004"/>
                  </a:cubicBezTo>
                  <a:cubicBezTo>
                    <a:pt x="3749" y="17902"/>
                    <a:pt x="7525" y="20248"/>
                    <a:pt x="11500" y="20248"/>
                  </a:cubicBezTo>
                  <a:cubicBezTo>
                    <a:pt x="12788" y="20248"/>
                    <a:pt x="14097" y="20001"/>
                    <a:pt x="15360" y="19482"/>
                  </a:cubicBezTo>
                  <a:cubicBezTo>
                    <a:pt x="20522" y="17329"/>
                    <a:pt x="22960" y="11407"/>
                    <a:pt x="20839" y="6245"/>
                  </a:cubicBezTo>
                  <a:cubicBezTo>
                    <a:pt x="19212" y="2346"/>
                    <a:pt x="15436" y="1"/>
                    <a:pt x="11461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" name="Google Shape;208;p14">
              <a:extLst>
                <a:ext uri="{FF2B5EF4-FFF2-40B4-BE49-F238E27FC236}">
                  <a16:creationId xmlns:a16="http://schemas.microsoft.com/office/drawing/2014/main" id="{7B6F54C3-B958-790A-2678-0B4C2CFB529D}"/>
                </a:ext>
              </a:extLst>
            </p:cNvPr>
            <p:cNvSpPr/>
            <p:nvPr/>
          </p:nvSpPr>
          <p:spPr>
            <a:xfrm>
              <a:off x="1980777" y="2186903"/>
              <a:ext cx="420087" cy="535656"/>
            </a:xfrm>
            <a:custGeom>
              <a:avLst/>
              <a:gdLst/>
              <a:ahLst/>
              <a:cxnLst/>
              <a:rect l="l" t="t" r="r" b="b"/>
              <a:pathLst>
                <a:path w="15772" h="20111" fill="none" extrusionOk="0">
                  <a:moveTo>
                    <a:pt x="3389" y="20111"/>
                  </a:moveTo>
                  <a:cubicBezTo>
                    <a:pt x="1298" y="17989"/>
                    <a:pt x="0" y="15044"/>
                    <a:pt x="0" y="11813"/>
                  </a:cubicBezTo>
                  <a:cubicBezTo>
                    <a:pt x="0" y="5289"/>
                    <a:pt x="5289" y="1"/>
                    <a:pt x="11813" y="1"/>
                  </a:cubicBezTo>
                  <a:cubicBezTo>
                    <a:pt x="13206" y="1"/>
                    <a:pt x="14536" y="254"/>
                    <a:pt x="15771" y="698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09;p14">
              <a:extLst>
                <a:ext uri="{FF2B5EF4-FFF2-40B4-BE49-F238E27FC236}">
                  <a16:creationId xmlns:a16="http://schemas.microsoft.com/office/drawing/2014/main" id="{6CD4F283-FF79-1181-6B32-5A3B656908CA}"/>
                </a:ext>
              </a:extLst>
            </p:cNvPr>
            <p:cNvSpPr/>
            <p:nvPr/>
          </p:nvSpPr>
          <p:spPr>
            <a:xfrm>
              <a:off x="2295389" y="2272109"/>
              <a:ext cx="315492" cy="544925"/>
            </a:xfrm>
            <a:custGeom>
              <a:avLst/>
              <a:gdLst/>
              <a:ahLst/>
              <a:cxnLst/>
              <a:rect l="l" t="t" r="r" b="b"/>
              <a:pathLst>
                <a:path w="11845" h="20459" fill="none" extrusionOk="0">
                  <a:moveTo>
                    <a:pt x="8108" y="0"/>
                  </a:moveTo>
                  <a:cubicBezTo>
                    <a:pt x="10388" y="2154"/>
                    <a:pt x="11845" y="5226"/>
                    <a:pt x="11845" y="8614"/>
                  </a:cubicBezTo>
                  <a:cubicBezTo>
                    <a:pt x="11845" y="15138"/>
                    <a:pt x="6556" y="20458"/>
                    <a:pt x="1" y="20458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11;p14">
              <a:extLst>
                <a:ext uri="{FF2B5EF4-FFF2-40B4-BE49-F238E27FC236}">
                  <a16:creationId xmlns:a16="http://schemas.microsoft.com/office/drawing/2014/main" id="{4E17669E-7F55-C4CA-A0D9-FB2324DFF289}"/>
                </a:ext>
              </a:extLst>
            </p:cNvPr>
            <p:cNvSpPr/>
            <p:nvPr/>
          </p:nvSpPr>
          <p:spPr>
            <a:xfrm>
              <a:off x="2026322" y="4508224"/>
              <a:ext cx="539012" cy="539012"/>
            </a:xfrm>
            <a:custGeom>
              <a:avLst/>
              <a:gdLst/>
              <a:ahLst/>
              <a:cxnLst/>
              <a:rect l="l" t="t" r="r" b="b"/>
              <a:pathLst>
                <a:path w="20237" h="20237" extrusionOk="0">
                  <a:moveTo>
                    <a:pt x="10103" y="1"/>
                  </a:moveTo>
                  <a:cubicBezTo>
                    <a:pt x="4529" y="1"/>
                    <a:pt x="0" y="4529"/>
                    <a:pt x="0" y="10103"/>
                  </a:cubicBezTo>
                  <a:cubicBezTo>
                    <a:pt x="0" y="15708"/>
                    <a:pt x="4529" y="20237"/>
                    <a:pt x="10103" y="20237"/>
                  </a:cubicBezTo>
                  <a:cubicBezTo>
                    <a:pt x="15708" y="20237"/>
                    <a:pt x="20237" y="15708"/>
                    <a:pt x="20237" y="10103"/>
                  </a:cubicBezTo>
                  <a:cubicBezTo>
                    <a:pt x="20237" y="4529"/>
                    <a:pt x="15708" y="1"/>
                    <a:pt x="10103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" name="Google Shape;213;p14">
              <a:extLst>
                <a:ext uri="{FF2B5EF4-FFF2-40B4-BE49-F238E27FC236}">
                  <a16:creationId xmlns:a16="http://schemas.microsoft.com/office/drawing/2014/main" id="{1D962C13-657C-44F4-2B01-BA8254EE4300}"/>
                </a:ext>
              </a:extLst>
            </p:cNvPr>
            <p:cNvSpPr/>
            <p:nvPr/>
          </p:nvSpPr>
          <p:spPr>
            <a:xfrm>
              <a:off x="1980777" y="4462678"/>
              <a:ext cx="420087" cy="535656"/>
            </a:xfrm>
            <a:custGeom>
              <a:avLst/>
              <a:gdLst/>
              <a:ahLst/>
              <a:cxnLst/>
              <a:rect l="l" t="t" r="r" b="b"/>
              <a:pathLst>
                <a:path w="15772" h="20111" fill="none" extrusionOk="0">
                  <a:moveTo>
                    <a:pt x="3389" y="20110"/>
                  </a:moveTo>
                  <a:cubicBezTo>
                    <a:pt x="1298" y="17988"/>
                    <a:pt x="0" y="15043"/>
                    <a:pt x="0" y="11813"/>
                  </a:cubicBezTo>
                  <a:cubicBezTo>
                    <a:pt x="0" y="5289"/>
                    <a:pt x="5289" y="0"/>
                    <a:pt x="11813" y="0"/>
                  </a:cubicBezTo>
                  <a:cubicBezTo>
                    <a:pt x="13206" y="0"/>
                    <a:pt x="14536" y="254"/>
                    <a:pt x="15771" y="666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14;p14">
              <a:extLst>
                <a:ext uri="{FF2B5EF4-FFF2-40B4-BE49-F238E27FC236}">
                  <a16:creationId xmlns:a16="http://schemas.microsoft.com/office/drawing/2014/main" id="{4819AC84-E4D3-63E3-370A-8E610DD724B7}"/>
                </a:ext>
              </a:extLst>
            </p:cNvPr>
            <p:cNvSpPr/>
            <p:nvPr/>
          </p:nvSpPr>
          <p:spPr>
            <a:xfrm>
              <a:off x="2295389" y="4547883"/>
              <a:ext cx="315492" cy="544925"/>
            </a:xfrm>
            <a:custGeom>
              <a:avLst/>
              <a:gdLst/>
              <a:ahLst/>
              <a:cxnLst/>
              <a:rect l="l" t="t" r="r" b="b"/>
              <a:pathLst>
                <a:path w="11845" h="20459" fill="none" extrusionOk="0">
                  <a:moveTo>
                    <a:pt x="8108" y="0"/>
                  </a:moveTo>
                  <a:cubicBezTo>
                    <a:pt x="10388" y="2154"/>
                    <a:pt x="11845" y="5225"/>
                    <a:pt x="11845" y="8614"/>
                  </a:cubicBezTo>
                  <a:cubicBezTo>
                    <a:pt x="11845" y="15138"/>
                    <a:pt x="6556" y="20458"/>
                    <a:pt x="1" y="20458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16;p14">
              <a:extLst>
                <a:ext uri="{FF2B5EF4-FFF2-40B4-BE49-F238E27FC236}">
                  <a16:creationId xmlns:a16="http://schemas.microsoft.com/office/drawing/2014/main" id="{7913FB49-7FA2-A264-3532-BFE301F5724F}"/>
                </a:ext>
              </a:extLst>
            </p:cNvPr>
            <p:cNvSpPr/>
            <p:nvPr/>
          </p:nvSpPr>
          <p:spPr>
            <a:xfrm>
              <a:off x="2026322" y="3370350"/>
              <a:ext cx="539012" cy="539012"/>
            </a:xfrm>
            <a:custGeom>
              <a:avLst/>
              <a:gdLst/>
              <a:ahLst/>
              <a:cxnLst/>
              <a:rect l="l" t="t" r="r" b="b"/>
              <a:pathLst>
                <a:path w="20237" h="20237" extrusionOk="0">
                  <a:moveTo>
                    <a:pt x="10103" y="0"/>
                  </a:moveTo>
                  <a:cubicBezTo>
                    <a:pt x="4529" y="0"/>
                    <a:pt x="0" y="4529"/>
                    <a:pt x="0" y="10103"/>
                  </a:cubicBezTo>
                  <a:cubicBezTo>
                    <a:pt x="0" y="15708"/>
                    <a:pt x="4529" y="20237"/>
                    <a:pt x="10103" y="20237"/>
                  </a:cubicBezTo>
                  <a:cubicBezTo>
                    <a:pt x="15708" y="20237"/>
                    <a:pt x="20237" y="15708"/>
                    <a:pt x="20237" y="10103"/>
                  </a:cubicBezTo>
                  <a:cubicBezTo>
                    <a:pt x="20237" y="4529"/>
                    <a:pt x="15708" y="0"/>
                    <a:pt x="10103" y="0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19;p14">
              <a:extLst>
                <a:ext uri="{FF2B5EF4-FFF2-40B4-BE49-F238E27FC236}">
                  <a16:creationId xmlns:a16="http://schemas.microsoft.com/office/drawing/2014/main" id="{6617F697-0C86-B59E-551A-1AB76EC44995}"/>
                </a:ext>
              </a:extLst>
            </p:cNvPr>
            <p:cNvSpPr/>
            <p:nvPr/>
          </p:nvSpPr>
          <p:spPr>
            <a:xfrm>
              <a:off x="1980777" y="3324804"/>
              <a:ext cx="420087" cy="535630"/>
            </a:xfrm>
            <a:custGeom>
              <a:avLst/>
              <a:gdLst/>
              <a:ahLst/>
              <a:cxnLst/>
              <a:rect l="l" t="t" r="r" b="b"/>
              <a:pathLst>
                <a:path w="15772" h="20110" fill="none" extrusionOk="0">
                  <a:moveTo>
                    <a:pt x="3389" y="20110"/>
                  </a:moveTo>
                  <a:cubicBezTo>
                    <a:pt x="1298" y="17988"/>
                    <a:pt x="0" y="15043"/>
                    <a:pt x="0" y="11813"/>
                  </a:cubicBezTo>
                  <a:cubicBezTo>
                    <a:pt x="0" y="5289"/>
                    <a:pt x="5289" y="0"/>
                    <a:pt x="11813" y="0"/>
                  </a:cubicBezTo>
                  <a:cubicBezTo>
                    <a:pt x="13206" y="0"/>
                    <a:pt x="14536" y="253"/>
                    <a:pt x="15771" y="697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20;p14">
              <a:extLst>
                <a:ext uri="{FF2B5EF4-FFF2-40B4-BE49-F238E27FC236}">
                  <a16:creationId xmlns:a16="http://schemas.microsoft.com/office/drawing/2014/main" id="{FB690B6B-A804-3114-5131-38760C2FB008}"/>
                </a:ext>
              </a:extLst>
            </p:cNvPr>
            <p:cNvSpPr/>
            <p:nvPr/>
          </p:nvSpPr>
          <p:spPr>
            <a:xfrm>
              <a:off x="2295389" y="3409983"/>
              <a:ext cx="315492" cy="544925"/>
            </a:xfrm>
            <a:custGeom>
              <a:avLst/>
              <a:gdLst/>
              <a:ahLst/>
              <a:cxnLst/>
              <a:rect l="l" t="t" r="r" b="b"/>
              <a:pathLst>
                <a:path w="11845" h="20459" fill="none" extrusionOk="0">
                  <a:moveTo>
                    <a:pt x="8108" y="1"/>
                  </a:moveTo>
                  <a:cubicBezTo>
                    <a:pt x="10388" y="2154"/>
                    <a:pt x="11845" y="5226"/>
                    <a:pt x="11845" y="8615"/>
                  </a:cubicBezTo>
                  <a:cubicBezTo>
                    <a:pt x="11845" y="15138"/>
                    <a:pt x="6556" y="20459"/>
                    <a:pt x="1" y="20459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22;p14">
              <a:extLst>
                <a:ext uri="{FF2B5EF4-FFF2-40B4-BE49-F238E27FC236}">
                  <a16:creationId xmlns:a16="http://schemas.microsoft.com/office/drawing/2014/main" id="{C8E3C2AF-5FD5-4948-C0F1-920EE92D8040}"/>
                </a:ext>
              </a:extLst>
            </p:cNvPr>
            <p:cNvSpPr/>
            <p:nvPr/>
          </p:nvSpPr>
          <p:spPr>
            <a:xfrm>
              <a:off x="4465911" y="2229093"/>
              <a:ext cx="3260177" cy="2951424"/>
            </a:xfrm>
            <a:custGeom>
              <a:avLst/>
              <a:gdLst/>
              <a:ahLst/>
              <a:cxnLst/>
              <a:rect l="l" t="t" r="r" b="b"/>
              <a:pathLst>
                <a:path w="122402" h="110810" fill="none" extrusionOk="0">
                  <a:moveTo>
                    <a:pt x="25335" y="0"/>
                  </a:moveTo>
                  <a:cubicBezTo>
                    <a:pt x="10008" y="11148"/>
                    <a:pt x="0" y="29199"/>
                    <a:pt x="0" y="49594"/>
                  </a:cubicBezTo>
                  <a:cubicBezTo>
                    <a:pt x="0" y="83416"/>
                    <a:pt x="27394" y="110810"/>
                    <a:pt x="61185" y="110810"/>
                  </a:cubicBezTo>
                  <a:cubicBezTo>
                    <a:pt x="95007" y="110810"/>
                    <a:pt x="122401" y="83416"/>
                    <a:pt x="122401" y="49594"/>
                  </a:cubicBezTo>
                  <a:cubicBezTo>
                    <a:pt x="122401" y="29199"/>
                    <a:pt x="112394" y="11116"/>
                    <a:pt x="97034" y="0"/>
                  </a:cubicBez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23;p14">
              <a:extLst>
                <a:ext uri="{FF2B5EF4-FFF2-40B4-BE49-F238E27FC236}">
                  <a16:creationId xmlns:a16="http://schemas.microsoft.com/office/drawing/2014/main" id="{80E34CAE-212F-4F69-C58E-25C0A80F1922}"/>
                </a:ext>
              </a:extLst>
            </p:cNvPr>
            <p:cNvSpPr/>
            <p:nvPr/>
          </p:nvSpPr>
          <p:spPr>
            <a:xfrm>
              <a:off x="4344429" y="2501543"/>
              <a:ext cx="504440" cy="27"/>
            </a:xfrm>
            <a:custGeom>
              <a:avLst/>
              <a:gdLst/>
              <a:ahLst/>
              <a:cxnLst/>
              <a:rect l="l" t="t" r="r" b="b"/>
              <a:pathLst>
                <a:path w="18939" h="1" fill="none" extrusionOk="0">
                  <a:moveTo>
                    <a:pt x="1" y="0"/>
                  </a:moveTo>
                  <a:lnTo>
                    <a:pt x="18939" y="0"/>
                  </a:ln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24;p14">
              <a:extLst>
                <a:ext uri="{FF2B5EF4-FFF2-40B4-BE49-F238E27FC236}">
                  <a16:creationId xmlns:a16="http://schemas.microsoft.com/office/drawing/2014/main" id="{FB76F9BA-FA5A-ADC9-2AFA-C3766A03E233}"/>
                </a:ext>
              </a:extLst>
            </p:cNvPr>
            <p:cNvSpPr/>
            <p:nvPr/>
          </p:nvSpPr>
          <p:spPr>
            <a:xfrm>
              <a:off x="4344429" y="4811037"/>
              <a:ext cx="716162" cy="27"/>
            </a:xfrm>
            <a:custGeom>
              <a:avLst/>
              <a:gdLst/>
              <a:ahLst/>
              <a:cxnLst/>
              <a:rect l="l" t="t" r="r" b="b"/>
              <a:pathLst>
                <a:path w="26888" h="1" fill="none" extrusionOk="0">
                  <a:moveTo>
                    <a:pt x="1" y="1"/>
                  </a:moveTo>
                  <a:lnTo>
                    <a:pt x="26888" y="1"/>
                  </a:ln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25;p14">
              <a:extLst>
                <a:ext uri="{FF2B5EF4-FFF2-40B4-BE49-F238E27FC236}">
                  <a16:creationId xmlns:a16="http://schemas.microsoft.com/office/drawing/2014/main" id="{757EC0D5-02F9-1E3B-18B1-01D89CE49404}"/>
                </a:ext>
              </a:extLst>
            </p:cNvPr>
            <p:cNvSpPr/>
            <p:nvPr/>
          </p:nvSpPr>
          <p:spPr>
            <a:xfrm>
              <a:off x="4344429" y="3653746"/>
              <a:ext cx="127395" cy="27"/>
            </a:xfrm>
            <a:custGeom>
              <a:avLst/>
              <a:gdLst/>
              <a:ahLst/>
              <a:cxnLst/>
              <a:rect l="l" t="t" r="r" b="b"/>
              <a:pathLst>
                <a:path w="4783" h="1" fill="none" extrusionOk="0">
                  <a:moveTo>
                    <a:pt x="1" y="1"/>
                  </a:moveTo>
                  <a:lnTo>
                    <a:pt x="4783" y="1"/>
                  </a:ln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26;p14">
              <a:extLst>
                <a:ext uri="{FF2B5EF4-FFF2-40B4-BE49-F238E27FC236}">
                  <a16:creationId xmlns:a16="http://schemas.microsoft.com/office/drawing/2014/main" id="{515EEB70-3374-3760-B33A-46E19646FD98}"/>
                </a:ext>
              </a:extLst>
            </p:cNvPr>
            <p:cNvSpPr/>
            <p:nvPr/>
          </p:nvSpPr>
          <p:spPr>
            <a:xfrm>
              <a:off x="7342252" y="2501543"/>
              <a:ext cx="504440" cy="27"/>
            </a:xfrm>
            <a:custGeom>
              <a:avLst/>
              <a:gdLst/>
              <a:ahLst/>
              <a:cxnLst/>
              <a:rect l="l" t="t" r="r" b="b"/>
              <a:pathLst>
                <a:path w="18939" h="1" fill="none" extrusionOk="0">
                  <a:moveTo>
                    <a:pt x="18939" y="0"/>
                  </a:moveTo>
                  <a:lnTo>
                    <a:pt x="1" y="0"/>
                  </a:ln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28;p14">
              <a:extLst>
                <a:ext uri="{FF2B5EF4-FFF2-40B4-BE49-F238E27FC236}">
                  <a16:creationId xmlns:a16="http://schemas.microsoft.com/office/drawing/2014/main" id="{4BA8966C-1306-C12C-FD4E-E0D165801D1B}"/>
                </a:ext>
              </a:extLst>
            </p:cNvPr>
            <p:cNvSpPr/>
            <p:nvPr/>
          </p:nvSpPr>
          <p:spPr>
            <a:xfrm>
              <a:off x="7719297" y="3653746"/>
              <a:ext cx="127395" cy="27"/>
            </a:xfrm>
            <a:custGeom>
              <a:avLst/>
              <a:gdLst/>
              <a:ahLst/>
              <a:cxnLst/>
              <a:rect l="l" t="t" r="r" b="b"/>
              <a:pathLst>
                <a:path w="4783" h="1" fill="none" extrusionOk="0">
                  <a:moveTo>
                    <a:pt x="4783" y="1"/>
                  </a:moveTo>
                  <a:lnTo>
                    <a:pt x="1" y="1"/>
                  </a:ln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55" name="Picture 54" descr="Icon&#10;&#10;Description automatically generated">
              <a:extLst>
                <a:ext uri="{FF2B5EF4-FFF2-40B4-BE49-F238E27FC236}">
                  <a16:creationId xmlns:a16="http://schemas.microsoft.com/office/drawing/2014/main" id="{E40918F4-1B0F-FB19-8930-AD9C8C75B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5711" y="2277667"/>
              <a:ext cx="2620895" cy="262089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CD9B67D-390F-8735-9506-899D14FAB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8502" y="2337069"/>
              <a:ext cx="277900" cy="29663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050E6365-5D7B-E9E9-403A-CC05188DB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4846" y="3512167"/>
              <a:ext cx="293951" cy="23355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C7B93C3C-542E-367F-4CB1-F21DD7C5D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44303" y="4653720"/>
              <a:ext cx="322475" cy="244842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2E9A0D9-2CAD-1367-0C3C-6FF29C1A3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21356" y="2378066"/>
              <a:ext cx="335576" cy="29910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15A2A6B2-8046-B8CB-F633-08EC5EF3B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04266" y="3433033"/>
              <a:ext cx="384636" cy="384636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BA20907-740A-15A7-0B4A-83B9BFDF5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21258" y="4603638"/>
              <a:ext cx="321869" cy="321869"/>
            </a:xfrm>
            <a:prstGeom prst="rect">
              <a:avLst/>
            </a:prstGeom>
          </p:spPr>
        </p:pic>
        <p:pic>
          <p:nvPicPr>
            <p:cNvPr id="65" name="Picture 64" descr="Icon&#10;&#10;Description automatically generated">
              <a:extLst>
                <a:ext uri="{FF2B5EF4-FFF2-40B4-BE49-F238E27FC236}">
                  <a16:creationId xmlns:a16="http://schemas.microsoft.com/office/drawing/2014/main" id="{7DC9A337-E500-C65A-AC1F-7163C3F4F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5785" y="3666086"/>
              <a:ext cx="366524" cy="366524"/>
            </a:xfrm>
            <a:prstGeom prst="rect">
              <a:avLst/>
            </a:prstGeom>
          </p:spPr>
        </p:pic>
        <p:pic>
          <p:nvPicPr>
            <p:cNvPr id="66" name="Picture 65" descr="Shape, logo&#10;&#10;Description automatically generated">
              <a:extLst>
                <a:ext uri="{FF2B5EF4-FFF2-40B4-BE49-F238E27FC236}">
                  <a16:creationId xmlns:a16="http://schemas.microsoft.com/office/drawing/2014/main" id="{143ACD6A-9C5B-0528-104E-E52F9A512C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4980" y="3674475"/>
              <a:ext cx="636685" cy="358135"/>
            </a:xfrm>
            <a:prstGeom prst="rect">
              <a:avLst/>
            </a:prstGeom>
          </p:spPr>
        </p:pic>
        <p:pic>
          <p:nvPicPr>
            <p:cNvPr id="67" name="Picture 66" descr="Logo, company name&#10;&#10;Description automatically generated">
              <a:extLst>
                <a:ext uri="{FF2B5EF4-FFF2-40B4-BE49-F238E27FC236}">
                  <a16:creationId xmlns:a16="http://schemas.microsoft.com/office/drawing/2014/main" id="{32C4DD6D-F445-6B7D-CC63-601B1F0F4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6427" y="4773264"/>
              <a:ext cx="740382" cy="416465"/>
            </a:xfrm>
            <a:prstGeom prst="rect">
              <a:avLst/>
            </a:prstGeom>
          </p:spPr>
        </p:pic>
        <p:pic>
          <p:nvPicPr>
            <p:cNvPr id="68" name="Picture 67" descr="A black and white logo&#10;&#10;Description automatically generated with low confidence">
              <a:extLst>
                <a:ext uri="{FF2B5EF4-FFF2-40B4-BE49-F238E27FC236}">
                  <a16:creationId xmlns:a16="http://schemas.microsoft.com/office/drawing/2014/main" id="{D635A592-44EA-2794-C319-30DC68DBE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15506" y="4837300"/>
              <a:ext cx="750818" cy="239945"/>
            </a:xfrm>
            <a:prstGeom prst="rect">
              <a:avLst/>
            </a:prstGeom>
          </p:spPr>
        </p:pic>
        <p:pic>
          <p:nvPicPr>
            <p:cNvPr id="69" name="Picture 68" descr="A yellow and black logo&#10;&#10;Description automatically generated with low confidence">
              <a:extLst>
                <a:ext uri="{FF2B5EF4-FFF2-40B4-BE49-F238E27FC236}">
                  <a16:creationId xmlns:a16="http://schemas.microsoft.com/office/drawing/2014/main" id="{47CC6889-59CD-8FF8-D906-9C3A24BB0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03225" y="2452926"/>
              <a:ext cx="471907" cy="282358"/>
            </a:xfrm>
            <a:prstGeom prst="rect">
              <a:avLst/>
            </a:prstGeom>
          </p:spPr>
        </p:pic>
        <p:pic>
          <p:nvPicPr>
            <p:cNvPr id="70" name="Picture 69" descr="Icon&#10;&#10;Description automatically generated">
              <a:extLst>
                <a:ext uri="{FF2B5EF4-FFF2-40B4-BE49-F238E27FC236}">
                  <a16:creationId xmlns:a16="http://schemas.microsoft.com/office/drawing/2014/main" id="{84132A38-2AF4-FF85-9E01-FF45EDF6F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0021" y="2417842"/>
              <a:ext cx="767509" cy="431724"/>
            </a:xfrm>
            <a:prstGeom prst="rect">
              <a:avLst/>
            </a:prstGeom>
          </p:spPr>
        </p:pic>
        <p:sp>
          <p:nvSpPr>
            <p:cNvPr id="71" name="Google Shape;226;p14">
              <a:extLst>
                <a:ext uri="{FF2B5EF4-FFF2-40B4-BE49-F238E27FC236}">
                  <a16:creationId xmlns:a16="http://schemas.microsoft.com/office/drawing/2014/main" id="{729A183A-6663-D480-29F1-B22C04C5AF07}"/>
                </a:ext>
              </a:extLst>
            </p:cNvPr>
            <p:cNvSpPr/>
            <p:nvPr/>
          </p:nvSpPr>
          <p:spPr>
            <a:xfrm>
              <a:off x="7170567" y="4820345"/>
              <a:ext cx="504440" cy="27"/>
            </a:xfrm>
            <a:custGeom>
              <a:avLst/>
              <a:gdLst/>
              <a:ahLst/>
              <a:cxnLst/>
              <a:rect l="l" t="t" r="r" b="b"/>
              <a:pathLst>
                <a:path w="18939" h="1" fill="none" extrusionOk="0">
                  <a:moveTo>
                    <a:pt x="18939" y="0"/>
                  </a:moveTo>
                  <a:lnTo>
                    <a:pt x="1" y="0"/>
                  </a:lnTo>
                </a:path>
              </a:pathLst>
            </a:custGeom>
            <a:noFill/>
            <a:ln w="792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2" name="Picture 71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5F677696-BD73-A6A6-57CB-147D5226E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8220" y="2457332"/>
              <a:ext cx="632911" cy="174478"/>
            </a:xfrm>
            <a:prstGeom prst="rect">
              <a:avLst/>
            </a:prstGeom>
          </p:spPr>
        </p:pic>
        <p:pic>
          <p:nvPicPr>
            <p:cNvPr id="73" name="Picture 72" descr="Logo, company name&#10;&#10;Description automatically generated">
              <a:extLst>
                <a:ext uri="{FF2B5EF4-FFF2-40B4-BE49-F238E27FC236}">
                  <a16:creationId xmlns:a16="http://schemas.microsoft.com/office/drawing/2014/main" id="{C3AA3CFC-0109-9DEA-70A3-31AD2D5C2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87335" y="2430790"/>
              <a:ext cx="531731" cy="299099"/>
            </a:xfrm>
            <a:prstGeom prst="rect">
              <a:avLst/>
            </a:prstGeom>
          </p:spPr>
        </p:pic>
        <p:pic>
          <p:nvPicPr>
            <p:cNvPr id="74" name="Picture 73" descr="Icon&#10;&#10;Description automatically generated">
              <a:extLst>
                <a:ext uri="{FF2B5EF4-FFF2-40B4-BE49-F238E27FC236}">
                  <a16:creationId xmlns:a16="http://schemas.microsoft.com/office/drawing/2014/main" id="{6161B6DA-7844-FA03-4417-14FEC66CA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8917" y="3644003"/>
              <a:ext cx="401566" cy="160626"/>
            </a:xfrm>
            <a:prstGeom prst="rect">
              <a:avLst/>
            </a:prstGeom>
          </p:spPr>
        </p:pic>
        <p:pic>
          <p:nvPicPr>
            <p:cNvPr id="75" name="Picture 74" descr="Logo, company name&#10;&#10;Description automatically generated">
              <a:extLst>
                <a:ext uri="{FF2B5EF4-FFF2-40B4-BE49-F238E27FC236}">
                  <a16:creationId xmlns:a16="http://schemas.microsoft.com/office/drawing/2014/main" id="{A7CFD50F-60A8-E9AF-64BA-3CD8EB044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3751" y="3564372"/>
              <a:ext cx="540391" cy="302618"/>
            </a:xfrm>
            <a:prstGeom prst="rect">
              <a:avLst/>
            </a:prstGeom>
          </p:spPr>
        </p:pic>
        <p:pic>
          <p:nvPicPr>
            <p:cNvPr id="76" name="Picture 75" descr="Icon&#10;&#10;Description automatically generated with medium confidence">
              <a:extLst>
                <a:ext uri="{FF2B5EF4-FFF2-40B4-BE49-F238E27FC236}">
                  <a16:creationId xmlns:a16="http://schemas.microsoft.com/office/drawing/2014/main" id="{BF4B02AF-3040-59CD-1E74-81960253C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9329" y="4781436"/>
              <a:ext cx="408293" cy="408293"/>
            </a:xfrm>
            <a:prstGeom prst="rect">
              <a:avLst/>
            </a:prstGeom>
          </p:spPr>
        </p:pic>
        <p:pic>
          <p:nvPicPr>
            <p:cNvPr id="77" name="Picture 76" descr="Icon&#10;&#10;Description automatically generated">
              <a:extLst>
                <a:ext uri="{FF2B5EF4-FFF2-40B4-BE49-F238E27FC236}">
                  <a16:creationId xmlns:a16="http://schemas.microsoft.com/office/drawing/2014/main" id="{B9479A0F-91FC-E8CA-7A39-968A34560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75646" y="4710478"/>
              <a:ext cx="740382" cy="493588"/>
            </a:xfrm>
            <a:prstGeom prst="rect">
              <a:avLst/>
            </a:prstGeom>
          </p:spPr>
        </p:pic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0F6A8-825E-8BCA-A094-7C81AA14F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9599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979544" y="97978"/>
            <a:ext cx="7146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JOINT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DISTRIBUTION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2A3F59C-293D-D644-3553-C5D28EA4CF61}"/>
              </a:ext>
            </a:extLst>
          </p:cNvPr>
          <p:cNvGrpSpPr/>
          <p:nvPr/>
        </p:nvGrpSpPr>
        <p:grpSpPr>
          <a:xfrm>
            <a:off x="855226" y="4388739"/>
            <a:ext cx="10532985" cy="1773476"/>
            <a:chOff x="855226" y="4388739"/>
            <a:chExt cx="10532985" cy="1773476"/>
          </a:xfrm>
        </p:grpSpPr>
        <p:sp>
          <p:nvSpPr>
            <p:cNvPr id="151" name="Rounded Rectangle 150">
              <a:extLst>
                <a:ext uri="{FF2B5EF4-FFF2-40B4-BE49-F238E27FC236}">
                  <a16:creationId xmlns:a16="http://schemas.microsoft.com/office/drawing/2014/main" id="{F3D9AD73-B90F-7846-9CFE-E539EB0ECFDE}"/>
                </a:ext>
              </a:extLst>
            </p:cNvPr>
            <p:cNvSpPr/>
            <p:nvPr/>
          </p:nvSpPr>
          <p:spPr>
            <a:xfrm>
              <a:off x="9668916" y="4562455"/>
              <a:ext cx="1528817" cy="1430906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F24428E-58A6-C2D3-95DE-7B1A6A2A5201}"/>
                </a:ext>
              </a:extLst>
            </p:cNvPr>
            <p:cNvCxnSpPr/>
            <p:nvPr/>
          </p:nvCxnSpPr>
          <p:spPr>
            <a:xfrm flipH="1">
              <a:off x="1941083" y="4395397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1BC67E0-707F-71C4-61F4-49F1C7636853}"/>
                </a:ext>
              </a:extLst>
            </p:cNvPr>
            <p:cNvCxnSpPr/>
            <p:nvPr/>
          </p:nvCxnSpPr>
          <p:spPr>
            <a:xfrm>
              <a:off x="1941083" y="4388739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F71159A-6DE4-72F2-1E07-00D5C2A7F47B}"/>
                </a:ext>
              </a:extLst>
            </p:cNvPr>
            <p:cNvCxnSpPr/>
            <p:nvPr/>
          </p:nvCxnSpPr>
          <p:spPr>
            <a:xfrm flipH="1">
              <a:off x="1941083" y="6131366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19BE1A-09ED-1B23-7753-17ECDCDD2E2C}"/>
                </a:ext>
              </a:extLst>
            </p:cNvPr>
            <p:cNvCxnSpPr/>
            <p:nvPr/>
          </p:nvCxnSpPr>
          <p:spPr>
            <a:xfrm rot="10800000" flipH="1">
              <a:off x="3537631" y="6136509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D3E5683-63DB-8338-A25C-7B9C85B55EFF}"/>
                </a:ext>
              </a:extLst>
            </p:cNvPr>
            <p:cNvCxnSpPr/>
            <p:nvPr/>
          </p:nvCxnSpPr>
          <p:spPr>
            <a:xfrm rot="10800000">
              <a:off x="3847946" y="4393882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D98F2AA-E1BA-24FB-E19F-7EBEFC552905}"/>
                </a:ext>
              </a:extLst>
            </p:cNvPr>
            <p:cNvCxnSpPr/>
            <p:nvPr/>
          </p:nvCxnSpPr>
          <p:spPr>
            <a:xfrm rot="10800000" flipH="1">
              <a:off x="3537631" y="4400540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4AAAABE7-535E-9871-6539-6AF43819A214}"/>
                </a:ext>
              </a:extLst>
            </p:cNvPr>
            <p:cNvSpPr/>
            <p:nvPr/>
          </p:nvSpPr>
          <p:spPr>
            <a:xfrm>
              <a:off x="2104693" y="4545695"/>
              <a:ext cx="1528817" cy="41010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45F07177-69CE-75E6-E761-7C2531199AEC}"/>
                </a:ext>
              </a:extLst>
            </p:cNvPr>
            <p:cNvSpPr/>
            <p:nvPr/>
          </p:nvSpPr>
          <p:spPr>
            <a:xfrm>
              <a:off x="2110059" y="5060837"/>
              <a:ext cx="1518084" cy="41010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B1254CBA-D65A-8F1B-4CD4-E09F19C33AD2}"/>
                </a:ext>
              </a:extLst>
            </p:cNvPr>
            <p:cNvSpPr/>
            <p:nvPr/>
          </p:nvSpPr>
          <p:spPr>
            <a:xfrm>
              <a:off x="2118999" y="5573749"/>
              <a:ext cx="1500205" cy="41010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1D15C03F-7E6F-18F1-3F17-81B17C1B6535}"/>
                </a:ext>
              </a:extLst>
            </p:cNvPr>
            <p:cNvCxnSpPr/>
            <p:nvPr/>
          </p:nvCxnSpPr>
          <p:spPr>
            <a:xfrm flipH="1">
              <a:off x="6905692" y="44026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042AFB4-AFDD-BABC-331B-DA868A26EDB3}"/>
                </a:ext>
              </a:extLst>
            </p:cNvPr>
            <p:cNvCxnSpPr/>
            <p:nvPr/>
          </p:nvCxnSpPr>
          <p:spPr>
            <a:xfrm>
              <a:off x="6905692" y="43959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25B57B24-A52C-5D86-FAE9-AFF72FF7D267}"/>
                </a:ext>
              </a:extLst>
            </p:cNvPr>
            <p:cNvCxnSpPr/>
            <p:nvPr/>
          </p:nvCxnSpPr>
          <p:spPr>
            <a:xfrm flipH="1">
              <a:off x="6905692" y="61386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7D8448F6-5002-DC93-F5B1-6246ECA01EAF}"/>
                </a:ext>
              </a:extLst>
            </p:cNvPr>
            <p:cNvCxnSpPr/>
            <p:nvPr/>
          </p:nvCxnSpPr>
          <p:spPr>
            <a:xfrm rot="10800000" flipH="1">
              <a:off x="8502240" y="6143756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C61C1250-369A-142F-B78A-17393BBC4326}"/>
                </a:ext>
              </a:extLst>
            </p:cNvPr>
            <p:cNvCxnSpPr/>
            <p:nvPr/>
          </p:nvCxnSpPr>
          <p:spPr>
            <a:xfrm rot="10800000">
              <a:off x="8812555" y="4401129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03232F7-7A89-857A-3633-0EEE7B7FB499}"/>
                </a:ext>
              </a:extLst>
            </p:cNvPr>
            <p:cNvCxnSpPr/>
            <p:nvPr/>
          </p:nvCxnSpPr>
          <p:spPr>
            <a:xfrm rot="10800000" flipH="1">
              <a:off x="8502240" y="440778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43622BB8-3288-842A-579B-28A7DC3A266C}"/>
                </a:ext>
              </a:extLst>
            </p:cNvPr>
            <p:cNvSpPr/>
            <p:nvPr/>
          </p:nvSpPr>
          <p:spPr>
            <a:xfrm rot="5400000">
              <a:off x="6500981" y="5058716"/>
              <a:ext cx="1528817" cy="410103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ounded Rectangle 107">
              <a:extLst>
                <a:ext uri="{FF2B5EF4-FFF2-40B4-BE49-F238E27FC236}">
                  <a16:creationId xmlns:a16="http://schemas.microsoft.com/office/drawing/2014/main" id="{E707A2E6-8E90-20CA-36A6-A4AECF2279EC}"/>
                </a:ext>
              </a:extLst>
            </p:cNvPr>
            <p:cNvSpPr/>
            <p:nvPr/>
          </p:nvSpPr>
          <p:spPr>
            <a:xfrm rot="5400000">
              <a:off x="7080034" y="5058716"/>
              <a:ext cx="1518084" cy="41010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ounded Rectangle 108">
              <a:extLst>
                <a:ext uri="{FF2B5EF4-FFF2-40B4-BE49-F238E27FC236}">
                  <a16:creationId xmlns:a16="http://schemas.microsoft.com/office/drawing/2014/main" id="{9D4A297B-ABE3-F6A1-EB58-8324342CAD4F}"/>
                </a:ext>
              </a:extLst>
            </p:cNvPr>
            <p:cNvSpPr/>
            <p:nvPr/>
          </p:nvSpPr>
          <p:spPr>
            <a:xfrm rot="5400000">
              <a:off x="7666924" y="5058716"/>
              <a:ext cx="1500205" cy="41010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7E998D11-665A-FAF2-243E-052FE5F32910}"/>
                    </a:ext>
                  </a:extLst>
                </p:cNvPr>
                <p:cNvSpPr txBox="1"/>
                <p:nvPr/>
              </p:nvSpPr>
              <p:spPr>
                <a:xfrm>
                  <a:off x="6552988" y="5131732"/>
                  <a:ext cx="169793" cy="2080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7E998D11-665A-FAF2-243E-052FE5F329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52988" y="5131732"/>
                  <a:ext cx="169793" cy="208086"/>
                </a:xfrm>
                <a:prstGeom prst="rect">
                  <a:avLst/>
                </a:prstGeom>
                <a:blipFill>
                  <a:blip r:embed="rId3"/>
                  <a:stretch>
                    <a:fillRect l="-42857" r="-42857" b="-3529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8FF7CE65-9CE5-01D0-D4E2-9C5F423DD32B}"/>
                    </a:ext>
                  </a:extLst>
                </p:cNvPr>
                <p:cNvSpPr txBox="1"/>
                <p:nvPr/>
              </p:nvSpPr>
              <p:spPr>
                <a:xfrm>
                  <a:off x="2727785" y="4562455"/>
                  <a:ext cx="363113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8FF7CE65-9CE5-01D0-D4E2-9C5F423DD3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7785" y="4562455"/>
                  <a:ext cx="363113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1EDCEC51-E641-2400-98B3-A48E19289736}"/>
                    </a:ext>
                  </a:extLst>
                </p:cNvPr>
                <p:cNvSpPr txBox="1"/>
                <p:nvPr/>
              </p:nvSpPr>
              <p:spPr>
                <a:xfrm>
                  <a:off x="2724226" y="5068102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1EDCEC51-E641-2400-98B3-A48E192897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4226" y="5068102"/>
                  <a:ext cx="370230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16667" r="-6667" b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1330CD39-BD92-E9EB-DC77-0ED7092F2A59}"/>
                    </a:ext>
                  </a:extLst>
                </p:cNvPr>
                <p:cNvSpPr txBox="1"/>
                <p:nvPr/>
              </p:nvSpPr>
              <p:spPr>
                <a:xfrm>
                  <a:off x="2724226" y="5573749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9" name="TextBox 118">
                  <a:extLst>
                    <a:ext uri="{FF2B5EF4-FFF2-40B4-BE49-F238E27FC236}">
                      <a16:creationId xmlns:a16="http://schemas.microsoft.com/office/drawing/2014/main" id="{1330CD39-BD92-E9EB-DC77-0ED7092F2A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4226" y="5573749"/>
                  <a:ext cx="370230" cy="369332"/>
                </a:xfrm>
                <a:prstGeom prst="rect">
                  <a:avLst/>
                </a:prstGeom>
                <a:blipFill>
                  <a:blip r:embed="rId6"/>
                  <a:stretch>
                    <a:fillRect l="-16667" r="-6667" b="-1290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TextBox 119">
                  <a:extLst>
                    <a:ext uri="{FF2B5EF4-FFF2-40B4-BE49-F238E27FC236}">
                      <a16:creationId xmlns:a16="http://schemas.microsoft.com/office/drawing/2014/main" id="{AE1852C2-3BAC-E201-6E35-6514907B9243}"/>
                    </a:ext>
                  </a:extLst>
                </p:cNvPr>
                <p:cNvSpPr txBox="1"/>
                <p:nvPr/>
              </p:nvSpPr>
              <p:spPr>
                <a:xfrm>
                  <a:off x="7085691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0" name="TextBox 119">
                  <a:extLst>
                    <a:ext uri="{FF2B5EF4-FFF2-40B4-BE49-F238E27FC236}">
                      <a16:creationId xmlns:a16="http://schemas.microsoft.com/office/drawing/2014/main" id="{AE1852C2-3BAC-E201-6E35-6514907B92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5691" y="5048426"/>
                  <a:ext cx="370230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16129" r="-3226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D1C9CD47-72F1-8577-1CA7-F0CD54282FAD}"/>
                    </a:ext>
                  </a:extLst>
                </p:cNvPr>
                <p:cNvSpPr txBox="1"/>
                <p:nvPr/>
              </p:nvSpPr>
              <p:spPr>
                <a:xfrm>
                  <a:off x="7675077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D1C9CD47-72F1-8577-1CA7-F0CD54282F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75077" y="5048426"/>
                  <a:ext cx="370230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2" name="TextBox 121">
                  <a:extLst>
                    <a:ext uri="{FF2B5EF4-FFF2-40B4-BE49-F238E27FC236}">
                      <a16:creationId xmlns:a16="http://schemas.microsoft.com/office/drawing/2014/main" id="{33E11C98-771A-41BD-14B3-4121513EAFAF}"/>
                    </a:ext>
                  </a:extLst>
                </p:cNvPr>
                <p:cNvSpPr txBox="1"/>
                <p:nvPr/>
              </p:nvSpPr>
              <p:spPr>
                <a:xfrm>
                  <a:off x="8259770" y="504842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2" name="TextBox 121">
                  <a:extLst>
                    <a:ext uri="{FF2B5EF4-FFF2-40B4-BE49-F238E27FC236}">
                      <a16:creationId xmlns:a16="http://schemas.microsoft.com/office/drawing/2014/main" id="{33E11C98-771A-41BD-14B3-4121513EAF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59770" y="5048426"/>
                  <a:ext cx="370230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16667" r="-6667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3" name="TextBox 122">
                  <a:extLst>
                    <a:ext uri="{FF2B5EF4-FFF2-40B4-BE49-F238E27FC236}">
                      <a16:creationId xmlns:a16="http://schemas.microsoft.com/office/drawing/2014/main" id="{E6D5B65F-BABF-4EB1-32D8-25AB8D148939}"/>
                    </a:ext>
                  </a:extLst>
                </p:cNvPr>
                <p:cNvSpPr txBox="1"/>
                <p:nvPr/>
              </p:nvSpPr>
              <p:spPr>
                <a:xfrm>
                  <a:off x="855226" y="4800554"/>
                  <a:ext cx="957313" cy="68140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groupChr>
                          <m:groupChrPr>
                            <m:chr m:val="→"/>
                            <m:vertJc m:val="bot"/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</m:groupChr>
                      </m:oMath>
                    </m:oMathPara>
                  </a14:m>
                  <a:endParaRPr lang="en-US" sz="3200" b="1" dirty="0"/>
                </a:p>
              </p:txBody>
            </p:sp>
          </mc:Choice>
          <mc:Fallback xmlns="">
            <p:sp>
              <p:nvSpPr>
                <p:cNvPr id="123" name="TextBox 122">
                  <a:extLst>
                    <a:ext uri="{FF2B5EF4-FFF2-40B4-BE49-F238E27FC236}">
                      <a16:creationId xmlns:a16="http://schemas.microsoft.com/office/drawing/2014/main" id="{E6D5B65F-BABF-4EB1-32D8-25AB8D1489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5226" y="4800554"/>
                  <a:ext cx="957313" cy="681405"/>
                </a:xfrm>
                <a:prstGeom prst="rect">
                  <a:avLst/>
                </a:prstGeom>
                <a:blipFill>
                  <a:blip r:embed="rId10"/>
                  <a:stretch>
                    <a:fillRect l="-10526" t="-5455" b="-6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4BAEC025-2286-3718-CAA0-3613F83B29E2}"/>
                </a:ext>
              </a:extLst>
            </p:cNvPr>
            <p:cNvCxnSpPr/>
            <p:nvPr/>
          </p:nvCxnSpPr>
          <p:spPr>
            <a:xfrm flipH="1">
              <a:off x="4509159" y="44026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203F90A2-6D25-813E-70EB-BCE6022F46EB}"/>
                </a:ext>
              </a:extLst>
            </p:cNvPr>
            <p:cNvCxnSpPr/>
            <p:nvPr/>
          </p:nvCxnSpPr>
          <p:spPr>
            <a:xfrm>
              <a:off x="4509159" y="43959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DD52C8A4-D472-120D-F2F5-9A23CBBA2C29}"/>
                </a:ext>
              </a:extLst>
            </p:cNvPr>
            <p:cNvCxnSpPr/>
            <p:nvPr/>
          </p:nvCxnSpPr>
          <p:spPr>
            <a:xfrm flipH="1">
              <a:off x="4509159" y="61386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043ACF5-358C-FA1B-DBED-B3ED6E7F0C65}"/>
                </a:ext>
              </a:extLst>
            </p:cNvPr>
            <p:cNvCxnSpPr/>
            <p:nvPr/>
          </p:nvCxnSpPr>
          <p:spPr>
            <a:xfrm rot="10800000" flipH="1">
              <a:off x="6105707" y="614375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9CFBE49F-BB71-EB7F-20B5-9AF3F58E406E}"/>
                </a:ext>
              </a:extLst>
            </p:cNvPr>
            <p:cNvCxnSpPr/>
            <p:nvPr/>
          </p:nvCxnSpPr>
          <p:spPr>
            <a:xfrm rot="10800000">
              <a:off x="6416022" y="4401130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7249739D-44FA-3EA8-2358-2A807E149FBA}"/>
                </a:ext>
              </a:extLst>
            </p:cNvPr>
            <p:cNvCxnSpPr/>
            <p:nvPr/>
          </p:nvCxnSpPr>
          <p:spPr>
            <a:xfrm rot="10800000" flipH="1">
              <a:off x="6105707" y="4407788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32DCD903-F67B-F208-4C2F-A67F7353B151}"/>
                </a:ext>
              </a:extLst>
            </p:cNvPr>
            <p:cNvSpPr/>
            <p:nvPr/>
          </p:nvSpPr>
          <p:spPr>
            <a:xfrm>
              <a:off x="4672769" y="4552943"/>
              <a:ext cx="1528817" cy="1430906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AB375D37-C3BF-7AD9-2A8A-A16AE62275CA}"/>
                </a:ext>
              </a:extLst>
            </p:cNvPr>
            <p:cNvCxnSpPr/>
            <p:nvPr/>
          </p:nvCxnSpPr>
          <p:spPr>
            <a:xfrm flipH="1">
              <a:off x="9481348" y="4414445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B4C41B54-37B3-2F11-81AF-7F87F568F6E6}"/>
                </a:ext>
              </a:extLst>
            </p:cNvPr>
            <p:cNvCxnSpPr/>
            <p:nvPr/>
          </p:nvCxnSpPr>
          <p:spPr>
            <a:xfrm>
              <a:off x="9481348" y="4407787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C4F0EE3-6B21-441A-903E-B24828E28444}"/>
                </a:ext>
              </a:extLst>
            </p:cNvPr>
            <p:cNvCxnSpPr/>
            <p:nvPr/>
          </p:nvCxnSpPr>
          <p:spPr>
            <a:xfrm flipH="1">
              <a:off x="9481348" y="6150414"/>
              <a:ext cx="31032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80594E58-5DC1-D4D5-3DE6-4357A686C56A}"/>
                </a:ext>
              </a:extLst>
            </p:cNvPr>
            <p:cNvCxnSpPr/>
            <p:nvPr/>
          </p:nvCxnSpPr>
          <p:spPr>
            <a:xfrm rot="10800000" flipH="1">
              <a:off x="11077896" y="6155557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00873DA0-A5E4-76E9-64D0-A3E781291E2B}"/>
                </a:ext>
              </a:extLst>
            </p:cNvPr>
            <p:cNvCxnSpPr/>
            <p:nvPr/>
          </p:nvCxnSpPr>
          <p:spPr>
            <a:xfrm rot="10800000">
              <a:off x="11388211" y="4412930"/>
              <a:ext cx="0" cy="174928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B97EF33A-4FF6-5FB7-86C4-218CA3B1ECAB}"/>
                </a:ext>
              </a:extLst>
            </p:cNvPr>
            <p:cNvCxnSpPr/>
            <p:nvPr/>
          </p:nvCxnSpPr>
          <p:spPr>
            <a:xfrm rot="10800000" flipH="1">
              <a:off x="11077896" y="4419588"/>
              <a:ext cx="31031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TextBox 146">
                  <a:extLst>
                    <a:ext uri="{FF2B5EF4-FFF2-40B4-BE49-F238E27FC236}">
                      <a16:creationId xmlns:a16="http://schemas.microsoft.com/office/drawing/2014/main" id="{C144B5B3-D817-14B1-3B78-304BC55090CF}"/>
                    </a:ext>
                  </a:extLst>
                </p:cNvPr>
                <p:cNvSpPr txBox="1"/>
                <p:nvPr/>
              </p:nvSpPr>
              <p:spPr>
                <a:xfrm>
                  <a:off x="4867314" y="4995111"/>
                  <a:ext cx="1374601" cy="4787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Low>
                              <m:limLow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lim>
                            </m:limLow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47" name="TextBox 146">
                  <a:extLst>
                    <a:ext uri="{FF2B5EF4-FFF2-40B4-BE49-F238E27FC236}">
                      <a16:creationId xmlns:a16="http://schemas.microsoft.com/office/drawing/2014/main" id="{C144B5B3-D817-14B1-3B78-304BC55090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7314" y="4995111"/>
                  <a:ext cx="1374601" cy="478785"/>
                </a:xfrm>
                <a:prstGeom prst="rect">
                  <a:avLst/>
                </a:prstGeom>
                <a:blipFill>
                  <a:blip r:embed="rId11"/>
                  <a:stretch>
                    <a:fillRect t="-5128" b="-1538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F68CE105-D161-C7C3-1F58-03E360BC3083}"/>
                    </a:ext>
                  </a:extLst>
                </p:cNvPr>
                <p:cNvSpPr txBox="1"/>
                <p:nvPr/>
              </p:nvSpPr>
              <p:spPr>
                <a:xfrm>
                  <a:off x="9828209" y="5005462"/>
                  <a:ext cx="1374601" cy="4787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Low>
                              <m:limLow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lim>
                            </m:limLow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F68CE105-D161-C7C3-1F58-03E360BC30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28209" y="5005462"/>
                  <a:ext cx="1374601" cy="478785"/>
                </a:xfrm>
                <a:prstGeom prst="rect">
                  <a:avLst/>
                </a:prstGeom>
                <a:blipFill>
                  <a:blip r:embed="rId12"/>
                  <a:stretch>
                    <a:fillRect t="-5128" b="-128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TextBox 148">
                  <a:extLst>
                    <a:ext uri="{FF2B5EF4-FFF2-40B4-BE49-F238E27FC236}">
                      <a16:creationId xmlns:a16="http://schemas.microsoft.com/office/drawing/2014/main" id="{D982199D-2335-48DC-ABE8-13ABAAC8D2A6}"/>
                    </a:ext>
                  </a:extLst>
                </p:cNvPr>
                <p:cNvSpPr txBox="1"/>
                <p:nvPr/>
              </p:nvSpPr>
              <p:spPr>
                <a:xfrm>
                  <a:off x="4062381" y="5049604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9" name="TextBox 148">
                  <a:extLst>
                    <a:ext uri="{FF2B5EF4-FFF2-40B4-BE49-F238E27FC236}">
                      <a16:creationId xmlns:a16="http://schemas.microsoft.com/office/drawing/2014/main" id="{D982199D-2335-48DC-ABE8-13ABAAC8D2A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2381" y="5049604"/>
                  <a:ext cx="226024" cy="276999"/>
                </a:xfrm>
                <a:prstGeom prst="rect">
                  <a:avLst/>
                </a:prstGeom>
                <a:blipFill>
                  <a:blip r:embed="rId13"/>
                  <a:stretch>
                    <a:fillRect l="-5263" r="-52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4B2629B0-F799-2A48-38BD-D41D2670DB70}"/>
                    </a:ext>
                  </a:extLst>
                </p:cNvPr>
                <p:cNvSpPr txBox="1"/>
                <p:nvPr/>
              </p:nvSpPr>
              <p:spPr>
                <a:xfrm>
                  <a:off x="9019073" y="5099278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4B2629B0-F799-2A48-38BD-D41D2670DB7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19073" y="5099278"/>
                  <a:ext cx="226024" cy="276999"/>
                </a:xfrm>
                <a:prstGeom prst="rect">
                  <a:avLst/>
                </a:prstGeom>
                <a:blipFill>
                  <a:blip r:embed="rId14"/>
                  <a:stretch>
                    <a:fillRect l="-10526" r="-52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BB538A4-314C-60CF-3B7B-C5647A7DCF37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E8A54-9B89-B1C6-0DE7-AE5396A0D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20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FFF46E-B158-9D08-96F2-777C4B807C43}"/>
              </a:ext>
            </a:extLst>
          </p:cNvPr>
          <p:cNvGrpSpPr/>
          <p:nvPr/>
        </p:nvGrpSpPr>
        <p:grpSpPr>
          <a:xfrm>
            <a:off x="3178245" y="1877543"/>
            <a:ext cx="5097235" cy="1720715"/>
            <a:chOff x="2211266" y="2014255"/>
            <a:chExt cx="5097235" cy="17207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9BFFF550-6E47-E0BB-6118-96F374C4097A}"/>
                    </a:ext>
                  </a:extLst>
                </p:cNvPr>
                <p:cNvSpPr txBox="1"/>
                <p:nvPr/>
              </p:nvSpPr>
              <p:spPr>
                <a:xfrm>
                  <a:off x="2211266" y="2250170"/>
                  <a:ext cx="1201996" cy="73937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𝑖𝑗</m:t>
                            </m:r>
                          </m:sub>
                        </m:sSub>
                        <m:groupChr>
                          <m:groupChrPr>
                            <m:chr m:val="→"/>
                            <m:vertJc m:val="bot"/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</m:groupChr>
                      </m:oMath>
                    </m:oMathPara>
                  </a14:m>
                  <a:endParaRPr lang="en-US" sz="3200" b="1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9BFFF550-6E47-E0BB-6118-96F374C4097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1266" y="2250170"/>
                  <a:ext cx="1201996" cy="739370"/>
                </a:xfrm>
                <a:prstGeom prst="rect">
                  <a:avLst/>
                </a:prstGeom>
                <a:blipFill>
                  <a:blip r:embed="rId15"/>
                  <a:stretch>
                    <a:fillRect l="-4167" t="-3390" b="-5254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Left Brace 12">
              <a:extLst>
                <a:ext uri="{FF2B5EF4-FFF2-40B4-BE49-F238E27FC236}">
                  <a16:creationId xmlns:a16="http://schemas.microsoft.com/office/drawing/2014/main" id="{BB95254F-8036-7F37-135F-3ACB2838C492}"/>
                </a:ext>
              </a:extLst>
            </p:cNvPr>
            <p:cNvSpPr/>
            <p:nvPr/>
          </p:nvSpPr>
          <p:spPr>
            <a:xfrm>
              <a:off x="3578575" y="2014255"/>
              <a:ext cx="310281" cy="1720715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19B537E-97CE-C9EC-1D52-66B36AF97F03}"/>
                    </a:ext>
                  </a:extLst>
                </p:cNvPr>
                <p:cNvSpPr txBox="1"/>
                <p:nvPr/>
              </p:nvSpPr>
              <p:spPr>
                <a:xfrm>
                  <a:off x="4151347" y="2026892"/>
                  <a:ext cx="2902398" cy="62799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Exponential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w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p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.   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19B537E-97CE-C9EC-1D52-66B36AF97F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51347" y="2026892"/>
                  <a:ext cx="2902398" cy="627992"/>
                </a:xfrm>
                <a:prstGeom prst="rect">
                  <a:avLst/>
                </a:prstGeom>
                <a:blipFill>
                  <a:blip r:embed="rId16"/>
                  <a:stretch>
                    <a:fillRect l="-1747" r="-8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13022D82-C75D-D7D8-9374-D345C35A970F}"/>
                    </a:ext>
                  </a:extLst>
                </p:cNvPr>
                <p:cNvSpPr txBox="1"/>
                <p:nvPr/>
              </p:nvSpPr>
              <p:spPr>
                <a:xfrm>
                  <a:off x="4176874" y="2922338"/>
                  <a:ext cx="3131627" cy="62799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Erlang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−2 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w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p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.  1−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13022D82-C75D-D7D8-9374-D345C35A970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76874" y="2922338"/>
                  <a:ext cx="3131627" cy="627992"/>
                </a:xfrm>
                <a:prstGeom prst="rect">
                  <a:avLst/>
                </a:prstGeom>
                <a:blipFill>
                  <a:blip r:embed="rId17"/>
                  <a:stretch>
                    <a:fillRect l="-1619" r="-4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59957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!!Matching Queue">
            <a:extLst>
              <a:ext uri="{FF2B5EF4-FFF2-40B4-BE49-F238E27FC236}">
                <a16:creationId xmlns:a16="http://schemas.microsoft.com/office/drawing/2014/main" id="{41F07AFE-1A10-D9C3-5A72-FC0386123415}"/>
              </a:ext>
            </a:extLst>
          </p:cNvPr>
          <p:cNvGrpSpPr/>
          <p:nvPr/>
        </p:nvGrpSpPr>
        <p:grpSpPr>
          <a:xfrm>
            <a:off x="283625" y="1181491"/>
            <a:ext cx="1844043" cy="410307"/>
            <a:chOff x="768116" y="1363333"/>
            <a:chExt cx="2189615" cy="3953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CBF446D-34C4-1E27-B7C5-A1D16EA793AC}"/>
                </a:ext>
              </a:extLst>
            </p:cNvPr>
            <p:cNvGrpSpPr/>
            <p:nvPr/>
          </p:nvGrpSpPr>
          <p:grpSpPr>
            <a:xfrm>
              <a:off x="768116" y="1363333"/>
              <a:ext cx="782110" cy="395351"/>
              <a:chOff x="2231136" y="3202816"/>
              <a:chExt cx="2242010" cy="832332"/>
            </a:xfrm>
            <a:solidFill>
              <a:schemeClr val="tx2"/>
            </a:solidFill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E444B0D-F1F3-819A-1F65-C3586FF52713}"/>
                  </a:ext>
                </a:extLst>
              </p:cNvPr>
              <p:cNvCxnSpPr/>
              <p:nvPr/>
            </p:nvCxnSpPr>
            <p:spPr>
              <a:xfrm>
                <a:off x="2231136" y="3212756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20DC1B06-60E0-2F59-4A27-D18B08DB11BC}"/>
                  </a:ext>
                </a:extLst>
              </p:cNvPr>
              <p:cNvCxnSpPr/>
              <p:nvPr/>
            </p:nvCxnSpPr>
            <p:spPr>
              <a:xfrm>
                <a:off x="2231136" y="4007708"/>
                <a:ext cx="2242010" cy="0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B25CCAA-DA51-6CD8-58CD-2D29EBA6BC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41180" y="3202816"/>
                <a:ext cx="0" cy="832332"/>
              </a:xfrm>
              <a:prstGeom prst="line">
                <a:avLst/>
              </a:prstGeom>
              <a:grpFill/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A2FA940-B358-09E8-B9B9-71FF3D9FCB81}"/>
                </a:ext>
              </a:extLst>
            </p:cNvPr>
            <p:cNvGrpSpPr/>
            <p:nvPr/>
          </p:nvGrpSpPr>
          <p:grpSpPr>
            <a:xfrm>
              <a:off x="2175621" y="1364233"/>
              <a:ext cx="782110" cy="390629"/>
              <a:chOff x="5929925" y="3163527"/>
              <a:chExt cx="2242010" cy="822391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8FAE8E7-67DD-C7D5-6CF4-3355EB51D35E}"/>
                  </a:ext>
                </a:extLst>
              </p:cNvPr>
              <p:cNvCxnSpPr/>
              <p:nvPr/>
            </p:nvCxnSpPr>
            <p:spPr>
              <a:xfrm>
                <a:off x="5929925" y="3171567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E0E3FA6-C8B7-419D-FFA9-C92EDF1D0605}"/>
                  </a:ext>
                </a:extLst>
              </p:cNvPr>
              <p:cNvCxnSpPr/>
              <p:nvPr/>
            </p:nvCxnSpPr>
            <p:spPr>
              <a:xfrm>
                <a:off x="5929925" y="3966519"/>
                <a:ext cx="2242010" cy="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0B586577-FBCC-4E6B-456C-C3523444C8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6824" y="3163527"/>
                <a:ext cx="0" cy="822391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DF9272C-2322-99AD-BC5A-6DDB501EDCC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558" y="1569422"/>
              <a:ext cx="552181" cy="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8E84A3F-D2DF-239A-B3D8-F4EE254B657D}"/>
              </a:ext>
            </a:extLst>
          </p:cNvPr>
          <p:cNvGrpSpPr/>
          <p:nvPr/>
        </p:nvGrpSpPr>
        <p:grpSpPr>
          <a:xfrm>
            <a:off x="69907" y="2513663"/>
            <a:ext cx="2162027" cy="1804668"/>
            <a:chOff x="449090" y="1852469"/>
            <a:chExt cx="2101458" cy="1689007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D021020-2EF1-4D89-0CF8-E92995B7849D}"/>
                </a:ext>
              </a:extLst>
            </p:cNvPr>
            <p:cNvGrpSpPr/>
            <p:nvPr/>
          </p:nvGrpSpPr>
          <p:grpSpPr>
            <a:xfrm>
              <a:off x="1350464" y="1873843"/>
              <a:ext cx="777599" cy="369776"/>
              <a:chOff x="1316777" y="2118419"/>
              <a:chExt cx="777599" cy="369776"/>
            </a:xfrm>
          </p:grpSpPr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F06A7892-6CE5-6287-D161-160603DE5C16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A1781DE1-B654-169B-891C-9A125007BF07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33FA605A-C798-592A-E6CA-CBA050D0BA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C629E833-1C32-3E14-736E-F67D1A259BED}"/>
                </a:ext>
              </a:extLst>
            </p:cNvPr>
            <p:cNvGrpSpPr/>
            <p:nvPr/>
          </p:nvGrpSpPr>
          <p:grpSpPr>
            <a:xfrm>
              <a:off x="1348436" y="2370306"/>
              <a:ext cx="777599" cy="369776"/>
              <a:chOff x="1316777" y="2118419"/>
              <a:chExt cx="777599" cy="369776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8FE64FF6-145F-6243-5FD9-732F61DF0F2B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6BB6B059-DFDE-EB15-2A9C-BBF85A71280A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F228711-9447-3D30-1938-32A6C3619B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7337245F-3B13-4E2E-45A1-722674F89CBF}"/>
                </a:ext>
              </a:extLst>
            </p:cNvPr>
            <p:cNvGrpSpPr/>
            <p:nvPr/>
          </p:nvGrpSpPr>
          <p:grpSpPr>
            <a:xfrm>
              <a:off x="1348436" y="3171700"/>
              <a:ext cx="777599" cy="369776"/>
              <a:chOff x="1316777" y="2118419"/>
              <a:chExt cx="777599" cy="369776"/>
            </a:xfrm>
          </p:grpSpPr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EAF99276-63F8-9373-854E-57780B44BF30}"/>
                  </a:ext>
                </a:extLst>
              </p:cNvPr>
              <p:cNvCxnSpPr/>
              <p:nvPr/>
            </p:nvCxnSpPr>
            <p:spPr>
              <a:xfrm>
                <a:off x="1316777" y="2122835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8D77164A-E3EC-C7AB-2713-23E0345C95A8}"/>
                  </a:ext>
                </a:extLst>
              </p:cNvPr>
              <p:cNvCxnSpPr/>
              <p:nvPr/>
            </p:nvCxnSpPr>
            <p:spPr>
              <a:xfrm>
                <a:off x="1316777" y="2476004"/>
                <a:ext cx="777599" cy="0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12188835-22F9-A4C7-BE39-71BD4DADF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289" y="2118419"/>
                <a:ext cx="0" cy="369776"/>
              </a:xfrm>
              <a:prstGeom prst="line">
                <a:avLst/>
              </a:prstGeom>
              <a:solidFill>
                <a:schemeClr val="tx2"/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DD0434D-49DA-C012-B63D-53C4AF5879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1852469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7136BD06-0F18-B3B8-441F-BD1744928C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48" y="2360337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4B3F9A6-F703-9F06-169A-C1BDD39C3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61750" y="3149733"/>
              <a:ext cx="388798" cy="3887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806207A-BAD6-E011-B4AB-DB0E402A03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794825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C935AFAA-651E-35F9-EC93-B2213DCB98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2910918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BD1FA78E-6EF6-2F45-504C-B777D34377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4231" y="3027010"/>
              <a:ext cx="82492" cy="82492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C7D3BA30-79F2-D039-5695-58B5BF1D6A65}"/>
                </a:ext>
              </a:extLst>
            </p:cNvPr>
            <p:cNvCxnSpPr/>
            <p:nvPr/>
          </p:nvCxnSpPr>
          <p:spPr>
            <a:xfrm>
              <a:off x="449090" y="2750220"/>
              <a:ext cx="371192" cy="9053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1F59F34F-97CF-F580-1D0C-8F50CB38EF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7381" y="2046868"/>
              <a:ext cx="581054" cy="72332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C3BD821A-020D-ED22-CE9E-4D7E0FC13D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1441" y="2554736"/>
              <a:ext cx="560659" cy="200010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>
              <a:extLst>
                <a:ext uri="{FF2B5EF4-FFF2-40B4-BE49-F238E27FC236}">
                  <a16:creationId xmlns:a16="http://schemas.microsoft.com/office/drawing/2014/main" id="{1F10FCA9-046D-1BED-6B9F-06D03C3F73BC}"/>
                </a:ext>
              </a:extLst>
            </p:cNvPr>
            <p:cNvCxnSpPr>
              <a:cxnSpLocks/>
            </p:cNvCxnSpPr>
            <p:nvPr/>
          </p:nvCxnSpPr>
          <p:spPr>
            <a:xfrm>
              <a:off x="798910" y="2770196"/>
              <a:ext cx="547499" cy="611379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0C3BB80-47CE-141C-D2EE-97E17E9690A9}"/>
              </a:ext>
            </a:extLst>
          </p:cNvPr>
          <p:cNvGrpSpPr/>
          <p:nvPr/>
        </p:nvGrpSpPr>
        <p:grpSpPr>
          <a:xfrm>
            <a:off x="110353" y="5249196"/>
            <a:ext cx="2304019" cy="1123976"/>
            <a:chOff x="1054459" y="1662601"/>
            <a:chExt cx="4100526" cy="1805626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DB7AEA5E-A3D7-0067-56FE-1E72DA7949A0}"/>
                </a:ext>
              </a:extLst>
            </p:cNvPr>
            <p:cNvGrpSpPr/>
            <p:nvPr/>
          </p:nvGrpSpPr>
          <p:grpSpPr>
            <a:xfrm>
              <a:off x="1215099" y="1817587"/>
              <a:ext cx="981634" cy="289277"/>
              <a:chOff x="3400425" y="2328863"/>
              <a:chExt cx="1793882" cy="528637"/>
            </a:xfrm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796CC067-766D-4223-BC05-A6D33022F99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90F04ED-3545-D842-B6FC-9F0E4AE437F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FBC4CF26-4217-E4C7-DC93-62762490DB42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10896D6-9E61-E624-FA00-8A90DBCA6DAC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8D3E0C11-C874-794B-86E0-DD7D9F83FE48}"/>
                </a:ext>
              </a:extLst>
            </p:cNvPr>
            <p:cNvGrpSpPr/>
            <p:nvPr/>
          </p:nvGrpSpPr>
          <p:grpSpPr>
            <a:xfrm>
              <a:off x="1215099" y="2427667"/>
              <a:ext cx="981634" cy="289277"/>
              <a:chOff x="3400425" y="2328863"/>
              <a:chExt cx="1793882" cy="528637"/>
            </a:xfrm>
          </p:grpSpPr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2442B3C4-11B5-D451-0C87-A0F771416DF8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CB644F66-92AF-B316-EF27-F1143006CEFE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F4DAA00-216C-C68F-A3DD-D232EAEFD2C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4B451826-2C11-F1AF-6189-2AEA6BB153E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D38CB03-24A2-58AA-6F6B-81BC09463A8F}"/>
                </a:ext>
              </a:extLst>
            </p:cNvPr>
            <p:cNvGrpSpPr/>
            <p:nvPr/>
          </p:nvGrpSpPr>
          <p:grpSpPr>
            <a:xfrm>
              <a:off x="1215099" y="3037746"/>
              <a:ext cx="981634" cy="289277"/>
              <a:chOff x="3400425" y="2328863"/>
              <a:chExt cx="1793882" cy="528637"/>
            </a:xfrm>
          </p:grpSpPr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5D21F858-27A3-9995-767F-2C50945600E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E4FFEA9-5544-80AE-75F8-8D9DFBB618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63A41208-8010-FE2D-766A-EF00EB544C2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6642D5CF-881B-924D-98EF-B533E3EC623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F55F05A2-5D1E-08B2-6E36-9A4C97B71B89}"/>
                </a:ext>
              </a:extLst>
            </p:cNvPr>
            <p:cNvSpPr/>
            <p:nvPr/>
          </p:nvSpPr>
          <p:spPr>
            <a:xfrm>
              <a:off x="1779586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15" name="Rounded Rectangle 114">
              <a:extLst>
                <a:ext uri="{FF2B5EF4-FFF2-40B4-BE49-F238E27FC236}">
                  <a16:creationId xmlns:a16="http://schemas.microsoft.com/office/drawing/2014/main" id="{D4C9F1E5-8F68-34AA-F021-6A7D350B14A6}"/>
                </a:ext>
              </a:extLst>
            </p:cNvPr>
            <p:cNvSpPr/>
            <p:nvPr/>
          </p:nvSpPr>
          <p:spPr>
            <a:xfrm>
              <a:off x="168087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16" name="Rounded Rectangle 115">
              <a:extLst>
                <a:ext uri="{FF2B5EF4-FFF2-40B4-BE49-F238E27FC236}">
                  <a16:creationId xmlns:a16="http://schemas.microsoft.com/office/drawing/2014/main" id="{D78E6C63-DCD8-F709-E9E5-AAC51DDDA96B}"/>
                </a:ext>
              </a:extLst>
            </p:cNvPr>
            <p:cNvSpPr/>
            <p:nvPr/>
          </p:nvSpPr>
          <p:spPr>
            <a:xfrm>
              <a:off x="1588099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700E134-0F14-9EAF-18F9-48EA342DDC04}"/>
                </a:ext>
              </a:extLst>
            </p:cNvPr>
            <p:cNvGrpSpPr/>
            <p:nvPr/>
          </p:nvGrpSpPr>
          <p:grpSpPr>
            <a:xfrm>
              <a:off x="2599311" y="1817587"/>
              <a:ext cx="981634" cy="289277"/>
              <a:chOff x="3400425" y="2328863"/>
              <a:chExt cx="1793882" cy="528637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DDAD97B7-4C21-7290-4EEC-AD65885B0E17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5477D1A1-85EE-3E22-6C09-89A76F524A1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3140D3A-9B60-DF5F-6874-C68D9A0BFB9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21FB27F6-9D93-6612-B14B-A8466238CA8B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BB25494-81DB-A404-75BE-37DE531213B2}"/>
                </a:ext>
              </a:extLst>
            </p:cNvPr>
            <p:cNvGrpSpPr/>
            <p:nvPr/>
          </p:nvGrpSpPr>
          <p:grpSpPr>
            <a:xfrm>
              <a:off x="2599311" y="2427667"/>
              <a:ext cx="981634" cy="289277"/>
              <a:chOff x="3400425" y="2328863"/>
              <a:chExt cx="1793882" cy="528637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2E68CCF3-730E-BD39-1268-F4ECDF2BA60A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EBEB85E6-6591-8755-A8A8-7864011C94B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AD10844D-1BF7-12F8-C483-7F90CA9CF003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704D436E-3F2C-1ABC-FEA7-15FB3337537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0543F687-ABE6-CD4F-00EC-45652F6232C2}"/>
                </a:ext>
              </a:extLst>
            </p:cNvPr>
            <p:cNvGrpSpPr/>
            <p:nvPr/>
          </p:nvGrpSpPr>
          <p:grpSpPr>
            <a:xfrm>
              <a:off x="2599311" y="3037746"/>
              <a:ext cx="981634" cy="289277"/>
              <a:chOff x="3400425" y="2328863"/>
              <a:chExt cx="1793882" cy="528637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7E9D7A50-0CE3-3562-C254-9DC30AE7DD71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7A513E6-8F4A-2FA2-D68C-58A18E4864D8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52EBFDC-21A0-A4F8-C5A0-EE14CBC5102D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60557D9E-F30A-B3E7-276F-857993365560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5CA5C0F5-B514-6144-114F-A167E0484BF8}"/>
                </a:ext>
              </a:extLst>
            </p:cNvPr>
            <p:cNvSpPr/>
            <p:nvPr/>
          </p:nvSpPr>
          <p:spPr>
            <a:xfrm>
              <a:off x="3163798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1" name="Rounded Rectangle 120">
              <a:extLst>
                <a:ext uri="{FF2B5EF4-FFF2-40B4-BE49-F238E27FC236}">
                  <a16:creationId xmlns:a16="http://schemas.microsoft.com/office/drawing/2014/main" id="{4EBDC565-E807-A005-7F03-7426B1C06CF0}"/>
                </a:ext>
              </a:extLst>
            </p:cNvPr>
            <p:cNvSpPr/>
            <p:nvPr/>
          </p:nvSpPr>
          <p:spPr>
            <a:xfrm>
              <a:off x="3065091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76452EF4-CA44-6386-0CD3-527B726FEAFF}"/>
                </a:ext>
              </a:extLst>
            </p:cNvPr>
            <p:cNvGrpSpPr/>
            <p:nvPr/>
          </p:nvGrpSpPr>
          <p:grpSpPr>
            <a:xfrm>
              <a:off x="3983523" y="1817587"/>
              <a:ext cx="981634" cy="289277"/>
              <a:chOff x="3400425" y="2328863"/>
              <a:chExt cx="1793882" cy="528637"/>
            </a:xfrm>
          </p:grpSpPr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1462C179-E155-1CB8-7AF1-48F2F038B473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A1BB1D5-8DFE-1819-0742-F3764180518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35ACF9E6-2DDE-742D-36D4-FE6D6E159F1C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4C4A8CD7-F8BD-8163-D662-76E6421E9CB5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882C1DE-6100-6C0C-7464-511D0E56E686}"/>
                </a:ext>
              </a:extLst>
            </p:cNvPr>
            <p:cNvGrpSpPr/>
            <p:nvPr/>
          </p:nvGrpSpPr>
          <p:grpSpPr>
            <a:xfrm>
              <a:off x="3983523" y="2427667"/>
              <a:ext cx="981634" cy="289277"/>
              <a:chOff x="3400425" y="2328863"/>
              <a:chExt cx="1793882" cy="528637"/>
            </a:xfrm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C571FE16-FBF4-7E1C-7855-CE35A778BEE6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22C10313-2D37-C89C-2C99-B175C7E006E3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BC3814CE-C105-5144-14FA-A2430ABE6AA7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DC05841B-8F05-A7C8-BEB7-359EA42890C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556DFB73-8AB8-F32F-C99F-D054CF938904}"/>
                </a:ext>
              </a:extLst>
            </p:cNvPr>
            <p:cNvGrpSpPr/>
            <p:nvPr/>
          </p:nvGrpSpPr>
          <p:grpSpPr>
            <a:xfrm>
              <a:off x="3983523" y="3037746"/>
              <a:ext cx="981634" cy="289277"/>
              <a:chOff x="3400425" y="2328863"/>
              <a:chExt cx="1793882" cy="528637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16C13F8-1272-9F98-D04F-E546BF92B1F2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n-US" sz="1867" kern="0">
                  <a:solidFill>
                    <a:srgbClr val="374990"/>
                  </a:solidFill>
                  <a:latin typeface="Arial"/>
                  <a:sym typeface="Arial"/>
                </a:endParaRPr>
              </a:p>
            </p:txBody>
          </p: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E5C5F65F-66FB-37DE-E7F0-44BE92A4B43D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FE4BAC70-9384-80B2-C209-1DD5C823F746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525EDC95-515D-CBEA-73BE-639359F3BE79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Rounded Rectangle 124">
              <a:extLst>
                <a:ext uri="{FF2B5EF4-FFF2-40B4-BE49-F238E27FC236}">
                  <a16:creationId xmlns:a16="http://schemas.microsoft.com/office/drawing/2014/main" id="{410836D8-3539-1AEB-4327-FF2FD9A50E0C}"/>
                </a:ext>
              </a:extLst>
            </p:cNvPr>
            <p:cNvSpPr/>
            <p:nvPr/>
          </p:nvSpPr>
          <p:spPr>
            <a:xfrm>
              <a:off x="4548010" y="185472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429ED044-1E32-4F54-BED4-CC2A58D99B1F}"/>
                </a:ext>
              </a:extLst>
            </p:cNvPr>
            <p:cNvSpPr/>
            <p:nvPr/>
          </p:nvSpPr>
          <p:spPr>
            <a:xfrm>
              <a:off x="1779586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2985A0C8-B30C-CA9D-B752-C7C77A9B4583}"/>
                </a:ext>
              </a:extLst>
            </p:cNvPr>
            <p:cNvSpPr/>
            <p:nvPr/>
          </p:nvSpPr>
          <p:spPr>
            <a:xfrm>
              <a:off x="3162561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E51BEF50-D430-0099-CA94-15AE05990C4B}"/>
                </a:ext>
              </a:extLst>
            </p:cNvPr>
            <p:cNvSpPr/>
            <p:nvPr/>
          </p:nvSpPr>
          <p:spPr>
            <a:xfrm>
              <a:off x="3063853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A00050BA-8B50-89BD-038D-A9ADB12AC259}"/>
                </a:ext>
              </a:extLst>
            </p:cNvPr>
            <p:cNvSpPr/>
            <p:nvPr/>
          </p:nvSpPr>
          <p:spPr>
            <a:xfrm>
              <a:off x="2971074" y="246363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0" name="Rounded Rectangle 129">
              <a:extLst>
                <a:ext uri="{FF2B5EF4-FFF2-40B4-BE49-F238E27FC236}">
                  <a16:creationId xmlns:a16="http://schemas.microsoft.com/office/drawing/2014/main" id="{0F68C8A0-24C1-AAAE-D6F0-6D09B3FDEF50}"/>
                </a:ext>
              </a:extLst>
            </p:cNvPr>
            <p:cNvSpPr/>
            <p:nvPr/>
          </p:nvSpPr>
          <p:spPr>
            <a:xfrm>
              <a:off x="4550222" y="2465264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8D5F05D9-1839-464B-61CD-5BA1F847F5D4}"/>
                </a:ext>
              </a:extLst>
            </p:cNvPr>
            <p:cNvSpPr/>
            <p:nvPr/>
          </p:nvSpPr>
          <p:spPr>
            <a:xfrm>
              <a:off x="4449303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DFF87679-58B2-40EA-3D59-402E2F0CB41C}"/>
                </a:ext>
              </a:extLst>
            </p:cNvPr>
            <p:cNvSpPr/>
            <p:nvPr/>
          </p:nvSpPr>
          <p:spPr>
            <a:xfrm>
              <a:off x="4356524" y="2464801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3" name="Rounded Rectangle 132">
              <a:extLst>
                <a:ext uri="{FF2B5EF4-FFF2-40B4-BE49-F238E27FC236}">
                  <a16:creationId xmlns:a16="http://schemas.microsoft.com/office/drawing/2014/main" id="{DFA1F27D-E9C1-0A86-BAF6-DCF982967B08}"/>
                </a:ext>
              </a:extLst>
            </p:cNvPr>
            <p:cNvSpPr/>
            <p:nvPr/>
          </p:nvSpPr>
          <p:spPr>
            <a:xfrm>
              <a:off x="1779586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4" name="Rounded Rectangle 133">
              <a:extLst>
                <a:ext uri="{FF2B5EF4-FFF2-40B4-BE49-F238E27FC236}">
                  <a16:creationId xmlns:a16="http://schemas.microsoft.com/office/drawing/2014/main" id="{3B6ADCDC-B3BD-675C-3549-2B35159832F0}"/>
                </a:ext>
              </a:extLst>
            </p:cNvPr>
            <p:cNvSpPr/>
            <p:nvPr/>
          </p:nvSpPr>
          <p:spPr>
            <a:xfrm>
              <a:off x="1680879" y="3073718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5" name="Rounded Rectangle 134">
              <a:extLst>
                <a:ext uri="{FF2B5EF4-FFF2-40B4-BE49-F238E27FC236}">
                  <a16:creationId xmlns:a16="http://schemas.microsoft.com/office/drawing/2014/main" id="{7982110D-09A8-2372-D0E4-4C9A64DBFA0B}"/>
                </a:ext>
              </a:extLst>
            </p:cNvPr>
            <p:cNvSpPr/>
            <p:nvPr/>
          </p:nvSpPr>
          <p:spPr>
            <a:xfrm>
              <a:off x="4546244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D8D630AB-42F3-92BD-C721-7C23FFB0A8FD}"/>
                </a:ext>
              </a:extLst>
            </p:cNvPr>
            <p:cNvSpPr/>
            <p:nvPr/>
          </p:nvSpPr>
          <p:spPr>
            <a:xfrm>
              <a:off x="4447536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7" name="Rounded Rectangle 136">
              <a:extLst>
                <a:ext uri="{FF2B5EF4-FFF2-40B4-BE49-F238E27FC236}">
                  <a16:creationId xmlns:a16="http://schemas.microsoft.com/office/drawing/2014/main" id="{9D5597B0-EB31-9AE5-8F66-F71A50B60265}"/>
                </a:ext>
              </a:extLst>
            </p:cNvPr>
            <p:cNvSpPr/>
            <p:nvPr/>
          </p:nvSpPr>
          <p:spPr>
            <a:xfrm>
              <a:off x="4354757" y="3072092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sp>
          <p:nvSpPr>
            <p:cNvPr id="138" name="Rounded Rectangle 137">
              <a:extLst>
                <a:ext uri="{FF2B5EF4-FFF2-40B4-BE49-F238E27FC236}">
                  <a16:creationId xmlns:a16="http://schemas.microsoft.com/office/drawing/2014/main" id="{EAE6B486-B93B-2050-DD39-321EA2A57CF2}"/>
                </a:ext>
              </a:extLst>
            </p:cNvPr>
            <p:cNvSpPr/>
            <p:nvPr/>
          </p:nvSpPr>
          <p:spPr>
            <a:xfrm>
              <a:off x="2870174" y="2463005"/>
              <a:ext cx="61488" cy="217333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DA649"/>
                </a:solidFill>
                <a:latin typeface="Arial"/>
                <a:sym typeface="Arial"/>
              </a:endParaRP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DACAC900-A80C-1CE6-FE26-3C3B1E5D6177}"/>
                </a:ext>
              </a:extLst>
            </p:cNvPr>
            <p:cNvGrpSpPr/>
            <p:nvPr/>
          </p:nvGrpSpPr>
          <p:grpSpPr>
            <a:xfrm>
              <a:off x="1054459" y="1662601"/>
              <a:ext cx="160640" cy="1798779"/>
              <a:chOff x="4986338" y="3259367"/>
              <a:chExt cx="249449" cy="2793217"/>
            </a:xfrm>
          </p:grpSpPr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42A90E1-5DDC-F22D-DB2A-05CB1ECC9212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97BBA400-14C1-42AD-4E2B-1DAA828EC88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B83815E7-96C4-86AF-51E6-3C8F1A25CB67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F96BCEC-D1B4-3AB1-B585-A7B55979C91A}"/>
                </a:ext>
              </a:extLst>
            </p:cNvPr>
            <p:cNvGrpSpPr/>
            <p:nvPr/>
          </p:nvGrpSpPr>
          <p:grpSpPr>
            <a:xfrm rot="10800000">
              <a:off x="4994345" y="1669448"/>
              <a:ext cx="160640" cy="1798779"/>
              <a:chOff x="4986338" y="3259367"/>
              <a:chExt cx="249449" cy="2793217"/>
            </a:xfrm>
          </p:grpSpPr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6A037957-282C-6F85-4AA2-93C9176995F3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493835EF-EED9-F90F-C6EC-F4CBDEA701C2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84349641-536A-E907-B3E1-9317071FD75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9" name="Freeform 188">
            <a:extLst>
              <a:ext uri="{FF2B5EF4-FFF2-40B4-BE49-F238E27FC236}">
                <a16:creationId xmlns:a16="http://schemas.microsoft.com/office/drawing/2014/main" id="{61BDE516-90F4-16B2-4F21-309B97CE28D0}"/>
              </a:ext>
            </a:extLst>
          </p:cNvPr>
          <p:cNvSpPr/>
          <p:nvPr/>
        </p:nvSpPr>
        <p:spPr>
          <a:xfrm rot="5079038">
            <a:off x="-826525" y="3153613"/>
            <a:ext cx="6753788" cy="472347"/>
          </a:xfrm>
          <a:custGeom>
            <a:avLst/>
            <a:gdLst>
              <a:gd name="connsiteX0" fmla="*/ 0 w 6753788"/>
              <a:gd name="connsiteY0" fmla="*/ 0 h 472347"/>
              <a:gd name="connsiteX1" fmla="*/ 495278 w 6753788"/>
              <a:gd name="connsiteY1" fmla="*/ 34639 h 472347"/>
              <a:gd name="connsiteX2" fmla="*/ 855480 w 6753788"/>
              <a:gd name="connsiteY2" fmla="*/ 59831 h 472347"/>
              <a:gd name="connsiteX3" fmla="*/ 1553371 w 6753788"/>
              <a:gd name="connsiteY3" fmla="*/ 108640 h 472347"/>
              <a:gd name="connsiteX4" fmla="*/ 2048649 w 6753788"/>
              <a:gd name="connsiteY4" fmla="*/ 143279 h 472347"/>
              <a:gd name="connsiteX5" fmla="*/ 2543927 w 6753788"/>
              <a:gd name="connsiteY5" fmla="*/ 177917 h 472347"/>
              <a:gd name="connsiteX6" fmla="*/ 3241818 w 6753788"/>
              <a:gd name="connsiteY6" fmla="*/ 226727 h 472347"/>
              <a:gd name="connsiteX7" fmla="*/ 3669558 w 6753788"/>
              <a:gd name="connsiteY7" fmla="*/ 256642 h 472347"/>
              <a:gd name="connsiteX8" fmla="*/ 4367450 w 6753788"/>
              <a:gd name="connsiteY8" fmla="*/ 305451 h 472347"/>
              <a:gd name="connsiteX9" fmla="*/ 5065341 w 6753788"/>
              <a:gd name="connsiteY9" fmla="*/ 354260 h 472347"/>
              <a:gd name="connsiteX10" fmla="*/ 5628157 w 6753788"/>
              <a:gd name="connsiteY10" fmla="*/ 393623 h 472347"/>
              <a:gd name="connsiteX11" fmla="*/ 6753788 w 6753788"/>
              <a:gd name="connsiteY11" fmla="*/ 472347 h 47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53788" h="472347" extrusionOk="0">
                <a:moveTo>
                  <a:pt x="0" y="0"/>
                </a:moveTo>
                <a:cubicBezTo>
                  <a:pt x="119147" y="-40665"/>
                  <a:pt x="279326" y="38541"/>
                  <a:pt x="495278" y="34639"/>
                </a:cubicBezTo>
                <a:cubicBezTo>
                  <a:pt x="711230" y="30737"/>
                  <a:pt x="733668" y="71738"/>
                  <a:pt x="855480" y="59831"/>
                </a:cubicBezTo>
                <a:cubicBezTo>
                  <a:pt x="977292" y="47924"/>
                  <a:pt x="1263683" y="134773"/>
                  <a:pt x="1553371" y="108640"/>
                </a:cubicBezTo>
                <a:cubicBezTo>
                  <a:pt x="1843059" y="82507"/>
                  <a:pt x="1927409" y="160116"/>
                  <a:pt x="2048649" y="143279"/>
                </a:cubicBezTo>
                <a:cubicBezTo>
                  <a:pt x="2169889" y="126442"/>
                  <a:pt x="2338758" y="208486"/>
                  <a:pt x="2543927" y="177917"/>
                </a:cubicBezTo>
                <a:cubicBezTo>
                  <a:pt x="2749096" y="147348"/>
                  <a:pt x="3083762" y="298507"/>
                  <a:pt x="3241818" y="226727"/>
                </a:cubicBezTo>
                <a:cubicBezTo>
                  <a:pt x="3399874" y="154947"/>
                  <a:pt x="3522901" y="251551"/>
                  <a:pt x="3669558" y="256642"/>
                </a:cubicBezTo>
                <a:cubicBezTo>
                  <a:pt x="3816215" y="261733"/>
                  <a:pt x="4173722" y="295629"/>
                  <a:pt x="4367450" y="305451"/>
                </a:cubicBezTo>
                <a:cubicBezTo>
                  <a:pt x="4561178" y="315273"/>
                  <a:pt x="4735422" y="337191"/>
                  <a:pt x="5065341" y="354260"/>
                </a:cubicBezTo>
                <a:cubicBezTo>
                  <a:pt x="5395260" y="371330"/>
                  <a:pt x="5466608" y="421410"/>
                  <a:pt x="5628157" y="393623"/>
                </a:cubicBezTo>
                <a:cubicBezTo>
                  <a:pt x="5789706" y="365836"/>
                  <a:pt x="6240436" y="489647"/>
                  <a:pt x="6753788" y="472347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374990"/>
              </a:solidFill>
              <a:latin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C8D1417A-2DC0-8BE2-9DC5-9C016DC39B38}"/>
                  </a:ext>
                </a:extLst>
              </p:cNvPr>
              <p:cNvSpPr txBox="1"/>
              <p:nvPr/>
            </p:nvSpPr>
            <p:spPr>
              <a:xfrm>
                <a:off x="2590599" y="918862"/>
                <a:ext cx="2346695" cy="12416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70">
                  <a:buClr>
                    <a:srgbClr val="000000"/>
                  </a:buClr>
                </a:pPr>
                <a:r>
                  <a:rPr lang="en-US" sz="1867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Dynamic Pricing</a:t>
                </a:r>
              </a:p>
              <a:p>
                <a:pPr defTabSz="1219170">
                  <a:buClr>
                    <a:srgbClr val="000000"/>
                  </a:buClr>
                </a:pPr>
                <a14:m>
                  <m:oMath xmlns:m="http://schemas.openxmlformats.org/officeDocument/2006/math">
                    <m:r>
                      <a:rPr lang="en-US" sz="1867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𝜖</m:t>
                    </m:r>
                    <m:r>
                      <a:rPr lang="en-US" sz="1867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→0</m:t>
                    </m:r>
                  </m:oMath>
                </a14:m>
                <a:r>
                  <a:rPr lang="en-US" sz="1867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  (magnitude)</a:t>
                </a:r>
              </a:p>
              <a:p>
                <a:pPr defTabSz="1219170">
                  <a:buClr>
                    <a:srgbClr val="000000"/>
                  </a:buClr>
                </a:pPr>
                <a14:m>
                  <m:oMath xmlns:m="http://schemas.openxmlformats.org/officeDocument/2006/math">
                    <m:r>
                      <a:rPr lang="en-US" sz="1867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𝜏</m:t>
                    </m:r>
                    <m:r>
                      <a:rPr lang="en-US" sz="1867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→∞</m:t>
                    </m:r>
                  </m:oMath>
                </a14:m>
                <a:r>
                  <a:rPr lang="en-US" sz="1867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 (threshold)</a:t>
                </a:r>
              </a:p>
              <a:p>
                <a:pPr defTabSz="1219170">
                  <a:buClr>
                    <a:srgbClr val="000000"/>
                  </a:buClr>
                </a:pPr>
                <a:endParaRPr lang="en-US" sz="1867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C8D1417A-2DC0-8BE2-9DC5-9C016DC39B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599" y="918862"/>
                <a:ext cx="2346695" cy="1241622"/>
              </a:xfrm>
              <a:prstGeom prst="rect">
                <a:avLst/>
              </a:prstGeom>
              <a:blipFill>
                <a:blip r:embed="rId3"/>
                <a:stretch>
                  <a:fillRect l="-2162" t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2" name="Freeform 191">
            <a:extLst>
              <a:ext uri="{FF2B5EF4-FFF2-40B4-BE49-F238E27FC236}">
                <a16:creationId xmlns:a16="http://schemas.microsoft.com/office/drawing/2014/main" id="{CDB57B4A-A86C-B15F-D043-8FB200F2BC20}"/>
              </a:ext>
            </a:extLst>
          </p:cNvPr>
          <p:cNvSpPr/>
          <p:nvPr/>
        </p:nvSpPr>
        <p:spPr>
          <a:xfrm rot="5079038">
            <a:off x="1465981" y="3175617"/>
            <a:ext cx="6835745" cy="472347"/>
          </a:xfrm>
          <a:custGeom>
            <a:avLst/>
            <a:gdLst>
              <a:gd name="connsiteX0" fmla="*/ 0 w 6835745"/>
              <a:gd name="connsiteY0" fmla="*/ 0 h 472347"/>
              <a:gd name="connsiteX1" fmla="*/ 501288 w 6835745"/>
              <a:gd name="connsiteY1" fmla="*/ 34639 h 472347"/>
              <a:gd name="connsiteX2" fmla="*/ 865861 w 6835745"/>
              <a:gd name="connsiteY2" fmla="*/ 59831 h 472347"/>
              <a:gd name="connsiteX3" fmla="*/ 1572221 w 6835745"/>
              <a:gd name="connsiteY3" fmla="*/ 108640 h 472347"/>
              <a:gd name="connsiteX4" fmla="*/ 2073509 w 6835745"/>
              <a:gd name="connsiteY4" fmla="*/ 143279 h 472347"/>
              <a:gd name="connsiteX5" fmla="*/ 2574797 w 6835745"/>
              <a:gd name="connsiteY5" fmla="*/ 177917 h 472347"/>
              <a:gd name="connsiteX6" fmla="*/ 3281158 w 6835745"/>
              <a:gd name="connsiteY6" fmla="*/ 226727 h 472347"/>
              <a:gd name="connsiteX7" fmla="*/ 3714088 w 6835745"/>
              <a:gd name="connsiteY7" fmla="*/ 256642 h 472347"/>
              <a:gd name="connsiteX8" fmla="*/ 4420448 w 6835745"/>
              <a:gd name="connsiteY8" fmla="*/ 305451 h 472347"/>
              <a:gd name="connsiteX9" fmla="*/ 5126809 w 6835745"/>
              <a:gd name="connsiteY9" fmla="*/ 354260 h 472347"/>
              <a:gd name="connsiteX10" fmla="*/ 5696454 w 6835745"/>
              <a:gd name="connsiteY10" fmla="*/ 393623 h 472347"/>
              <a:gd name="connsiteX11" fmla="*/ 6835745 w 6835745"/>
              <a:gd name="connsiteY11" fmla="*/ 472347 h 47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35745" h="472347" extrusionOk="0">
                <a:moveTo>
                  <a:pt x="0" y="0"/>
                </a:moveTo>
                <a:cubicBezTo>
                  <a:pt x="128287" y="-51193"/>
                  <a:pt x="337149" y="36792"/>
                  <a:pt x="501288" y="34639"/>
                </a:cubicBezTo>
                <a:cubicBezTo>
                  <a:pt x="665427" y="32486"/>
                  <a:pt x="790245" y="63660"/>
                  <a:pt x="865861" y="59831"/>
                </a:cubicBezTo>
                <a:cubicBezTo>
                  <a:pt x="941477" y="56002"/>
                  <a:pt x="1276792" y="89392"/>
                  <a:pt x="1572221" y="108640"/>
                </a:cubicBezTo>
                <a:cubicBezTo>
                  <a:pt x="1867650" y="127888"/>
                  <a:pt x="1950171" y="151864"/>
                  <a:pt x="2073509" y="143279"/>
                </a:cubicBezTo>
                <a:cubicBezTo>
                  <a:pt x="2196847" y="134694"/>
                  <a:pt x="2393324" y="225379"/>
                  <a:pt x="2574797" y="177917"/>
                </a:cubicBezTo>
                <a:cubicBezTo>
                  <a:pt x="2756270" y="130455"/>
                  <a:pt x="3068610" y="282918"/>
                  <a:pt x="3281158" y="226727"/>
                </a:cubicBezTo>
                <a:cubicBezTo>
                  <a:pt x="3493706" y="170536"/>
                  <a:pt x="3513321" y="257563"/>
                  <a:pt x="3714088" y="256642"/>
                </a:cubicBezTo>
                <a:cubicBezTo>
                  <a:pt x="3914855" y="255721"/>
                  <a:pt x="4194175" y="353388"/>
                  <a:pt x="4420448" y="305451"/>
                </a:cubicBezTo>
                <a:cubicBezTo>
                  <a:pt x="4646721" y="257514"/>
                  <a:pt x="4835211" y="337229"/>
                  <a:pt x="5126809" y="354260"/>
                </a:cubicBezTo>
                <a:cubicBezTo>
                  <a:pt x="5418407" y="371292"/>
                  <a:pt x="5416777" y="384820"/>
                  <a:pt x="5696454" y="393623"/>
                </a:cubicBezTo>
                <a:cubicBezTo>
                  <a:pt x="5976131" y="402425"/>
                  <a:pt x="6478060" y="462990"/>
                  <a:pt x="6835745" y="472347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07760B6-77A5-92A6-2B86-D749FBE97ACB}"/>
              </a:ext>
            </a:extLst>
          </p:cNvPr>
          <p:cNvSpPr txBox="1"/>
          <p:nvPr/>
        </p:nvSpPr>
        <p:spPr>
          <a:xfrm>
            <a:off x="4976750" y="1156785"/>
            <a:ext cx="2165348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Queue Evolution</a:t>
            </a:r>
          </a:p>
        </p:txBody>
      </p:sp>
      <p:sp>
        <p:nvSpPr>
          <p:cNvPr id="194" name="Freeform 193">
            <a:extLst>
              <a:ext uri="{FF2B5EF4-FFF2-40B4-BE49-F238E27FC236}">
                <a16:creationId xmlns:a16="http://schemas.microsoft.com/office/drawing/2014/main" id="{1C93A107-CA1D-49C2-8639-E490AC0EA7D5}"/>
              </a:ext>
            </a:extLst>
          </p:cNvPr>
          <p:cNvSpPr/>
          <p:nvPr/>
        </p:nvSpPr>
        <p:spPr>
          <a:xfrm rot="5079038">
            <a:off x="3825830" y="3150739"/>
            <a:ext cx="6799137" cy="472347"/>
          </a:xfrm>
          <a:custGeom>
            <a:avLst/>
            <a:gdLst>
              <a:gd name="connsiteX0" fmla="*/ 0 w 6799137"/>
              <a:gd name="connsiteY0" fmla="*/ 0 h 472347"/>
              <a:gd name="connsiteX1" fmla="*/ 498603 w 6799137"/>
              <a:gd name="connsiteY1" fmla="*/ 34639 h 472347"/>
              <a:gd name="connsiteX2" fmla="*/ 861224 w 6799137"/>
              <a:gd name="connsiteY2" fmla="*/ 59831 h 472347"/>
              <a:gd name="connsiteX3" fmla="*/ 1563802 w 6799137"/>
              <a:gd name="connsiteY3" fmla="*/ 108640 h 472347"/>
              <a:gd name="connsiteX4" fmla="*/ 2062405 w 6799137"/>
              <a:gd name="connsiteY4" fmla="*/ 143279 h 472347"/>
              <a:gd name="connsiteX5" fmla="*/ 2561008 w 6799137"/>
              <a:gd name="connsiteY5" fmla="*/ 177917 h 472347"/>
              <a:gd name="connsiteX6" fmla="*/ 3263586 w 6799137"/>
              <a:gd name="connsiteY6" fmla="*/ 226727 h 472347"/>
              <a:gd name="connsiteX7" fmla="*/ 3694198 w 6799137"/>
              <a:gd name="connsiteY7" fmla="*/ 256642 h 472347"/>
              <a:gd name="connsiteX8" fmla="*/ 4396775 w 6799137"/>
              <a:gd name="connsiteY8" fmla="*/ 305451 h 472347"/>
              <a:gd name="connsiteX9" fmla="*/ 5099353 w 6799137"/>
              <a:gd name="connsiteY9" fmla="*/ 354260 h 472347"/>
              <a:gd name="connsiteX10" fmla="*/ 5665948 w 6799137"/>
              <a:gd name="connsiteY10" fmla="*/ 393623 h 472347"/>
              <a:gd name="connsiteX11" fmla="*/ 6799137 w 6799137"/>
              <a:gd name="connsiteY11" fmla="*/ 472347 h 47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9137" h="472347" extrusionOk="0">
                <a:moveTo>
                  <a:pt x="0" y="0"/>
                </a:moveTo>
                <a:cubicBezTo>
                  <a:pt x="179498" y="-20756"/>
                  <a:pt x="265549" y="33680"/>
                  <a:pt x="498603" y="34639"/>
                </a:cubicBezTo>
                <a:cubicBezTo>
                  <a:pt x="731657" y="35598"/>
                  <a:pt x="721623" y="59792"/>
                  <a:pt x="861224" y="59831"/>
                </a:cubicBezTo>
                <a:cubicBezTo>
                  <a:pt x="1000825" y="59869"/>
                  <a:pt x="1397249" y="103274"/>
                  <a:pt x="1563802" y="108640"/>
                </a:cubicBezTo>
                <a:cubicBezTo>
                  <a:pt x="1730355" y="114006"/>
                  <a:pt x="1945967" y="149207"/>
                  <a:pt x="2062405" y="143279"/>
                </a:cubicBezTo>
                <a:cubicBezTo>
                  <a:pt x="2178843" y="137351"/>
                  <a:pt x="2428920" y="201355"/>
                  <a:pt x="2561008" y="177917"/>
                </a:cubicBezTo>
                <a:cubicBezTo>
                  <a:pt x="2693096" y="154479"/>
                  <a:pt x="2953816" y="244968"/>
                  <a:pt x="3263586" y="226727"/>
                </a:cubicBezTo>
                <a:cubicBezTo>
                  <a:pt x="3573355" y="208485"/>
                  <a:pt x="3544340" y="280253"/>
                  <a:pt x="3694198" y="256642"/>
                </a:cubicBezTo>
                <a:cubicBezTo>
                  <a:pt x="3844056" y="233031"/>
                  <a:pt x="4070887" y="291074"/>
                  <a:pt x="4396775" y="305451"/>
                </a:cubicBezTo>
                <a:cubicBezTo>
                  <a:pt x="4722663" y="319828"/>
                  <a:pt x="4843436" y="417999"/>
                  <a:pt x="5099353" y="354260"/>
                </a:cubicBezTo>
                <a:cubicBezTo>
                  <a:pt x="5355270" y="290522"/>
                  <a:pt x="5452085" y="423433"/>
                  <a:pt x="5665948" y="393623"/>
                </a:cubicBezTo>
                <a:cubicBezTo>
                  <a:pt x="5879811" y="363813"/>
                  <a:pt x="6499868" y="506855"/>
                  <a:pt x="6799137" y="472347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8A0E717C-946A-5B0A-EA52-AB938C854142}"/>
              </a:ext>
            </a:extLst>
          </p:cNvPr>
          <p:cNvSpPr txBox="1"/>
          <p:nvPr/>
        </p:nvSpPr>
        <p:spPr>
          <a:xfrm>
            <a:off x="7108402" y="1016029"/>
            <a:ext cx="2165348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Inverse Fourier Transforms</a:t>
            </a:r>
          </a:p>
        </p:txBody>
      </p:sp>
      <p:sp>
        <p:nvSpPr>
          <p:cNvPr id="196" name="Freeform 195">
            <a:extLst>
              <a:ext uri="{FF2B5EF4-FFF2-40B4-BE49-F238E27FC236}">
                <a16:creationId xmlns:a16="http://schemas.microsoft.com/office/drawing/2014/main" id="{D2E15B55-458B-C1E2-3523-8D41BF5840E3}"/>
              </a:ext>
            </a:extLst>
          </p:cNvPr>
          <p:cNvSpPr/>
          <p:nvPr/>
        </p:nvSpPr>
        <p:spPr>
          <a:xfrm rot="5079038">
            <a:off x="5872420" y="3218813"/>
            <a:ext cx="6851025" cy="472347"/>
          </a:xfrm>
          <a:custGeom>
            <a:avLst/>
            <a:gdLst>
              <a:gd name="connsiteX0" fmla="*/ 0 w 6851025"/>
              <a:gd name="connsiteY0" fmla="*/ 0 h 472347"/>
              <a:gd name="connsiteX1" fmla="*/ 502409 w 6851025"/>
              <a:gd name="connsiteY1" fmla="*/ 34639 h 472347"/>
              <a:gd name="connsiteX2" fmla="*/ 867796 w 6851025"/>
              <a:gd name="connsiteY2" fmla="*/ 59831 h 472347"/>
              <a:gd name="connsiteX3" fmla="*/ 1575736 w 6851025"/>
              <a:gd name="connsiteY3" fmla="*/ 108640 h 472347"/>
              <a:gd name="connsiteX4" fmla="*/ 2078144 w 6851025"/>
              <a:gd name="connsiteY4" fmla="*/ 143279 h 472347"/>
              <a:gd name="connsiteX5" fmla="*/ 2580553 w 6851025"/>
              <a:gd name="connsiteY5" fmla="*/ 177917 h 472347"/>
              <a:gd name="connsiteX6" fmla="*/ 3288492 w 6851025"/>
              <a:gd name="connsiteY6" fmla="*/ 226727 h 472347"/>
              <a:gd name="connsiteX7" fmla="*/ 3722390 w 6851025"/>
              <a:gd name="connsiteY7" fmla="*/ 256642 h 472347"/>
              <a:gd name="connsiteX8" fmla="*/ 4430330 w 6851025"/>
              <a:gd name="connsiteY8" fmla="*/ 305451 h 472347"/>
              <a:gd name="connsiteX9" fmla="*/ 5138269 w 6851025"/>
              <a:gd name="connsiteY9" fmla="*/ 354260 h 472347"/>
              <a:gd name="connsiteX10" fmla="*/ 5709188 w 6851025"/>
              <a:gd name="connsiteY10" fmla="*/ 393623 h 472347"/>
              <a:gd name="connsiteX11" fmla="*/ 6851025 w 6851025"/>
              <a:gd name="connsiteY11" fmla="*/ 472347 h 47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1025" h="472347" extrusionOk="0">
                <a:moveTo>
                  <a:pt x="0" y="0"/>
                </a:moveTo>
                <a:cubicBezTo>
                  <a:pt x="219664" y="-12605"/>
                  <a:pt x="362898" y="25411"/>
                  <a:pt x="502409" y="34639"/>
                </a:cubicBezTo>
                <a:cubicBezTo>
                  <a:pt x="641920" y="43867"/>
                  <a:pt x="711410" y="61144"/>
                  <a:pt x="867796" y="59831"/>
                </a:cubicBezTo>
                <a:cubicBezTo>
                  <a:pt x="1024182" y="58518"/>
                  <a:pt x="1276743" y="110124"/>
                  <a:pt x="1575736" y="108640"/>
                </a:cubicBezTo>
                <a:cubicBezTo>
                  <a:pt x="1874729" y="107157"/>
                  <a:pt x="1932344" y="187121"/>
                  <a:pt x="2078144" y="143279"/>
                </a:cubicBezTo>
                <a:cubicBezTo>
                  <a:pt x="2223944" y="99437"/>
                  <a:pt x="2394242" y="188654"/>
                  <a:pt x="2580553" y="177917"/>
                </a:cubicBezTo>
                <a:cubicBezTo>
                  <a:pt x="2766864" y="167181"/>
                  <a:pt x="2955271" y="237361"/>
                  <a:pt x="3288492" y="226727"/>
                </a:cubicBezTo>
                <a:cubicBezTo>
                  <a:pt x="3621713" y="216093"/>
                  <a:pt x="3506605" y="271324"/>
                  <a:pt x="3722390" y="256642"/>
                </a:cubicBezTo>
                <a:cubicBezTo>
                  <a:pt x="3938175" y="241960"/>
                  <a:pt x="4279982" y="360969"/>
                  <a:pt x="4430330" y="305451"/>
                </a:cubicBezTo>
                <a:cubicBezTo>
                  <a:pt x="4580678" y="249933"/>
                  <a:pt x="4898413" y="383795"/>
                  <a:pt x="5138269" y="354260"/>
                </a:cubicBezTo>
                <a:cubicBezTo>
                  <a:pt x="5378125" y="324725"/>
                  <a:pt x="5515079" y="386178"/>
                  <a:pt x="5709188" y="393623"/>
                </a:cubicBezTo>
                <a:cubicBezTo>
                  <a:pt x="5903297" y="401068"/>
                  <a:pt x="6609577" y="581123"/>
                  <a:pt x="6851025" y="472347"/>
                </a:cubicBezTo>
              </a:path>
            </a:pathLst>
          </a:custGeom>
          <a:noFill/>
          <a:ln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8117457"/>
                      <a:gd name="connsiteY0" fmla="*/ 0 h 17253"/>
                      <a:gd name="connsiteX1" fmla="*/ 8117457 w 8117457"/>
                      <a:gd name="connsiteY1" fmla="*/ 17253 h 17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117457" h="17253">
                        <a:moveTo>
                          <a:pt x="0" y="0"/>
                        </a:moveTo>
                        <a:lnTo>
                          <a:pt x="8117457" y="17253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374990"/>
              </a:solidFill>
              <a:latin typeface="Arial"/>
              <a:sym typeface="Arial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3D0C778E-4299-4673-63BD-5E8AF7CA6F1F}"/>
              </a:ext>
            </a:extLst>
          </p:cNvPr>
          <p:cNvSpPr txBox="1"/>
          <p:nvPr/>
        </p:nvSpPr>
        <p:spPr>
          <a:xfrm>
            <a:off x="179690" y="1622238"/>
            <a:ext cx="2165348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Matching Queue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F37E9A3C-4DBA-2AF9-FE14-CD5111670C39}"/>
              </a:ext>
            </a:extLst>
          </p:cNvPr>
          <p:cNvSpPr txBox="1"/>
          <p:nvPr/>
        </p:nvSpPr>
        <p:spPr>
          <a:xfrm>
            <a:off x="119554" y="4470771"/>
            <a:ext cx="2165348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Load Balancing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C1F770E4-7D10-329D-6AAF-A5293189DF8E}"/>
              </a:ext>
            </a:extLst>
          </p:cNvPr>
          <p:cNvSpPr txBox="1"/>
          <p:nvPr/>
        </p:nvSpPr>
        <p:spPr>
          <a:xfrm>
            <a:off x="-111987" y="6430235"/>
            <a:ext cx="2818607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Input Queued Switch</a:t>
            </a: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0AB86E94-8BA9-71D6-4D5A-01D106FBCCD6}"/>
              </a:ext>
            </a:extLst>
          </p:cNvPr>
          <p:cNvCxnSpPr>
            <a:cxnSpLocks/>
          </p:cNvCxnSpPr>
          <p:nvPr/>
        </p:nvCxnSpPr>
        <p:spPr>
          <a:xfrm flipV="1">
            <a:off x="167498" y="2027079"/>
            <a:ext cx="11832621" cy="5528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43547CCE-691B-CC6D-8849-A8EDA6821425}"/>
              </a:ext>
            </a:extLst>
          </p:cNvPr>
          <p:cNvCxnSpPr>
            <a:cxnSpLocks/>
          </p:cNvCxnSpPr>
          <p:nvPr/>
        </p:nvCxnSpPr>
        <p:spPr>
          <a:xfrm flipV="1">
            <a:off x="173290" y="5108499"/>
            <a:ext cx="11832621" cy="5528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2C379271-0125-5A0A-5979-98FB340681AE}"/>
              </a:ext>
            </a:extLst>
          </p:cNvPr>
          <p:cNvCxnSpPr>
            <a:cxnSpLocks/>
          </p:cNvCxnSpPr>
          <p:nvPr/>
        </p:nvCxnSpPr>
        <p:spPr>
          <a:xfrm>
            <a:off x="2588972" y="4048680"/>
            <a:ext cx="9381633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CC281AA4-2EFF-4D77-EB5E-4E2F0A6C94BE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7254705" y="3001225"/>
            <a:ext cx="4691772" cy="0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E4C8539-682C-1E44-EBDC-8F1F962DD20E}"/>
                  </a:ext>
                </a:extLst>
              </p:cNvPr>
              <p:cNvSpPr txBox="1"/>
              <p:nvPr/>
            </p:nvSpPr>
            <p:spPr>
              <a:xfrm>
                <a:off x="2537195" y="2552547"/>
                <a:ext cx="2346695" cy="954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-US" sz="1867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Many-Server-HT</a:t>
                </a:r>
              </a:p>
              <a:p>
                <a:pPr algn="ctr"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𝜆</m:t>
                      </m:r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=</m:t>
                      </m:r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𝑛</m:t>
                      </m:r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−</m:t>
                      </m:r>
                      <m:sSup>
                        <m:sSupPr>
                          <m:ctrlP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sSupPr>
                        <m:e>
                          <m: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𝑛</m:t>
                          </m:r>
                        </m:e>
                        <m:sup>
                          <m: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1−</m:t>
                          </m:r>
                          <m: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𝛼</m:t>
                          </m:r>
                        </m:sup>
                      </m:sSup>
                    </m:oMath>
                  </m:oMathPara>
                </a14:m>
                <a:endParaRPr lang="en-US" sz="1867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  <a:p>
                <a:pPr algn="ctr"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𝛼</m:t>
                      </m:r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∈</m:t>
                      </m:r>
                      <m:d>
                        <m:dPr>
                          <m:ctrlP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dPr>
                        <m:e>
                          <m: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1,∞</m:t>
                          </m:r>
                        </m:e>
                      </m:d>
                    </m:oMath>
                  </m:oMathPara>
                </a14:m>
                <a:endParaRPr lang="en-US" sz="1867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E4C8539-682C-1E44-EBDC-8F1F962DD2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7195" y="2552547"/>
                <a:ext cx="2346695" cy="954300"/>
              </a:xfrm>
              <a:prstGeom prst="rect">
                <a:avLst/>
              </a:prstGeom>
              <a:blipFill>
                <a:blip r:embed="rId4"/>
                <a:stretch>
                  <a:fillRect t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27875D78-87FC-8E97-5689-7398E4E9117A}"/>
                  </a:ext>
                </a:extLst>
              </p:cNvPr>
              <p:cNvSpPr txBox="1"/>
              <p:nvPr/>
            </p:nvSpPr>
            <p:spPr>
              <a:xfrm>
                <a:off x="2550606" y="4107737"/>
                <a:ext cx="2346695" cy="9552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-US" sz="1867" kern="0" dirty="0">
                    <a:solidFill>
                      <a:srgbClr val="000000"/>
                    </a:solidFill>
                    <a:latin typeface="Karla" pitchFamily="2" charset="77"/>
                    <a:cs typeface="Arial"/>
                    <a:sym typeface="Arial"/>
                  </a:rPr>
                  <a:t>Abandonments</a:t>
                </a:r>
              </a:p>
              <a:p>
                <a:pPr algn="ctr"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𝜖</m:t>
                      </m:r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,</m:t>
                      </m:r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𝛾</m:t>
                      </m:r>
                      <m:r>
                        <a:rPr lang="en-US" sz="1867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→0</m:t>
                      </m:r>
                    </m:oMath>
                  </m:oMathPara>
                </a14:m>
                <a:endParaRPr lang="en-US" sz="1867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  <a:p>
                <a:pPr algn="ctr" defTabSz="1219170">
                  <a:buClr>
                    <a:srgbClr val="0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67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𝜖</m:t>
                      </m:r>
                      <m:r>
                        <a:rPr lang="en-US" sz="1867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/</m:t>
                      </m:r>
                      <m:rad>
                        <m:radPr>
                          <m:degHide m:val="on"/>
                          <m:ctrlP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radPr>
                        <m:deg/>
                        <m:e>
                          <m: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𝛾</m:t>
                          </m:r>
                        </m:e>
                      </m:rad>
                      <m:r>
                        <a:rPr lang="en-US" sz="1867" b="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sym typeface="Arial"/>
                        </a:rPr>
                        <m:t>∈</m:t>
                      </m:r>
                      <m:d>
                        <m:dPr>
                          <m:ctrlP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</m:ctrlPr>
                        </m:dPr>
                        <m:e>
                          <m:r>
                            <a:rPr lang="en-US" sz="1867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sym typeface="Arial"/>
                            </a:rPr>
                            <m:t>−∞,∞</m:t>
                          </m:r>
                        </m:e>
                      </m:d>
                    </m:oMath>
                  </m:oMathPara>
                </a14:m>
                <a:endParaRPr lang="en-US" sz="1867" kern="0" dirty="0">
                  <a:solidFill>
                    <a:srgbClr val="000000"/>
                  </a:solidFill>
                  <a:latin typeface="Karla" pitchFamily="2" charset="77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27875D78-87FC-8E97-5689-7398E4E911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606" y="4107737"/>
                <a:ext cx="2346695" cy="955262"/>
              </a:xfrm>
              <a:prstGeom prst="rect">
                <a:avLst/>
              </a:prstGeom>
              <a:blipFill>
                <a:blip r:embed="rId5"/>
                <a:stretch>
                  <a:fillRect t="-2632"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" name="TextBox 214">
            <a:extLst>
              <a:ext uri="{FF2B5EF4-FFF2-40B4-BE49-F238E27FC236}">
                <a16:creationId xmlns:a16="http://schemas.microsoft.com/office/drawing/2014/main" id="{4C152DB2-29DE-558D-19BA-E2E7E1006582}"/>
              </a:ext>
            </a:extLst>
          </p:cNvPr>
          <p:cNvSpPr txBox="1"/>
          <p:nvPr/>
        </p:nvSpPr>
        <p:spPr>
          <a:xfrm>
            <a:off x="2550369" y="5134286"/>
            <a:ext cx="251134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Classic Heavy traffic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99887469-E941-5E42-E87E-C6FB65807C33}"/>
              </a:ext>
            </a:extLst>
          </p:cNvPr>
          <p:cNvSpPr txBox="1"/>
          <p:nvPr/>
        </p:nvSpPr>
        <p:spPr>
          <a:xfrm>
            <a:off x="4936578" y="2746616"/>
            <a:ext cx="2165348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1-D State Space Collapse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61D1DAC8-4036-0BD1-C6AC-55ECDDD419E5}"/>
              </a:ext>
            </a:extLst>
          </p:cNvPr>
          <p:cNvSpPr txBox="1"/>
          <p:nvPr/>
        </p:nvSpPr>
        <p:spPr>
          <a:xfrm>
            <a:off x="4945666" y="4228312"/>
            <a:ext cx="2165348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1-D State Space Collapse (Weak)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DAD45302-BCE8-5D0B-AB4B-E645B7386338}"/>
                  </a:ext>
                </a:extLst>
              </p:cNvPr>
              <p:cNvSpPr txBox="1"/>
              <p:nvPr/>
            </p:nvSpPr>
            <p:spPr>
              <a:xfrm>
                <a:off x="5006926" y="5559684"/>
                <a:ext cx="2165348" cy="6669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867" b="1" i="1" kern="0">
                            <a:solidFill>
                              <a:srgbClr val="BBA2ED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</m:ctrlPr>
                      </m:dPr>
                      <m:e>
                        <m:r>
                          <a:rPr lang="en-US" sz="1867" b="1" kern="0">
                            <a:solidFill>
                              <a:srgbClr val="BBA2ED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2</m:t>
                        </m:r>
                        <m:r>
                          <a:rPr lang="en-US" sz="1867" b="1" kern="0">
                            <a:solidFill>
                              <a:srgbClr val="BBA2ED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𝑛</m:t>
                        </m:r>
                        <m:r>
                          <a:rPr lang="en-US" sz="1867" b="1" kern="0">
                            <a:solidFill>
                              <a:srgbClr val="BBA2ED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sz="1867" b="1" kern="0" dirty="0">
                    <a:solidFill>
                      <a:srgbClr val="BBA2ED">
                        <a:lumMod val="75000"/>
                      </a:srgbClr>
                    </a:solidFill>
                    <a:latin typeface="Karla" pitchFamily="2" charset="77"/>
                    <a:cs typeface="Arial"/>
                    <a:sym typeface="Arial"/>
                  </a:rPr>
                  <a:t>-D State Space Collapse</a:t>
                </a:r>
              </a:p>
            </p:txBody>
          </p:sp>
        </mc:Choice>
        <mc:Fallback xmlns=""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DAD45302-BCE8-5D0B-AB4B-E645B73863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6926" y="5559684"/>
                <a:ext cx="2165348" cy="666977"/>
              </a:xfrm>
              <a:prstGeom prst="rect">
                <a:avLst/>
              </a:prstGeom>
              <a:blipFill>
                <a:blip r:embed="rId6"/>
                <a:stretch>
                  <a:fillRect t="-3704" r="-1170" b="-12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9" name="TextBox 218">
            <a:extLst>
              <a:ext uri="{FF2B5EF4-FFF2-40B4-BE49-F238E27FC236}">
                <a16:creationId xmlns:a16="http://schemas.microsoft.com/office/drawing/2014/main" id="{32F41597-6997-5C7F-0690-0E153226163D}"/>
              </a:ext>
            </a:extLst>
          </p:cNvPr>
          <p:cNvSpPr txBox="1"/>
          <p:nvPr/>
        </p:nvSpPr>
        <p:spPr>
          <a:xfrm>
            <a:off x="7071826" y="2283580"/>
            <a:ext cx="2165348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Direct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AC6569A7-195F-FB5D-0384-97602623B0A6}"/>
              </a:ext>
            </a:extLst>
          </p:cNvPr>
          <p:cNvSpPr txBox="1"/>
          <p:nvPr/>
        </p:nvSpPr>
        <p:spPr>
          <a:xfrm>
            <a:off x="7183453" y="4246003"/>
            <a:ext cx="2165348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Differential Equation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139E6A02-D96F-E72A-5966-092B09E61639}"/>
              </a:ext>
            </a:extLst>
          </p:cNvPr>
          <p:cNvSpPr txBox="1"/>
          <p:nvPr/>
        </p:nvSpPr>
        <p:spPr>
          <a:xfrm>
            <a:off x="7136707" y="3150877"/>
            <a:ext cx="2165348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Tight Pre-limit analysis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C4A31922-9F4B-1E58-5313-39299F01FD2F}"/>
              </a:ext>
            </a:extLst>
          </p:cNvPr>
          <p:cNvSpPr txBox="1"/>
          <p:nvPr/>
        </p:nvSpPr>
        <p:spPr>
          <a:xfrm>
            <a:off x="7222930" y="5391472"/>
            <a:ext cx="2165348" cy="95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BBA2ED">
                    <a:lumMod val="75000"/>
                  </a:srgbClr>
                </a:solidFill>
                <a:latin typeface="Karla" pitchFamily="2" charset="77"/>
                <a:cs typeface="Arial"/>
                <a:sym typeface="Arial"/>
              </a:rPr>
              <a:t>Implicit Equation + Uniqueness [Conjecture]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2574E7AA-D5CF-A027-3258-AABE1E1EC5E3}"/>
              </a:ext>
            </a:extLst>
          </p:cNvPr>
          <p:cNvGrpSpPr/>
          <p:nvPr/>
        </p:nvGrpSpPr>
        <p:grpSpPr>
          <a:xfrm>
            <a:off x="10173156" y="2210767"/>
            <a:ext cx="1022733" cy="599848"/>
            <a:chOff x="12531842" y="4586879"/>
            <a:chExt cx="3518850" cy="1416075"/>
          </a:xfrm>
        </p:grpSpPr>
        <p:pic>
          <p:nvPicPr>
            <p:cNvPr id="224" name="Picture 223">
              <a:extLst>
                <a:ext uri="{FF2B5EF4-FFF2-40B4-BE49-F238E27FC236}">
                  <a16:creationId xmlns:a16="http://schemas.microsoft.com/office/drawing/2014/main" id="{80146A64-F375-E1EA-F02F-48EEF786C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12723180" y="4784787"/>
              <a:ext cx="3327512" cy="995991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50F50167-40B6-E703-F959-9BA6554A70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4586879"/>
              <a:ext cx="348003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:a16="http://schemas.microsoft.com/office/drawing/2014/main" id="{AF067CFC-2C50-3C6C-FD3C-BBEEB5FE0C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4586879"/>
              <a:ext cx="0" cy="14160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3AA1B7BE-FD0C-DE0C-3FA0-1500B79D40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31842" y="6002954"/>
              <a:ext cx="348003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2763EE18-C2FF-BAE9-14B2-3506E8E2A7F4}"/>
              </a:ext>
            </a:extLst>
          </p:cNvPr>
          <p:cNvGrpSpPr/>
          <p:nvPr/>
        </p:nvGrpSpPr>
        <p:grpSpPr>
          <a:xfrm>
            <a:off x="9761530" y="4318333"/>
            <a:ext cx="2165348" cy="529051"/>
            <a:chOff x="6756660" y="7856870"/>
            <a:chExt cx="2964197" cy="410830"/>
          </a:xfrm>
        </p:grpSpPr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A3351203-61FD-DA67-046D-754288281C90}"/>
                </a:ext>
              </a:extLst>
            </p:cNvPr>
            <p:cNvGrpSpPr/>
            <p:nvPr/>
          </p:nvGrpSpPr>
          <p:grpSpPr>
            <a:xfrm>
              <a:off x="6756660" y="7857689"/>
              <a:ext cx="1396740" cy="410011"/>
              <a:chOff x="6996787" y="7397280"/>
              <a:chExt cx="3037127" cy="891544"/>
            </a:xfrm>
          </p:grpSpPr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F93B16F7-C305-8BDA-4051-577F05D7D8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7397280"/>
                <a:ext cx="295916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D6647C40-6F8A-EA7E-3098-99301CACDD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8288823"/>
                <a:ext cx="295916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76ECB041-0689-461B-2961-BF6C572BA6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96787" y="7397280"/>
                <a:ext cx="0" cy="891544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8" name="Picture 237" descr="Shape, icon&#10;&#10;Description automatically generated">
                <a:extLst>
                  <a:ext uri="{FF2B5EF4-FFF2-40B4-BE49-F238E27FC236}">
                    <a16:creationId xmlns:a16="http://schemas.microsoft.com/office/drawing/2014/main" id="{7FBC9ED4-4ADC-34B0-C72D-A5A26591BD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7570" b="5475"/>
              <a:stretch/>
            </p:blipFill>
            <p:spPr>
              <a:xfrm flipH="1">
                <a:off x="7143496" y="7476963"/>
                <a:ext cx="2890418" cy="707009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7F42FEF0-21B5-7049-8C65-E2C4575D500B}"/>
                </a:ext>
              </a:extLst>
            </p:cNvPr>
            <p:cNvGrpSpPr/>
            <p:nvPr/>
          </p:nvGrpSpPr>
          <p:grpSpPr>
            <a:xfrm>
              <a:off x="8430617" y="7856870"/>
              <a:ext cx="1290240" cy="396232"/>
              <a:chOff x="14322592" y="3245368"/>
              <a:chExt cx="3087767" cy="948252"/>
            </a:xfrm>
          </p:grpSpPr>
          <p:pic>
            <p:nvPicPr>
              <p:cNvPr id="233" name="Picture 232">
                <a:extLst>
                  <a:ext uri="{FF2B5EF4-FFF2-40B4-BE49-F238E27FC236}">
                    <a16:creationId xmlns:a16="http://schemas.microsoft.com/office/drawing/2014/main" id="{E6A58C2F-C88B-88AB-E4C5-C3F61C3C4C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4322592" y="3245368"/>
                <a:ext cx="2898609" cy="867714"/>
              </a:xfrm>
              <a:prstGeom prst="rect">
                <a:avLst/>
              </a:prstGeom>
            </p:spPr>
          </p:pic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B7F6B26D-2302-1D70-C05D-C6B8206B44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344772" y="4193620"/>
                <a:ext cx="3065587" cy="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0B55E0EB-2A43-9A5F-CEE0-A998CFF2FE1F}"/>
              </a:ext>
            </a:extLst>
          </p:cNvPr>
          <p:cNvGrpSpPr/>
          <p:nvPr/>
        </p:nvGrpSpPr>
        <p:grpSpPr>
          <a:xfrm>
            <a:off x="10182722" y="3086836"/>
            <a:ext cx="1086807" cy="861416"/>
            <a:chOff x="2819400" y="6829564"/>
            <a:chExt cx="4033918" cy="2805516"/>
          </a:xfrm>
        </p:grpSpPr>
        <p:pic>
          <p:nvPicPr>
            <p:cNvPr id="240" name="Picture 239" descr="A picture containing screenshot, line, design&#10;&#10;Description automatically generated">
              <a:extLst>
                <a:ext uri="{FF2B5EF4-FFF2-40B4-BE49-F238E27FC236}">
                  <a16:creationId xmlns:a16="http://schemas.microsoft.com/office/drawing/2014/main" id="{9B7A6C58-E9C1-7891-F6F9-1A1BE073E3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581"/>
            <a:stretch/>
          </p:blipFill>
          <p:spPr>
            <a:xfrm>
              <a:off x="2819400" y="6829564"/>
              <a:ext cx="4023250" cy="1742936"/>
            </a:xfrm>
            <a:prstGeom prst="rect">
              <a:avLst/>
            </a:prstGeom>
          </p:spPr>
        </p:pic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E0B23AC0-C093-6FA6-888C-22EBBF618FBB}"/>
                </a:ext>
              </a:extLst>
            </p:cNvPr>
            <p:cNvCxnSpPr>
              <a:cxnSpLocks/>
            </p:cNvCxnSpPr>
            <p:nvPr/>
          </p:nvCxnSpPr>
          <p:spPr>
            <a:xfrm>
              <a:off x="2819400" y="8572500"/>
              <a:ext cx="4023250" cy="0"/>
            </a:xfrm>
            <a:prstGeom prst="line">
              <a:avLst/>
            </a:prstGeom>
            <a:ln w="38100">
              <a:solidFill>
                <a:srgbClr val="9437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CB4E77DC-4B62-3FFC-66F5-E86794C98D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30068" y="6829564"/>
              <a:ext cx="0" cy="2805516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EDC3A4E5-A41A-8ACE-C87D-C6E8895C51BB}"/>
                </a:ext>
              </a:extLst>
            </p:cNvPr>
            <p:cNvCxnSpPr>
              <a:cxnSpLocks/>
            </p:cNvCxnSpPr>
            <p:nvPr/>
          </p:nvCxnSpPr>
          <p:spPr>
            <a:xfrm>
              <a:off x="2830068" y="9105900"/>
              <a:ext cx="4023250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4D80D62C-7EE3-9A6F-9B9D-A6E3D593A43D}"/>
              </a:ext>
            </a:extLst>
          </p:cNvPr>
          <p:cNvGrpSpPr/>
          <p:nvPr/>
        </p:nvGrpSpPr>
        <p:grpSpPr>
          <a:xfrm>
            <a:off x="9568207" y="5368746"/>
            <a:ext cx="2550605" cy="754004"/>
            <a:chOff x="3874857" y="4838700"/>
            <a:chExt cx="8091335" cy="2097187"/>
          </a:xfrm>
        </p:grpSpPr>
        <p:sp>
          <p:nvSpPr>
            <p:cNvPr id="245" name="Rounded Rectangle 244">
              <a:extLst>
                <a:ext uri="{FF2B5EF4-FFF2-40B4-BE49-F238E27FC236}">
                  <a16:creationId xmlns:a16="http://schemas.microsoft.com/office/drawing/2014/main" id="{CC62E947-F463-4403-51EF-943833A68E69}"/>
                </a:ext>
              </a:extLst>
            </p:cNvPr>
            <p:cNvSpPr/>
            <p:nvPr/>
          </p:nvSpPr>
          <p:spPr>
            <a:xfrm>
              <a:off x="9933076" y="5044124"/>
              <a:ext cx="1807871" cy="1692088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2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FDD0BA7C-27B6-FEF0-C621-48441B2774E2}"/>
                </a:ext>
              </a:extLst>
            </p:cNvPr>
            <p:cNvCxnSpPr/>
            <p:nvPr/>
          </p:nvCxnSpPr>
          <p:spPr>
            <a:xfrm flipH="1">
              <a:off x="3874857" y="4846573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8C96AF2D-A314-3901-FD5E-BFDB6C7F2389}"/>
                </a:ext>
              </a:extLst>
            </p:cNvPr>
            <p:cNvCxnSpPr/>
            <p:nvPr/>
          </p:nvCxnSpPr>
          <p:spPr>
            <a:xfrm>
              <a:off x="3874857" y="4838700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808774FE-A7B9-E896-BF7C-B5875F571B23}"/>
                </a:ext>
              </a:extLst>
            </p:cNvPr>
            <p:cNvCxnSpPr/>
            <p:nvPr/>
          </p:nvCxnSpPr>
          <p:spPr>
            <a:xfrm flipH="1">
              <a:off x="3874857" y="6899407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988E0C9A-0C59-00FD-8F30-6775362FD120}"/>
                </a:ext>
              </a:extLst>
            </p:cNvPr>
            <p:cNvCxnSpPr/>
            <p:nvPr/>
          </p:nvCxnSpPr>
          <p:spPr>
            <a:xfrm rot="10800000" flipH="1">
              <a:off x="5762822" y="6905489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6E7C575E-7F44-4812-DE9F-6CAC22D28819}"/>
                </a:ext>
              </a:extLst>
            </p:cNvPr>
            <p:cNvCxnSpPr/>
            <p:nvPr/>
          </p:nvCxnSpPr>
          <p:spPr>
            <a:xfrm rot="10800000">
              <a:off x="6129778" y="4844782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60573DF4-0EC3-5943-4EF4-D5F217539158}"/>
                </a:ext>
              </a:extLst>
            </p:cNvPr>
            <p:cNvCxnSpPr/>
            <p:nvPr/>
          </p:nvCxnSpPr>
          <p:spPr>
            <a:xfrm rot="10800000" flipH="1">
              <a:off x="5762822" y="4852655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2" name="Rounded Rectangle 251">
              <a:extLst>
                <a:ext uri="{FF2B5EF4-FFF2-40B4-BE49-F238E27FC236}">
                  <a16:creationId xmlns:a16="http://schemas.microsoft.com/office/drawing/2014/main" id="{6DF444BF-B797-0E27-CE21-97927C12CA1C}"/>
                </a:ext>
              </a:extLst>
            </p:cNvPr>
            <p:cNvSpPr/>
            <p:nvPr/>
          </p:nvSpPr>
          <p:spPr>
            <a:xfrm>
              <a:off x="4068331" y="5024305"/>
              <a:ext cx="1807871" cy="484959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2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253" name="Rounded Rectangle 252">
              <a:extLst>
                <a:ext uri="{FF2B5EF4-FFF2-40B4-BE49-F238E27FC236}">
                  <a16:creationId xmlns:a16="http://schemas.microsoft.com/office/drawing/2014/main" id="{DA3F28D6-4641-F0AC-08D3-1CF6511C98C8}"/>
                </a:ext>
              </a:extLst>
            </p:cNvPr>
            <p:cNvSpPr/>
            <p:nvPr/>
          </p:nvSpPr>
          <p:spPr>
            <a:xfrm>
              <a:off x="4074677" y="5633475"/>
              <a:ext cx="1795178" cy="484959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2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254" name="Rounded Rectangle 253">
              <a:extLst>
                <a:ext uri="{FF2B5EF4-FFF2-40B4-BE49-F238E27FC236}">
                  <a16:creationId xmlns:a16="http://schemas.microsoft.com/office/drawing/2014/main" id="{9867E850-08DE-2B21-F95A-11DF3D8C791D}"/>
                </a:ext>
              </a:extLst>
            </p:cNvPr>
            <p:cNvSpPr/>
            <p:nvPr/>
          </p:nvSpPr>
          <p:spPr>
            <a:xfrm>
              <a:off x="4085248" y="6240009"/>
              <a:ext cx="1774036" cy="48495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2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C8779B2C-8DEE-8044-813D-C731D27DCEA2}"/>
                </a:ext>
              </a:extLst>
            </p:cNvPr>
            <p:cNvCxnSpPr/>
            <p:nvPr/>
          </p:nvCxnSpPr>
          <p:spPr>
            <a:xfrm flipH="1">
              <a:off x="6665483" y="4855144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A0187B36-FD0E-0D68-3253-4E4DC67FB939}"/>
                </a:ext>
              </a:extLst>
            </p:cNvPr>
            <p:cNvCxnSpPr/>
            <p:nvPr/>
          </p:nvCxnSpPr>
          <p:spPr>
            <a:xfrm>
              <a:off x="6665483" y="4847271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BDAE0167-1BB5-F61C-E5E6-910F7F2B462E}"/>
                </a:ext>
              </a:extLst>
            </p:cNvPr>
            <p:cNvCxnSpPr/>
            <p:nvPr/>
          </p:nvCxnSpPr>
          <p:spPr>
            <a:xfrm flipH="1">
              <a:off x="6665483" y="6907978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FAF72374-3410-4253-AA61-36BBA0384A95}"/>
                </a:ext>
              </a:extLst>
            </p:cNvPr>
            <p:cNvCxnSpPr/>
            <p:nvPr/>
          </p:nvCxnSpPr>
          <p:spPr>
            <a:xfrm rot="10800000" flipH="1">
              <a:off x="8553447" y="6914059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5435183C-07F1-8F48-154D-2570019FBFD6}"/>
                </a:ext>
              </a:extLst>
            </p:cNvPr>
            <p:cNvCxnSpPr/>
            <p:nvPr/>
          </p:nvCxnSpPr>
          <p:spPr>
            <a:xfrm rot="10800000">
              <a:off x="8920404" y="4853352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36ABF9BC-2A28-8B77-AEFB-991FEC30E355}"/>
                </a:ext>
              </a:extLst>
            </p:cNvPr>
            <p:cNvCxnSpPr/>
            <p:nvPr/>
          </p:nvCxnSpPr>
          <p:spPr>
            <a:xfrm rot="10800000" flipH="1">
              <a:off x="8553447" y="4861225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1" name="Rounded Rectangle 260">
              <a:extLst>
                <a:ext uri="{FF2B5EF4-FFF2-40B4-BE49-F238E27FC236}">
                  <a16:creationId xmlns:a16="http://schemas.microsoft.com/office/drawing/2014/main" id="{AC1F9E68-9D1F-1F94-0429-599052B0FF8A}"/>
                </a:ext>
              </a:extLst>
            </p:cNvPr>
            <p:cNvSpPr/>
            <p:nvPr/>
          </p:nvSpPr>
          <p:spPr>
            <a:xfrm rot="5400000">
              <a:off x="6186900" y="5630967"/>
              <a:ext cx="1807871" cy="48495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2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262" name="Rounded Rectangle 261">
              <a:extLst>
                <a:ext uri="{FF2B5EF4-FFF2-40B4-BE49-F238E27FC236}">
                  <a16:creationId xmlns:a16="http://schemas.microsoft.com/office/drawing/2014/main" id="{36DCF360-4C09-B988-626B-CF026F8964D1}"/>
                </a:ext>
              </a:extLst>
            </p:cNvPr>
            <p:cNvSpPr/>
            <p:nvPr/>
          </p:nvSpPr>
          <p:spPr>
            <a:xfrm rot="5400000">
              <a:off x="6871647" y="5630967"/>
              <a:ext cx="1795179" cy="484959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2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p:sp>
          <p:nvSpPr>
            <p:cNvPr id="263" name="Rounded Rectangle 262">
              <a:extLst>
                <a:ext uri="{FF2B5EF4-FFF2-40B4-BE49-F238E27FC236}">
                  <a16:creationId xmlns:a16="http://schemas.microsoft.com/office/drawing/2014/main" id="{38298420-D7C2-6711-3F9A-3FA0EDC630BC}"/>
                </a:ext>
              </a:extLst>
            </p:cNvPr>
            <p:cNvSpPr/>
            <p:nvPr/>
          </p:nvSpPr>
          <p:spPr>
            <a:xfrm rot="5400000">
              <a:off x="7565662" y="5630967"/>
              <a:ext cx="1774036" cy="48495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200" kern="0">
                <a:solidFill>
                  <a:srgbClr val="374990"/>
                </a:solidFill>
                <a:latin typeface="Arial"/>
                <a:sym typeface="Arial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6695A61B-B9C4-10EA-572E-51BC8012A146}"/>
                    </a:ext>
                  </a:extLst>
                </p:cNvPr>
                <p:cNvSpPr txBox="1"/>
                <p:nvPr/>
              </p:nvSpPr>
              <p:spPr>
                <a:xfrm>
                  <a:off x="6084502" y="5717311"/>
                  <a:ext cx="503441" cy="51363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+</m:t>
                        </m:r>
                      </m:oMath>
                    </m:oMathPara>
                  </a14:m>
                  <a:endParaRPr lang="en-US" sz="1200" kern="0" dirty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mc:Choice>
          <mc:Fallback xmlns=""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6695A61B-B9C4-10EA-572E-51BC8012A1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84502" y="5717311"/>
                  <a:ext cx="503441" cy="513630"/>
                </a:xfrm>
                <a:prstGeom prst="rect">
                  <a:avLst/>
                </a:prstGeom>
                <a:blipFill>
                  <a:blip r:embed="rId11"/>
                  <a:stretch>
                    <a:fillRect l="-15385" r="-15385" b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570DE840-9C33-E1CA-3D76-3B110F569914}"/>
                </a:ext>
              </a:extLst>
            </p:cNvPr>
            <p:cNvCxnSpPr/>
            <p:nvPr/>
          </p:nvCxnSpPr>
          <p:spPr>
            <a:xfrm flipH="1">
              <a:off x="9711271" y="4869098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E4FC2273-759D-90C0-ADD6-D7CDAD2B9E16}"/>
                </a:ext>
              </a:extLst>
            </p:cNvPr>
            <p:cNvCxnSpPr/>
            <p:nvPr/>
          </p:nvCxnSpPr>
          <p:spPr>
            <a:xfrm>
              <a:off x="9711271" y="4861225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06508151-AD1A-A99C-5D52-0A4734DADFBA}"/>
                </a:ext>
              </a:extLst>
            </p:cNvPr>
            <p:cNvCxnSpPr/>
            <p:nvPr/>
          </p:nvCxnSpPr>
          <p:spPr>
            <a:xfrm flipH="1">
              <a:off x="9711271" y="6921932"/>
              <a:ext cx="3669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4D0B4DA4-BC76-9C09-8561-87F3E13CD65F}"/>
                </a:ext>
              </a:extLst>
            </p:cNvPr>
            <p:cNvCxnSpPr/>
            <p:nvPr/>
          </p:nvCxnSpPr>
          <p:spPr>
            <a:xfrm rot="10800000" flipH="1">
              <a:off x="11599235" y="6928014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B6361EDD-E254-E676-9DF2-A7E77428BEF5}"/>
                </a:ext>
              </a:extLst>
            </p:cNvPr>
            <p:cNvCxnSpPr/>
            <p:nvPr/>
          </p:nvCxnSpPr>
          <p:spPr>
            <a:xfrm rot="10800000">
              <a:off x="11966192" y="4867307"/>
              <a:ext cx="0" cy="206858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94E7F38D-C23B-8B54-D052-E04C707B163F}"/>
                </a:ext>
              </a:extLst>
            </p:cNvPr>
            <p:cNvCxnSpPr/>
            <p:nvPr/>
          </p:nvCxnSpPr>
          <p:spPr>
            <a:xfrm rot="10800000" flipH="1">
              <a:off x="11599235" y="4875180"/>
              <a:ext cx="36695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820FBC7-4418-EFCF-F827-510972BF2255}"/>
                    </a:ext>
                  </a:extLst>
                </p:cNvPr>
                <p:cNvSpPr txBox="1"/>
                <p:nvPr/>
              </p:nvSpPr>
              <p:spPr>
                <a:xfrm>
                  <a:off x="8941322" y="5678930"/>
                  <a:ext cx="772955" cy="51363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</m:t>
                        </m:r>
                        <m:r>
                          <a:rPr lang="en-US" sz="1200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2</m:t>
                        </m:r>
                      </m:oMath>
                    </m:oMathPara>
                  </a14:m>
                  <a:endParaRPr lang="en-US" sz="1200" kern="0" dirty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mc:Choice>
          <mc:Fallback xmlns=""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820FBC7-4418-EFCF-F827-510972BF22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41322" y="5678930"/>
                  <a:ext cx="772955" cy="513630"/>
                </a:xfrm>
                <a:prstGeom prst="rect">
                  <a:avLst/>
                </a:prstGeom>
                <a:blipFill>
                  <a:blip r:embed="rId12"/>
                  <a:stretch>
                    <a:fillRect l="-5000" r="-10000" b="-62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72" name="TextBox 271">
            <a:extLst>
              <a:ext uri="{FF2B5EF4-FFF2-40B4-BE49-F238E27FC236}">
                <a16:creationId xmlns:a16="http://schemas.microsoft.com/office/drawing/2014/main" id="{FF1BDA29-14DD-4C7D-BAAC-41E633EBAD07}"/>
              </a:ext>
            </a:extLst>
          </p:cNvPr>
          <p:cNvSpPr txBox="1"/>
          <p:nvPr/>
        </p:nvSpPr>
        <p:spPr>
          <a:xfrm>
            <a:off x="9326880" y="6202643"/>
            <a:ext cx="3034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600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Non-Linear Combination of </a:t>
            </a:r>
            <a:r>
              <a:rPr lang="en-US" sz="1600" kern="0" dirty="0" err="1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i.i.d.</a:t>
            </a:r>
            <a:r>
              <a:rPr lang="en-US" sz="1600" kern="0" dirty="0">
                <a:solidFill>
                  <a:srgbClr val="000000"/>
                </a:solidFill>
                <a:latin typeface="Karla" pitchFamily="2" charset="77"/>
                <a:cs typeface="Arial"/>
                <a:sym typeface="Arial"/>
              </a:rPr>
              <a:t> Exp</a:t>
            </a:r>
            <a:r>
              <a:rPr lang="en-US" sz="1333" kern="0" dirty="0">
                <a:solidFill>
                  <a:srgbClr val="000000"/>
                </a:solidFill>
                <a:latin typeface="Montserrat SemiBold" pitchFamily="2" charset="77"/>
                <a:cs typeface="Arial"/>
                <a:sym typeface="Arial"/>
              </a:rPr>
              <a:t>.</a:t>
            </a:r>
          </a:p>
        </p:txBody>
      </p: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CA624BD3-2F27-9EF4-7B54-726EE8D617F7}"/>
              </a:ext>
            </a:extLst>
          </p:cNvPr>
          <p:cNvCxnSpPr>
            <a:cxnSpLocks/>
          </p:cNvCxnSpPr>
          <p:nvPr/>
        </p:nvCxnSpPr>
        <p:spPr>
          <a:xfrm flipV="1">
            <a:off x="174559" y="791392"/>
            <a:ext cx="11832621" cy="5528"/>
          </a:xfrm>
          <a:prstGeom prst="line">
            <a:avLst/>
          </a:prstGeom>
          <a:ln w="190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TextBox 280">
            <a:extLst>
              <a:ext uri="{FF2B5EF4-FFF2-40B4-BE49-F238E27FC236}">
                <a16:creationId xmlns:a16="http://schemas.microsoft.com/office/drawing/2014/main" id="{ACB7B557-AD0D-3B9C-11A0-C8D5E7B05626}"/>
              </a:ext>
            </a:extLst>
          </p:cNvPr>
          <p:cNvSpPr txBox="1"/>
          <p:nvPr/>
        </p:nvSpPr>
        <p:spPr>
          <a:xfrm>
            <a:off x="4853510" y="-15625"/>
            <a:ext cx="2354327" cy="748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Step 1: Capturing System Dynamics</a:t>
            </a:r>
            <a:endParaRPr lang="en-US" sz="21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7979C765-D5E5-127D-57ED-E3B7A1362910}"/>
              </a:ext>
            </a:extLst>
          </p:cNvPr>
          <p:cNvSpPr txBox="1"/>
          <p:nvPr/>
        </p:nvSpPr>
        <p:spPr>
          <a:xfrm>
            <a:off x="6982159" y="-20628"/>
            <a:ext cx="2354327" cy="748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Step 3: Solve functional eq.</a:t>
            </a:r>
            <a:endParaRPr lang="en-US" sz="21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638EDAA9-B98E-987B-6ED7-76BCBB681F2A}"/>
              </a:ext>
            </a:extLst>
          </p:cNvPr>
          <p:cNvSpPr txBox="1"/>
          <p:nvPr/>
        </p:nvSpPr>
        <p:spPr>
          <a:xfrm>
            <a:off x="9467153" y="110464"/>
            <a:ext cx="2354327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Result</a:t>
            </a:r>
            <a:endParaRPr lang="en-US" sz="21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5BA74E2C-7DA0-4D7E-1E35-9CDD7F7A24A7}"/>
              </a:ext>
            </a:extLst>
          </p:cNvPr>
          <p:cNvSpPr txBox="1"/>
          <p:nvPr/>
        </p:nvSpPr>
        <p:spPr>
          <a:xfrm>
            <a:off x="2492534" y="143517"/>
            <a:ext cx="2354327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Setting</a:t>
            </a:r>
            <a:endParaRPr lang="en-US" sz="21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768E56FF-7FFF-B0DD-5292-D616F4AC722B}"/>
              </a:ext>
            </a:extLst>
          </p:cNvPr>
          <p:cNvSpPr txBox="1"/>
          <p:nvPr/>
        </p:nvSpPr>
        <p:spPr>
          <a:xfrm>
            <a:off x="145382" y="139011"/>
            <a:ext cx="2354327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b="1" kern="0" dirty="0">
                <a:solidFill>
                  <a:srgbClr val="ED7B61"/>
                </a:solidFill>
                <a:latin typeface="Gantari"/>
                <a:cs typeface="Arial"/>
                <a:sym typeface="Wingdings" panose="05000000000000000000" pitchFamily="2" charset="2"/>
              </a:rPr>
              <a:t>Model</a:t>
            </a:r>
            <a:endParaRPr lang="en-US" sz="2133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780AF0E-51CB-07F3-98E6-BABB8F121FA0}"/>
                  </a:ext>
                </a:extLst>
              </p:cNvPr>
              <p:cNvSpPr txBox="1"/>
              <p:nvPr/>
            </p:nvSpPr>
            <p:spPr>
              <a:xfrm>
                <a:off x="2639646" y="5538047"/>
                <a:ext cx="2293067" cy="6253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1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600" b="0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1600" b="0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sz="1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=1−</m:t>
                      </m:r>
                      <m:r>
                        <a:rPr lang="en-US" sz="1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n-US" sz="16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780AF0E-51CB-07F3-98E6-BABB8F121F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9646" y="5538047"/>
                <a:ext cx="2293067" cy="625364"/>
              </a:xfrm>
              <a:prstGeom prst="rect">
                <a:avLst/>
              </a:prstGeom>
              <a:blipFill>
                <a:blip r:embed="rId13"/>
                <a:stretch>
                  <a:fillRect l="-11538" t="-139216" b="-1901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A535D45-632C-E90C-D1B1-5C43A1949054}"/>
                  </a:ext>
                </a:extLst>
              </p:cNvPr>
              <p:cNvSpPr txBox="1"/>
              <p:nvPr/>
            </p:nvSpPr>
            <p:spPr>
              <a:xfrm>
                <a:off x="2622185" y="6161398"/>
                <a:ext cx="2293067" cy="5974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1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600" b="0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1600" b="0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sz="1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=1−</m:t>
                      </m:r>
                      <m:r>
                        <a:rPr lang="en-US" sz="1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n-US" sz="16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A535D45-632C-E90C-D1B1-5C43A1949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2185" y="6161398"/>
                <a:ext cx="2293067" cy="597471"/>
              </a:xfrm>
              <a:prstGeom prst="rect">
                <a:avLst/>
              </a:prstGeom>
              <a:blipFill>
                <a:blip r:embed="rId14"/>
                <a:stretch>
                  <a:fillRect l="-12155" t="-150000" b="-20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B4D407DB-166B-7718-8CDE-77D018A40D8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955" b="92373" l="2632" r="93985">
                        <a14:foregroundMark x1="49060" y1="9322" x2="49060" y2="9322"/>
                        <a14:foregroundMark x1="81955" y1="91243" x2="81955" y2="91243"/>
                        <a14:foregroundMark x1="11466" y1="92655" x2="11466" y2="92655"/>
                        <a14:foregroundMark x1="2820" y1="30226" x2="2820" y2="30226"/>
                        <a14:foregroundMark x1="2820" y1="35028" x2="2820" y2="35028"/>
                        <a14:foregroundMark x1="3008" y1="41243" x2="3008" y2="41243"/>
                        <a14:foregroundMark x1="3008" y1="46893" x2="3008" y2="46893"/>
                        <a14:foregroundMark x1="2632" y1="53390" x2="2632" y2="53390"/>
                        <a14:foregroundMark x1="2820" y1="51695" x2="2820" y2="51695"/>
                        <a14:foregroundMark x1="2820" y1="58192" x2="2820" y2="58192"/>
                        <a14:foregroundMark x1="18233" y1="4520" x2="18233" y2="4520"/>
                        <a14:foregroundMark x1="15977" y1="4237" x2="15977" y2="4237"/>
                        <a14:foregroundMark x1="93985" y1="3955" x2="93985" y2="3955"/>
                        <a14:backgroundMark x1="25564" y1="47740" x2="25564" y2="47740"/>
                        <a14:backgroundMark x1="50376" y1="77401" x2="50376" y2="77401"/>
                        <a14:backgroundMark x1="74624" y1="32486" x2="74624" y2="324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73750" y="962161"/>
            <a:ext cx="941787" cy="8297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061647C-8392-CEC1-6B4C-09E5DDF7FF2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825" b="91243" l="3008" r="96992">
                        <a14:foregroundMark x1="10338" y1="91243" x2="10338" y2="91243"/>
                        <a14:foregroundMark x1="90977" y1="91525" x2="90977" y2="91525"/>
                        <a14:foregroundMark x1="3008" y1="30226" x2="3008" y2="30226"/>
                        <a14:foregroundMark x1="3571" y1="23446" x2="3571" y2="23446"/>
                        <a14:foregroundMark x1="3571" y1="26554" x2="3571" y2="26554"/>
                        <a14:foregroundMark x1="3571" y1="33616" x2="3571" y2="33616"/>
                        <a14:foregroundMark x1="3571" y1="37006" x2="3571" y2="37006"/>
                        <a14:foregroundMark x1="3571" y1="11299" x2="3571" y2="11299"/>
                        <a14:foregroundMark x1="3383" y1="5650" x2="3383" y2="5650"/>
                        <a14:foregroundMark x1="3571" y1="3672" x2="3571" y2="3672"/>
                        <a14:foregroundMark x1="7707" y1="3390" x2="7707" y2="3390"/>
                        <a14:foregroundMark x1="9962" y1="3390" x2="9962" y2="3390"/>
                        <a14:foregroundMark x1="11842" y1="3955" x2="11842" y2="3955"/>
                        <a14:foregroundMark x1="17481" y1="3390" x2="17481" y2="3390"/>
                        <a14:foregroundMark x1="25564" y1="3672" x2="25564" y2="3672"/>
                        <a14:foregroundMark x1="32143" y1="3955" x2="32143" y2="3955"/>
                        <a14:foregroundMark x1="32707" y1="3107" x2="32707" y2="3107"/>
                        <a14:foregroundMark x1="41353" y1="3672" x2="41353" y2="3672"/>
                        <a14:foregroundMark x1="55451" y1="3390" x2="55451" y2="3390"/>
                        <a14:foregroundMark x1="96805" y1="9605" x2="96805" y2="9605"/>
                        <a14:foregroundMark x1="96992" y1="9605" x2="96992" y2="9605"/>
                        <a14:foregroundMark x1="78008" y1="3672" x2="78008" y2="3672"/>
                        <a14:foregroundMark x1="96429" y1="3672" x2="96429" y2="36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27460" y="956352"/>
            <a:ext cx="994657" cy="8489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42D1676-1C12-ED3F-07F6-B6FFCCA9305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3955" b="91808" l="3008" r="96429">
                        <a14:foregroundMark x1="10526" y1="92090" x2="10526" y2="92090"/>
                        <a14:foregroundMark x1="3195" y1="32768" x2="3195" y2="32768"/>
                        <a14:foregroundMark x1="3195" y1="28249" x2="3195" y2="28249"/>
                        <a14:foregroundMark x1="3195" y1="22599" x2="3195" y2="22599"/>
                        <a14:foregroundMark x1="3383" y1="18927" x2="3383" y2="18927"/>
                        <a14:foregroundMark x1="3195" y1="38418" x2="3195" y2="38418"/>
                        <a14:foregroundMark x1="3383" y1="42373" x2="3383" y2="42373"/>
                        <a14:foregroundMark x1="46241" y1="4237" x2="46241" y2="4237"/>
                        <a14:foregroundMark x1="96429" y1="20056" x2="96429" y2="200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23966" y="954523"/>
            <a:ext cx="897434" cy="85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802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870DE4F-319E-A88C-4796-7011DF7AA015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20C2EB4-6B65-9DE8-BF78-0DDEF8B53DF7}"/>
              </a:ext>
            </a:extLst>
          </p:cNvPr>
          <p:cNvGrpSpPr/>
          <p:nvPr/>
        </p:nvGrpSpPr>
        <p:grpSpPr>
          <a:xfrm>
            <a:off x="1751568" y="2240333"/>
            <a:ext cx="2856495" cy="3211301"/>
            <a:chOff x="654779" y="1429387"/>
            <a:chExt cx="2856495" cy="3211301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190869D7-24D5-38CA-C8E8-D17B5EE965CB}"/>
                </a:ext>
              </a:extLst>
            </p:cNvPr>
            <p:cNvSpPr/>
            <p:nvPr/>
          </p:nvSpPr>
          <p:spPr>
            <a:xfrm>
              <a:off x="828177" y="1563057"/>
              <a:ext cx="1118148" cy="427948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708EEC65-065B-03C7-2326-E1DBF594F1F6}"/>
                </a:ext>
              </a:extLst>
            </p:cNvPr>
            <p:cNvSpPr/>
            <p:nvPr/>
          </p:nvSpPr>
          <p:spPr>
            <a:xfrm>
              <a:off x="2219239" y="2165717"/>
              <a:ext cx="1118148" cy="427948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DFE9D44-5D20-26F6-8AE1-2612D807ACAF}"/>
                </a:ext>
              </a:extLst>
            </p:cNvPr>
            <p:cNvGrpSpPr/>
            <p:nvPr/>
          </p:nvGrpSpPr>
          <p:grpSpPr>
            <a:xfrm>
              <a:off x="915345" y="1622497"/>
              <a:ext cx="981634" cy="289277"/>
              <a:chOff x="3400425" y="2328863"/>
              <a:chExt cx="1793882" cy="528637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B73C8F28-F594-0158-A458-200065A8E078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23529A67-1DD9-F068-919B-537479BFAC3F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CE2034F-D546-49D9-0957-546BBEC5F0E3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33F6DCCC-92F0-400C-246A-8800AB94703D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BAF6BEF-D8DF-6769-8C8A-25E44CD35A3E}"/>
                </a:ext>
              </a:extLst>
            </p:cNvPr>
            <p:cNvGrpSpPr/>
            <p:nvPr/>
          </p:nvGrpSpPr>
          <p:grpSpPr>
            <a:xfrm>
              <a:off x="915345" y="2232577"/>
              <a:ext cx="981634" cy="289277"/>
              <a:chOff x="3400425" y="2328863"/>
              <a:chExt cx="1793882" cy="528637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4850DCB-E43D-B6DD-E852-2DCC5568907D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A8BBAF7-EDA5-18A4-EF3A-DF196C06BAFA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0F440A9B-B267-3563-DFC7-981E199F3FF4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D7560856-0025-7C80-8049-06B6420C9736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C20C4AF0-206A-8FE9-D22B-4F74C768217E}"/>
                </a:ext>
              </a:extLst>
            </p:cNvPr>
            <p:cNvSpPr/>
            <p:nvPr/>
          </p:nvSpPr>
          <p:spPr>
            <a:xfrm>
              <a:off x="1479832" y="1659632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0FDC0CF8-8C0E-5EC4-0300-F388BDFAEFB7}"/>
                </a:ext>
              </a:extLst>
            </p:cNvPr>
            <p:cNvSpPr/>
            <p:nvPr/>
          </p:nvSpPr>
          <p:spPr>
            <a:xfrm>
              <a:off x="1381125" y="1659632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56FE8688-B7D3-49BA-4951-4B3E5F1456CE}"/>
                </a:ext>
              </a:extLst>
            </p:cNvPr>
            <p:cNvSpPr/>
            <p:nvPr/>
          </p:nvSpPr>
          <p:spPr>
            <a:xfrm>
              <a:off x="1288345" y="1659632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BD7B319-1F4B-DBB3-2758-1C3CD2423831}"/>
                </a:ext>
              </a:extLst>
            </p:cNvPr>
            <p:cNvGrpSpPr/>
            <p:nvPr/>
          </p:nvGrpSpPr>
          <p:grpSpPr>
            <a:xfrm>
              <a:off x="2299557" y="1622497"/>
              <a:ext cx="981634" cy="289277"/>
              <a:chOff x="3400425" y="2328863"/>
              <a:chExt cx="1793882" cy="528637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97D7815D-355E-B9F4-9ACA-AD1F6B8DACA0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B5CAD945-CF17-7A0F-5CAC-F0761CF64070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E6BBB08B-24DA-FE42-34E1-A084FD2E7F2F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53741878-5090-9298-B488-983B3D33E667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FAE466FB-0480-F715-6347-AEF6FE4E7224}"/>
                </a:ext>
              </a:extLst>
            </p:cNvPr>
            <p:cNvGrpSpPr/>
            <p:nvPr/>
          </p:nvGrpSpPr>
          <p:grpSpPr>
            <a:xfrm>
              <a:off x="2299557" y="2232577"/>
              <a:ext cx="981634" cy="289277"/>
              <a:chOff x="3400425" y="2328863"/>
              <a:chExt cx="1793882" cy="528637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A7869350-8F17-716A-826E-1595E8700E5F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934F6795-D00A-17D8-1368-E7A53291E69B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9608BDEA-6224-998E-271D-E6CB7C72A253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7A26F0FC-47F1-A41E-24F7-694EF6159CAD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Rounded Rectangle 63">
              <a:extLst>
                <a:ext uri="{FF2B5EF4-FFF2-40B4-BE49-F238E27FC236}">
                  <a16:creationId xmlns:a16="http://schemas.microsoft.com/office/drawing/2014/main" id="{C385921F-87F6-1C53-2969-60838DAADDDA}"/>
                </a:ext>
              </a:extLst>
            </p:cNvPr>
            <p:cNvSpPr/>
            <p:nvPr/>
          </p:nvSpPr>
          <p:spPr>
            <a:xfrm>
              <a:off x="2864044" y="1659632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2ED8F408-36B4-91A7-A872-2F69CFE9E9E9}"/>
                </a:ext>
              </a:extLst>
            </p:cNvPr>
            <p:cNvSpPr/>
            <p:nvPr/>
          </p:nvSpPr>
          <p:spPr>
            <a:xfrm>
              <a:off x="2765337" y="1659632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87" name="Rounded Rectangle 86">
              <a:extLst>
                <a:ext uri="{FF2B5EF4-FFF2-40B4-BE49-F238E27FC236}">
                  <a16:creationId xmlns:a16="http://schemas.microsoft.com/office/drawing/2014/main" id="{72A398B7-1891-89DB-ECDF-F62A81292ECA}"/>
                </a:ext>
              </a:extLst>
            </p:cNvPr>
            <p:cNvSpPr/>
            <p:nvPr/>
          </p:nvSpPr>
          <p:spPr>
            <a:xfrm>
              <a:off x="1479832" y="2269711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88" name="Rounded Rectangle 87">
              <a:extLst>
                <a:ext uri="{FF2B5EF4-FFF2-40B4-BE49-F238E27FC236}">
                  <a16:creationId xmlns:a16="http://schemas.microsoft.com/office/drawing/2014/main" id="{FFB5B30D-7903-FD2D-6E82-4512008F38AD}"/>
                </a:ext>
              </a:extLst>
            </p:cNvPr>
            <p:cNvSpPr/>
            <p:nvPr/>
          </p:nvSpPr>
          <p:spPr>
            <a:xfrm>
              <a:off x="2862807" y="2268548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89" name="Rounded Rectangle 88">
              <a:extLst>
                <a:ext uri="{FF2B5EF4-FFF2-40B4-BE49-F238E27FC236}">
                  <a16:creationId xmlns:a16="http://schemas.microsoft.com/office/drawing/2014/main" id="{53E48062-DFA9-0BDB-9869-5ABAD00C8F81}"/>
                </a:ext>
              </a:extLst>
            </p:cNvPr>
            <p:cNvSpPr/>
            <p:nvPr/>
          </p:nvSpPr>
          <p:spPr>
            <a:xfrm>
              <a:off x="2764099" y="2268548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90" name="Rounded Rectangle 89">
              <a:extLst>
                <a:ext uri="{FF2B5EF4-FFF2-40B4-BE49-F238E27FC236}">
                  <a16:creationId xmlns:a16="http://schemas.microsoft.com/office/drawing/2014/main" id="{BF167E88-384B-7B67-5F0B-D0C7844E1FF9}"/>
                </a:ext>
              </a:extLst>
            </p:cNvPr>
            <p:cNvSpPr/>
            <p:nvPr/>
          </p:nvSpPr>
          <p:spPr>
            <a:xfrm>
              <a:off x="2671320" y="2268548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99" name="Rounded Rectangle 98">
              <a:extLst>
                <a:ext uri="{FF2B5EF4-FFF2-40B4-BE49-F238E27FC236}">
                  <a16:creationId xmlns:a16="http://schemas.microsoft.com/office/drawing/2014/main" id="{8B83B1BC-113A-DBD1-7E4D-A3EB940D071A}"/>
                </a:ext>
              </a:extLst>
            </p:cNvPr>
            <p:cNvSpPr/>
            <p:nvPr/>
          </p:nvSpPr>
          <p:spPr>
            <a:xfrm>
              <a:off x="2570420" y="2267915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DB23856D-9B5C-28C2-EFFF-C1F87D8E6AD2}"/>
                </a:ext>
              </a:extLst>
            </p:cNvPr>
            <p:cNvGrpSpPr/>
            <p:nvPr/>
          </p:nvGrpSpPr>
          <p:grpSpPr>
            <a:xfrm rot="10800000">
              <a:off x="3363898" y="1429387"/>
              <a:ext cx="112163" cy="1305283"/>
              <a:chOff x="4986338" y="3259367"/>
              <a:chExt cx="249449" cy="2793217"/>
            </a:xfrm>
          </p:grpSpPr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AC80B523-D35E-CD7B-C680-EB1A1F55A991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ADCA9CC6-2BA9-41C2-39D3-C380145E1358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1B07889F-D1A8-420D-EF1C-E8B8D1D72DD9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3249CF8-F0CC-7149-C623-AFFB5F429E2F}"/>
                </a:ext>
              </a:extLst>
            </p:cNvPr>
            <p:cNvGrpSpPr/>
            <p:nvPr/>
          </p:nvGrpSpPr>
          <p:grpSpPr>
            <a:xfrm rot="10800000" flipH="1">
              <a:off x="654779" y="1429388"/>
              <a:ext cx="112163" cy="1305283"/>
              <a:chOff x="4986338" y="3259367"/>
              <a:chExt cx="249449" cy="2793217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F8E7CC87-247A-FE7E-02BC-46845136729B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471E08D-A044-D5FB-A359-E877AE1D772B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AB5AB78E-321A-48CD-0350-2B3C118AF241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2ABF432E-99DC-9C2B-4046-80258F1229FE}"/>
                </a:ext>
              </a:extLst>
            </p:cNvPr>
            <p:cNvCxnSpPr>
              <a:cxnSpLocks/>
            </p:cNvCxnSpPr>
            <p:nvPr/>
          </p:nvCxnSpPr>
          <p:spPr>
            <a:xfrm>
              <a:off x="2019270" y="2593665"/>
              <a:ext cx="0" cy="647045"/>
            </a:xfrm>
            <a:prstGeom prst="straightConnector1">
              <a:avLst/>
            </a:prstGeom>
            <a:ln w="12700">
              <a:solidFill>
                <a:srgbClr val="FDA6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22FE117-132C-E879-0EC1-91525B2BB05A}"/>
                </a:ext>
              </a:extLst>
            </p:cNvPr>
            <p:cNvSpPr/>
            <p:nvPr/>
          </p:nvSpPr>
          <p:spPr>
            <a:xfrm>
              <a:off x="863390" y="3469074"/>
              <a:ext cx="1118148" cy="427948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5493AEE1-16A8-7902-77DB-C12351DB1C30}"/>
                </a:ext>
              </a:extLst>
            </p:cNvPr>
            <p:cNvSpPr/>
            <p:nvPr/>
          </p:nvSpPr>
          <p:spPr>
            <a:xfrm>
              <a:off x="2254452" y="4071734"/>
              <a:ext cx="1118148" cy="427948"/>
            </a:xfrm>
            <a:prstGeom prst="roundRect">
              <a:avLst/>
            </a:prstGeom>
            <a:solidFill>
              <a:srgbClr val="92D050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0B5A38F-75BA-BE87-2199-D950A19CC852}"/>
                </a:ext>
              </a:extLst>
            </p:cNvPr>
            <p:cNvGrpSpPr/>
            <p:nvPr/>
          </p:nvGrpSpPr>
          <p:grpSpPr>
            <a:xfrm>
              <a:off x="950558" y="3528514"/>
              <a:ext cx="981634" cy="289277"/>
              <a:chOff x="3400425" y="2328863"/>
              <a:chExt cx="1793882" cy="528637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EF5A75A3-76F7-E314-761F-DF311E169705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15D62BC8-38BE-9E84-F5F8-E30ACA667175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C95E48D3-C2CB-CD87-58CE-277FF2A651BB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EB205657-4614-0D30-A9A3-DEC8EA2EF74F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BF6847B0-9DB5-99DA-26C9-2ACA27AA3F5D}"/>
                </a:ext>
              </a:extLst>
            </p:cNvPr>
            <p:cNvSpPr/>
            <p:nvPr/>
          </p:nvSpPr>
          <p:spPr>
            <a:xfrm>
              <a:off x="1515045" y="3565649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56106342-FAE7-CA17-93F7-0CE831BD8D16}"/>
                </a:ext>
              </a:extLst>
            </p:cNvPr>
            <p:cNvSpPr/>
            <p:nvPr/>
          </p:nvSpPr>
          <p:spPr>
            <a:xfrm>
              <a:off x="1416338" y="3565649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B6114251-16F4-4E23-B5A0-C33D13A61B73}"/>
                </a:ext>
              </a:extLst>
            </p:cNvPr>
            <p:cNvSpPr/>
            <p:nvPr/>
          </p:nvSpPr>
          <p:spPr>
            <a:xfrm>
              <a:off x="1323558" y="3565649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4EBD827F-BC8B-D4EE-80CE-B5F068799227}"/>
                </a:ext>
              </a:extLst>
            </p:cNvPr>
            <p:cNvGrpSpPr/>
            <p:nvPr/>
          </p:nvGrpSpPr>
          <p:grpSpPr>
            <a:xfrm>
              <a:off x="2334770" y="3528514"/>
              <a:ext cx="981634" cy="289277"/>
              <a:chOff x="3400425" y="2328863"/>
              <a:chExt cx="1793882" cy="528637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1DFCCB5A-019D-45C5-51F1-4079B3DD235C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67488269-4A14-552A-023E-BAD8CD2BADE9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F970DAEF-AA30-B6C6-2116-A8A02DA1021A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DD52AF86-74D1-DC5B-E069-1943E0518DBA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76BC3372-B442-7FD5-AAF2-8D304A2F356A}"/>
                </a:ext>
              </a:extLst>
            </p:cNvPr>
            <p:cNvGrpSpPr/>
            <p:nvPr/>
          </p:nvGrpSpPr>
          <p:grpSpPr>
            <a:xfrm>
              <a:off x="2334770" y="4138594"/>
              <a:ext cx="981634" cy="289277"/>
              <a:chOff x="3400425" y="2328863"/>
              <a:chExt cx="1793882" cy="528637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EEB7D90E-5779-05A5-53BC-3CEBC9C1BDD6}"/>
                  </a:ext>
                </a:extLst>
              </p:cNvPr>
              <p:cNvSpPr/>
              <p:nvPr/>
            </p:nvSpPr>
            <p:spPr>
              <a:xfrm>
                <a:off x="4665670" y="2328863"/>
                <a:ext cx="528637" cy="528637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67D5B4B0-EE40-CEDD-E101-AA160121B7F4}"/>
                  </a:ext>
                </a:extLst>
              </p:cNvPr>
              <p:cNvCxnSpPr/>
              <p:nvPr/>
            </p:nvCxnSpPr>
            <p:spPr>
              <a:xfrm>
                <a:off x="3400425" y="2328863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897D5FDE-344B-6F94-E5FC-FB18F3002151}"/>
                  </a:ext>
                </a:extLst>
              </p:cNvPr>
              <p:cNvCxnSpPr/>
              <p:nvPr/>
            </p:nvCxnSpPr>
            <p:spPr>
              <a:xfrm>
                <a:off x="3400425" y="2857500"/>
                <a:ext cx="12573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93966717-7824-5D7A-7921-62CD80FFFF3A}"/>
                  </a:ext>
                </a:extLst>
              </p:cNvPr>
              <p:cNvCxnSpPr/>
              <p:nvPr/>
            </p:nvCxnSpPr>
            <p:spPr>
              <a:xfrm>
                <a:off x="4657725" y="2328863"/>
                <a:ext cx="0" cy="52863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Rounded Rectangle 111">
              <a:extLst>
                <a:ext uri="{FF2B5EF4-FFF2-40B4-BE49-F238E27FC236}">
                  <a16:creationId xmlns:a16="http://schemas.microsoft.com/office/drawing/2014/main" id="{3A068D0A-B2AF-FA57-32CE-C07CD8A242B8}"/>
                </a:ext>
              </a:extLst>
            </p:cNvPr>
            <p:cNvSpPr/>
            <p:nvPr/>
          </p:nvSpPr>
          <p:spPr>
            <a:xfrm>
              <a:off x="2899257" y="3565649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3" name="Rounded Rectangle 112">
              <a:extLst>
                <a:ext uri="{FF2B5EF4-FFF2-40B4-BE49-F238E27FC236}">
                  <a16:creationId xmlns:a16="http://schemas.microsoft.com/office/drawing/2014/main" id="{E02CC55A-9647-1094-92B6-60601001B031}"/>
                </a:ext>
              </a:extLst>
            </p:cNvPr>
            <p:cNvSpPr/>
            <p:nvPr/>
          </p:nvSpPr>
          <p:spPr>
            <a:xfrm>
              <a:off x="2800550" y="3565649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5" name="Rounded Rectangle 114">
              <a:extLst>
                <a:ext uri="{FF2B5EF4-FFF2-40B4-BE49-F238E27FC236}">
                  <a16:creationId xmlns:a16="http://schemas.microsoft.com/office/drawing/2014/main" id="{1B8AFF32-FF27-5436-C4DA-103C2AA514DD}"/>
                </a:ext>
              </a:extLst>
            </p:cNvPr>
            <p:cNvSpPr/>
            <p:nvPr/>
          </p:nvSpPr>
          <p:spPr>
            <a:xfrm>
              <a:off x="2898020" y="4174565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6" name="Rounded Rectangle 115">
              <a:extLst>
                <a:ext uri="{FF2B5EF4-FFF2-40B4-BE49-F238E27FC236}">
                  <a16:creationId xmlns:a16="http://schemas.microsoft.com/office/drawing/2014/main" id="{8596C8E3-3348-2FF9-1441-F574672F4533}"/>
                </a:ext>
              </a:extLst>
            </p:cNvPr>
            <p:cNvSpPr/>
            <p:nvPr/>
          </p:nvSpPr>
          <p:spPr>
            <a:xfrm>
              <a:off x="2799312" y="4174565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7" name="Rounded Rectangle 116">
              <a:extLst>
                <a:ext uri="{FF2B5EF4-FFF2-40B4-BE49-F238E27FC236}">
                  <a16:creationId xmlns:a16="http://schemas.microsoft.com/office/drawing/2014/main" id="{CFBBBAF1-0757-3688-20CF-F48667260604}"/>
                </a:ext>
              </a:extLst>
            </p:cNvPr>
            <p:cNvSpPr/>
            <p:nvPr/>
          </p:nvSpPr>
          <p:spPr>
            <a:xfrm>
              <a:off x="2706533" y="4174565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sp>
          <p:nvSpPr>
            <p:cNvPr id="118" name="Rounded Rectangle 117">
              <a:extLst>
                <a:ext uri="{FF2B5EF4-FFF2-40B4-BE49-F238E27FC236}">
                  <a16:creationId xmlns:a16="http://schemas.microsoft.com/office/drawing/2014/main" id="{A875FCA3-615B-40F3-1938-76BFF4FA0431}"/>
                </a:ext>
              </a:extLst>
            </p:cNvPr>
            <p:cNvSpPr/>
            <p:nvPr/>
          </p:nvSpPr>
          <p:spPr>
            <a:xfrm>
              <a:off x="2605633" y="4173932"/>
              <a:ext cx="61488" cy="217333"/>
            </a:xfrm>
            <a:prstGeom prst="roundRect">
              <a:avLst/>
            </a:prstGeom>
            <a:solidFill>
              <a:srgbClr val="FDA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A649"/>
                </a:solidFill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2E27FF93-E719-5247-67CA-3DD2580F0886}"/>
                </a:ext>
              </a:extLst>
            </p:cNvPr>
            <p:cNvGrpSpPr/>
            <p:nvPr/>
          </p:nvGrpSpPr>
          <p:grpSpPr>
            <a:xfrm rot="10800000">
              <a:off x="3399111" y="3335404"/>
              <a:ext cx="112163" cy="1305283"/>
              <a:chOff x="4986338" y="3259367"/>
              <a:chExt cx="249449" cy="2793217"/>
            </a:xfrm>
          </p:grpSpPr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665BD38E-1DB5-7B7F-CE86-FF7E911FF9CA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1DD82F21-C5C8-C556-8721-F5DEFD6FA4E8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1B6A13D0-BF7B-3504-AB75-25FFDB2DB1B1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BA2333A2-17E2-E21D-9825-04437B4A6785}"/>
                </a:ext>
              </a:extLst>
            </p:cNvPr>
            <p:cNvGrpSpPr/>
            <p:nvPr/>
          </p:nvGrpSpPr>
          <p:grpSpPr>
            <a:xfrm rot="10800000" flipH="1">
              <a:off x="689992" y="3335405"/>
              <a:ext cx="112163" cy="1305283"/>
              <a:chOff x="4986338" y="3259367"/>
              <a:chExt cx="249449" cy="2793217"/>
            </a:xfrm>
          </p:grpSpPr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13AE6B3E-71F1-B7E6-9FF1-0A1645B96936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577DEFCD-8BA4-600D-279B-A482D1D4F29C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24F8933B-56B6-B0ED-DC1F-886F4471E826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B979947D-F4D9-9FF3-6AE1-20408E97B024}"/>
              </a:ext>
            </a:extLst>
          </p:cNvPr>
          <p:cNvGrpSpPr/>
          <p:nvPr/>
        </p:nvGrpSpPr>
        <p:grpSpPr>
          <a:xfrm>
            <a:off x="6837975" y="2269800"/>
            <a:ext cx="3122190" cy="915254"/>
            <a:chOff x="5422543" y="2982936"/>
            <a:chExt cx="4235222" cy="1241533"/>
          </a:xfrm>
        </p:grpSpPr>
        <p:sp>
          <p:nvSpPr>
            <p:cNvPr id="186" name="Rounded Rectangle 185">
              <a:extLst>
                <a:ext uri="{FF2B5EF4-FFF2-40B4-BE49-F238E27FC236}">
                  <a16:creationId xmlns:a16="http://schemas.microsoft.com/office/drawing/2014/main" id="{F671323F-7CF5-48CC-A28F-21C9A436D0E1}"/>
                </a:ext>
              </a:extLst>
            </p:cNvPr>
            <p:cNvSpPr/>
            <p:nvPr/>
          </p:nvSpPr>
          <p:spPr>
            <a:xfrm rot="5400000">
              <a:off x="8776293" y="3398297"/>
              <a:ext cx="964551" cy="41010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071EAFCC-05CD-8AF5-775D-F43127519659}"/>
                </a:ext>
              </a:extLst>
            </p:cNvPr>
            <p:cNvGrpSpPr/>
            <p:nvPr/>
          </p:nvGrpSpPr>
          <p:grpSpPr>
            <a:xfrm rot="10800000">
              <a:off x="7745637" y="3002108"/>
              <a:ext cx="118127" cy="1207876"/>
              <a:chOff x="4986338" y="3259367"/>
              <a:chExt cx="249449" cy="2793217"/>
            </a:xfrm>
          </p:grpSpPr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B666253A-5974-2DE7-EF38-00F4122701A6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16C25ED5-3803-7BDA-6BC3-AF2D3F9400EF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1960897A-BAD7-89DE-D79F-0C4E12891AE7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Rounded Rectangle 191">
              <a:extLst>
                <a:ext uri="{FF2B5EF4-FFF2-40B4-BE49-F238E27FC236}">
                  <a16:creationId xmlns:a16="http://schemas.microsoft.com/office/drawing/2014/main" id="{492D1982-FB63-5A4C-E254-04C90BDC119C}"/>
                </a:ext>
              </a:extLst>
            </p:cNvPr>
            <p:cNvSpPr/>
            <p:nvPr/>
          </p:nvSpPr>
          <p:spPr>
            <a:xfrm>
              <a:off x="6672011" y="3149358"/>
              <a:ext cx="1014128" cy="41010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770ED3D7-5D18-5F86-D03F-D38BE1561169}"/>
                    </a:ext>
                  </a:extLst>
                </p:cNvPr>
                <p:cNvSpPr txBox="1"/>
                <p:nvPr/>
              </p:nvSpPr>
              <p:spPr>
                <a:xfrm>
                  <a:off x="5422543" y="3404217"/>
                  <a:ext cx="974853" cy="50099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≈</m:t>
                        </m:r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 xmlns=""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770ED3D7-5D18-5F86-D03F-D38BE15611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22543" y="3404217"/>
                  <a:ext cx="974853" cy="500995"/>
                </a:xfrm>
                <a:prstGeom prst="rect">
                  <a:avLst/>
                </a:prstGeom>
                <a:blipFill>
                  <a:blip r:embed="rId3"/>
                  <a:stretch>
                    <a:fillRect l="-10345" r="-3448" b="-2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0DDF0025-52BF-EC1D-83AF-34971CF61613}"/>
                    </a:ext>
                  </a:extLst>
                </p:cNvPr>
                <p:cNvSpPr txBox="1"/>
                <p:nvPr/>
              </p:nvSpPr>
              <p:spPr>
                <a:xfrm>
                  <a:off x="7964740" y="3441761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0DDF0025-52BF-EC1D-83AF-34971CF616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64740" y="3441761"/>
                  <a:ext cx="22602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35714" r="-50000" b="-4117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F244D30F-15C8-D8C5-625A-84AAAF5DFA52}"/>
                </a:ext>
              </a:extLst>
            </p:cNvPr>
            <p:cNvGrpSpPr/>
            <p:nvPr/>
          </p:nvGrpSpPr>
          <p:grpSpPr>
            <a:xfrm rot="10800000" flipH="1">
              <a:off x="6504410" y="3016593"/>
              <a:ext cx="118127" cy="1207876"/>
              <a:chOff x="4986338" y="3259367"/>
              <a:chExt cx="249449" cy="2793217"/>
            </a:xfrm>
          </p:grpSpPr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C1401A9A-9656-765C-7C01-9DBFEBB3799B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FA10AE8C-C8B8-92E3-9082-B2BA704EB195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6F26460-22A8-81D3-B70D-AEEAF05BCF9E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4EAA8F87-9E12-A13C-A7FA-1C84FDC31080}"/>
                </a:ext>
              </a:extLst>
            </p:cNvPr>
            <p:cNvGrpSpPr/>
            <p:nvPr/>
          </p:nvGrpSpPr>
          <p:grpSpPr>
            <a:xfrm rot="10800000">
              <a:off x="9539638" y="2982936"/>
              <a:ext cx="118127" cy="1207876"/>
              <a:chOff x="4986338" y="3259367"/>
              <a:chExt cx="249449" cy="2793217"/>
            </a:xfrm>
          </p:grpSpPr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81E39D26-3B21-D603-C10C-7812C09CF8AF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FA323891-FD02-257E-3D76-9925466E6ECB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1224D5C9-073A-588E-9044-8741675B84F5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FE39ECC1-03A1-7A3A-6395-2C01EC25A0B4}"/>
                </a:ext>
              </a:extLst>
            </p:cNvPr>
            <p:cNvGrpSpPr/>
            <p:nvPr/>
          </p:nvGrpSpPr>
          <p:grpSpPr>
            <a:xfrm rot="10800000" flipH="1">
              <a:off x="8298411" y="2997421"/>
              <a:ext cx="118127" cy="1207876"/>
              <a:chOff x="4986338" y="3259367"/>
              <a:chExt cx="249449" cy="2793217"/>
            </a:xfrm>
          </p:grpSpPr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70608854-BC41-4531-F0E8-9FF52AC5A0CF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B6B5B43A-0A13-5DE9-BC79-0C98E3AEDF88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D5377DAF-0607-6CAB-71AB-6DAAD406C98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350CEE9-15FF-426E-1BF0-CBB78230EBFC}"/>
              </a:ext>
            </a:extLst>
          </p:cNvPr>
          <p:cNvSpPr txBox="1"/>
          <p:nvPr/>
        </p:nvSpPr>
        <p:spPr>
          <a:xfrm>
            <a:off x="2305436" y="129411"/>
            <a:ext cx="8328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DIFFICULTY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LEVEL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E0FFC1-5F16-7504-6F73-E062DBA38903}"/>
              </a:ext>
            </a:extLst>
          </p:cNvPr>
          <p:cNvSpPr txBox="1"/>
          <p:nvPr/>
        </p:nvSpPr>
        <p:spPr>
          <a:xfrm>
            <a:off x="1118783" y="1675953"/>
            <a:ext cx="458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THREE-QUEUE SYSTEM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21FBC62-4229-A596-3565-61D86D31D0D1}"/>
              </a:ext>
            </a:extLst>
          </p:cNvPr>
          <p:cNvSpPr txBox="1"/>
          <p:nvPr/>
        </p:nvSpPr>
        <p:spPr>
          <a:xfrm>
            <a:off x="6193576" y="1688147"/>
            <a:ext cx="2883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Montserrat" pitchFamily="2" charset="77"/>
              </a:rPr>
              <a:t>State Space Collapse: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E1C34355-B26F-1729-7660-6DA3EAD7203B}"/>
              </a:ext>
            </a:extLst>
          </p:cNvPr>
          <p:cNvSpPr/>
          <p:nvPr/>
        </p:nvSpPr>
        <p:spPr>
          <a:xfrm>
            <a:off x="6311209" y="4071654"/>
            <a:ext cx="3062384" cy="1212402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4979BFDC-DEEA-884E-ED30-C439AAC2DA63}"/>
              </a:ext>
            </a:extLst>
          </p:cNvPr>
          <p:cNvSpPr/>
          <p:nvPr/>
        </p:nvSpPr>
        <p:spPr>
          <a:xfrm>
            <a:off x="6311210" y="4071653"/>
            <a:ext cx="3062384" cy="452881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7CB1EE0-F927-B1DF-2728-E65E79FD6BBC}"/>
              </a:ext>
            </a:extLst>
          </p:cNvPr>
          <p:cNvSpPr txBox="1"/>
          <p:nvPr/>
        </p:nvSpPr>
        <p:spPr>
          <a:xfrm>
            <a:off x="6368601" y="4562871"/>
            <a:ext cx="296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ontserrat Medium" pitchFamily="2" charset="77"/>
              </a:rPr>
              <a:t>The functional equation has a unique solution.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A0A91B2-A278-C919-1800-4156B7B96DAF}"/>
              </a:ext>
            </a:extLst>
          </p:cNvPr>
          <p:cNvSpPr txBox="1"/>
          <p:nvPr/>
        </p:nvSpPr>
        <p:spPr>
          <a:xfrm>
            <a:off x="6444024" y="4107260"/>
            <a:ext cx="134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Lemma: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1676119-54C8-3882-90ED-98E6B335C05F}"/>
              </a:ext>
            </a:extLst>
          </p:cNvPr>
          <p:cNvSpPr txBox="1"/>
          <p:nvPr/>
        </p:nvSpPr>
        <p:spPr>
          <a:xfrm>
            <a:off x="6266227" y="5386329"/>
            <a:ext cx="17506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 SemiBold" pitchFamily="2" charset="77"/>
              </a:rPr>
              <a:t>Complete proof.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1477A0-9B5B-7C00-156C-ABB5B14F3558}"/>
              </a:ext>
            </a:extLst>
          </p:cNvPr>
          <p:cNvSpPr txBox="1"/>
          <p:nvPr/>
        </p:nvSpPr>
        <p:spPr>
          <a:xfrm>
            <a:off x="8359482" y="1691603"/>
            <a:ext cx="17506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 SemiBold" pitchFamily="2" charset="77"/>
              </a:rPr>
              <a:t>2-dim</a:t>
            </a:r>
          </a:p>
        </p:txBody>
      </p:sp>
    </p:spTree>
    <p:extLst>
      <p:ext uri="{BB962C8B-B14F-4D97-AF65-F5344CB8AC3E}">
        <p14:creationId xmlns:p14="http://schemas.microsoft.com/office/powerpoint/2010/main" val="3254643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 animBg="1"/>
      <p:bldP spid="35" grpId="0"/>
      <p:bldP spid="36" grpId="0"/>
      <p:bldP spid="47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272092" y="86272"/>
            <a:ext cx="7647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THREE-QUEUE 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SYSTEM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90869D7-24D5-38CA-C8E8-D17B5EE965CB}"/>
              </a:ext>
            </a:extLst>
          </p:cNvPr>
          <p:cNvSpPr/>
          <p:nvPr/>
        </p:nvSpPr>
        <p:spPr>
          <a:xfrm>
            <a:off x="828177" y="1563057"/>
            <a:ext cx="1118148" cy="427948"/>
          </a:xfrm>
          <a:prstGeom prst="roundRect">
            <a:avLst/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08EEC65-065B-03C7-2326-E1DBF594F1F6}"/>
              </a:ext>
            </a:extLst>
          </p:cNvPr>
          <p:cNvSpPr/>
          <p:nvPr/>
        </p:nvSpPr>
        <p:spPr>
          <a:xfrm>
            <a:off x="2219239" y="2165717"/>
            <a:ext cx="1118148" cy="427948"/>
          </a:xfrm>
          <a:prstGeom prst="roundRect">
            <a:avLst/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DFE9D44-5D20-26F6-8AE1-2612D807ACAF}"/>
              </a:ext>
            </a:extLst>
          </p:cNvPr>
          <p:cNvGrpSpPr/>
          <p:nvPr/>
        </p:nvGrpSpPr>
        <p:grpSpPr>
          <a:xfrm>
            <a:off x="915345" y="1622497"/>
            <a:ext cx="981634" cy="289277"/>
            <a:chOff x="3400425" y="2328863"/>
            <a:chExt cx="1793882" cy="528637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73C8F28-F594-0158-A458-200065A8E078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3529A67-1DD9-F068-919B-537479BFAC3F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CE2034F-D546-49D9-0957-546BBEC5F0E3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F6DCCC-92F0-400C-246A-8800AB94703D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BAF6BEF-D8DF-6769-8C8A-25E44CD35A3E}"/>
              </a:ext>
            </a:extLst>
          </p:cNvPr>
          <p:cNvGrpSpPr/>
          <p:nvPr/>
        </p:nvGrpSpPr>
        <p:grpSpPr>
          <a:xfrm>
            <a:off x="915345" y="2232577"/>
            <a:ext cx="981634" cy="289277"/>
            <a:chOff x="3400425" y="2328863"/>
            <a:chExt cx="1793882" cy="528637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4850DCB-E43D-B6DD-E852-2DCC5568907D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A8BBAF7-EDA5-18A4-EF3A-DF196C06BAFA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F440A9B-B267-3563-DFC7-981E199F3FF4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560856-0025-7C80-8049-06B6420C973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C20C4AF0-206A-8FE9-D22B-4F74C768217E}"/>
              </a:ext>
            </a:extLst>
          </p:cNvPr>
          <p:cNvSpPr/>
          <p:nvPr/>
        </p:nvSpPr>
        <p:spPr>
          <a:xfrm>
            <a:off x="1479832" y="165963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FDC0CF8-8C0E-5EC4-0300-F388BDFAEFB7}"/>
              </a:ext>
            </a:extLst>
          </p:cNvPr>
          <p:cNvSpPr/>
          <p:nvPr/>
        </p:nvSpPr>
        <p:spPr>
          <a:xfrm>
            <a:off x="1381125" y="165963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56FE8688-B7D3-49BA-4951-4B3E5F1456CE}"/>
              </a:ext>
            </a:extLst>
          </p:cNvPr>
          <p:cNvSpPr/>
          <p:nvPr/>
        </p:nvSpPr>
        <p:spPr>
          <a:xfrm>
            <a:off x="1288345" y="165963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BD7B319-1F4B-DBB3-2758-1C3CD2423831}"/>
              </a:ext>
            </a:extLst>
          </p:cNvPr>
          <p:cNvGrpSpPr/>
          <p:nvPr/>
        </p:nvGrpSpPr>
        <p:grpSpPr>
          <a:xfrm>
            <a:off x="2299557" y="1622497"/>
            <a:ext cx="981634" cy="289277"/>
            <a:chOff x="3400425" y="2328863"/>
            <a:chExt cx="1793882" cy="528637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7D7815D-355E-B9F4-9ACA-AD1F6B8DACA0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5CAD945-CF17-7A0F-5CAC-F0761CF64070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6BBB08B-24DA-FE42-34E1-A084FD2E7F2F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3741878-5090-9298-B488-983B3D33E667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AE466FB-0480-F715-6347-AEF6FE4E7224}"/>
              </a:ext>
            </a:extLst>
          </p:cNvPr>
          <p:cNvGrpSpPr/>
          <p:nvPr/>
        </p:nvGrpSpPr>
        <p:grpSpPr>
          <a:xfrm>
            <a:off x="2299557" y="2232577"/>
            <a:ext cx="981634" cy="289277"/>
            <a:chOff x="3400425" y="2328863"/>
            <a:chExt cx="1793882" cy="528637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7869350-8F17-716A-826E-1595E8700E5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34F6795-D00A-17D8-1368-E7A53291E69B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608BDEA-6224-998E-271D-E6CB7C72A253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A26F0FC-47F1-A41E-24F7-694EF6159CAD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C385921F-87F6-1C53-2969-60838DAADDDA}"/>
              </a:ext>
            </a:extLst>
          </p:cNvPr>
          <p:cNvSpPr/>
          <p:nvPr/>
        </p:nvSpPr>
        <p:spPr>
          <a:xfrm>
            <a:off x="2864044" y="165963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2ED8F408-36B4-91A7-A872-2F69CFE9E9E9}"/>
              </a:ext>
            </a:extLst>
          </p:cNvPr>
          <p:cNvSpPr/>
          <p:nvPr/>
        </p:nvSpPr>
        <p:spPr>
          <a:xfrm>
            <a:off x="2765337" y="165963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72A398B7-1891-89DB-ECDF-F62A81292ECA}"/>
              </a:ext>
            </a:extLst>
          </p:cNvPr>
          <p:cNvSpPr/>
          <p:nvPr/>
        </p:nvSpPr>
        <p:spPr>
          <a:xfrm>
            <a:off x="1479832" y="2269711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FFB5B30D-7903-FD2D-6E82-4512008F38AD}"/>
              </a:ext>
            </a:extLst>
          </p:cNvPr>
          <p:cNvSpPr/>
          <p:nvPr/>
        </p:nvSpPr>
        <p:spPr>
          <a:xfrm>
            <a:off x="2862807" y="226854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9" name="Rounded Rectangle 88">
            <a:extLst>
              <a:ext uri="{FF2B5EF4-FFF2-40B4-BE49-F238E27FC236}">
                <a16:creationId xmlns:a16="http://schemas.microsoft.com/office/drawing/2014/main" id="{53E48062-DFA9-0BDB-9869-5ABAD00C8F81}"/>
              </a:ext>
            </a:extLst>
          </p:cNvPr>
          <p:cNvSpPr/>
          <p:nvPr/>
        </p:nvSpPr>
        <p:spPr>
          <a:xfrm>
            <a:off x="2764099" y="226854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BF167E88-384B-7B67-5F0B-D0C7844E1FF9}"/>
              </a:ext>
            </a:extLst>
          </p:cNvPr>
          <p:cNvSpPr/>
          <p:nvPr/>
        </p:nvSpPr>
        <p:spPr>
          <a:xfrm>
            <a:off x="2671320" y="226854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8B83B1BC-113A-DBD1-7E4D-A3EB940D071A}"/>
              </a:ext>
            </a:extLst>
          </p:cNvPr>
          <p:cNvSpPr/>
          <p:nvPr/>
        </p:nvSpPr>
        <p:spPr>
          <a:xfrm>
            <a:off x="2570420" y="2267915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DB23856D-9B5C-28C2-EFFF-C1F87D8E6AD2}"/>
              </a:ext>
            </a:extLst>
          </p:cNvPr>
          <p:cNvGrpSpPr/>
          <p:nvPr/>
        </p:nvGrpSpPr>
        <p:grpSpPr>
          <a:xfrm rot="10800000">
            <a:off x="3363898" y="1429387"/>
            <a:ext cx="112163" cy="1305283"/>
            <a:chOff x="4986338" y="3259367"/>
            <a:chExt cx="249449" cy="2793217"/>
          </a:xfrm>
        </p:grpSpPr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AC80B523-D35E-CD7B-C680-EB1A1F55A991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DCA9CC6-2BA9-41C2-39D3-C380145E1358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1B07889F-D1A8-420D-EF1C-E8B8D1D72DD9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870DE4F-319E-A88C-4796-7011DF7AA015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249CF8-F0CC-7149-C623-AFFB5F429E2F}"/>
              </a:ext>
            </a:extLst>
          </p:cNvPr>
          <p:cNvGrpSpPr/>
          <p:nvPr/>
        </p:nvGrpSpPr>
        <p:grpSpPr>
          <a:xfrm rot="10800000" flipH="1">
            <a:off x="654779" y="1429388"/>
            <a:ext cx="112163" cy="1305283"/>
            <a:chOff x="4986338" y="3259367"/>
            <a:chExt cx="249449" cy="2793217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8E7CC87-247A-FE7E-02BC-46845136729B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471E08D-A044-D5FB-A359-E877AE1D772B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B5AB78E-321A-48CD-0350-2B3C118AF241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ABF432E-99DC-9C2B-4046-80258F1229FE}"/>
              </a:ext>
            </a:extLst>
          </p:cNvPr>
          <p:cNvCxnSpPr>
            <a:cxnSpLocks/>
          </p:cNvCxnSpPr>
          <p:nvPr/>
        </p:nvCxnSpPr>
        <p:spPr>
          <a:xfrm>
            <a:off x="2019270" y="2593665"/>
            <a:ext cx="0" cy="647045"/>
          </a:xfrm>
          <a:prstGeom prst="straightConnector1">
            <a:avLst/>
          </a:prstGeom>
          <a:ln w="127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2FE117-132C-E879-0EC1-91525B2BB05A}"/>
              </a:ext>
            </a:extLst>
          </p:cNvPr>
          <p:cNvSpPr/>
          <p:nvPr/>
        </p:nvSpPr>
        <p:spPr>
          <a:xfrm>
            <a:off x="863390" y="3469074"/>
            <a:ext cx="1118148" cy="427948"/>
          </a:xfrm>
          <a:prstGeom prst="roundRect">
            <a:avLst/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5493AEE1-16A8-7902-77DB-C12351DB1C30}"/>
              </a:ext>
            </a:extLst>
          </p:cNvPr>
          <p:cNvSpPr/>
          <p:nvPr/>
        </p:nvSpPr>
        <p:spPr>
          <a:xfrm>
            <a:off x="2254452" y="4071734"/>
            <a:ext cx="1118148" cy="427948"/>
          </a:xfrm>
          <a:prstGeom prst="roundRect">
            <a:avLst/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0B5A38F-75BA-BE87-2199-D950A19CC852}"/>
              </a:ext>
            </a:extLst>
          </p:cNvPr>
          <p:cNvGrpSpPr/>
          <p:nvPr/>
        </p:nvGrpSpPr>
        <p:grpSpPr>
          <a:xfrm>
            <a:off x="950558" y="3528514"/>
            <a:ext cx="981634" cy="289277"/>
            <a:chOff x="3400425" y="2328863"/>
            <a:chExt cx="1793882" cy="528637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F5A75A3-76F7-E314-761F-DF311E169705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5D62BC8-38BE-9E84-F5F8-E30ACA667175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95E48D3-C2CB-CD87-58CE-277FF2A651BB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B205657-4614-0D30-A9A3-DEC8EA2EF74F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BF6847B0-9DB5-99DA-26C9-2ACA27AA3F5D}"/>
              </a:ext>
            </a:extLst>
          </p:cNvPr>
          <p:cNvSpPr/>
          <p:nvPr/>
        </p:nvSpPr>
        <p:spPr>
          <a:xfrm>
            <a:off x="1515045" y="3565649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56106342-FAE7-CA17-93F7-0CE831BD8D16}"/>
              </a:ext>
            </a:extLst>
          </p:cNvPr>
          <p:cNvSpPr/>
          <p:nvPr/>
        </p:nvSpPr>
        <p:spPr>
          <a:xfrm>
            <a:off x="1416338" y="3565649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B6114251-16F4-4E23-B5A0-C33D13A61B73}"/>
              </a:ext>
            </a:extLst>
          </p:cNvPr>
          <p:cNvSpPr/>
          <p:nvPr/>
        </p:nvSpPr>
        <p:spPr>
          <a:xfrm>
            <a:off x="1323558" y="3565649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EBD827F-BC8B-D4EE-80CE-B5F068799227}"/>
              </a:ext>
            </a:extLst>
          </p:cNvPr>
          <p:cNvGrpSpPr/>
          <p:nvPr/>
        </p:nvGrpSpPr>
        <p:grpSpPr>
          <a:xfrm>
            <a:off x="2334770" y="3528514"/>
            <a:ext cx="981634" cy="289277"/>
            <a:chOff x="3400425" y="2328863"/>
            <a:chExt cx="1793882" cy="528637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DFCCB5A-019D-45C5-51F1-4079B3DD235C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67488269-4A14-552A-023E-BAD8CD2BADE9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F970DAEF-AA30-B6C6-2116-A8A02DA1021A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D52AF86-74D1-DC5B-E069-1943E0518DBA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6BC3372-B442-7FD5-AAF2-8D304A2F356A}"/>
              </a:ext>
            </a:extLst>
          </p:cNvPr>
          <p:cNvGrpSpPr/>
          <p:nvPr/>
        </p:nvGrpSpPr>
        <p:grpSpPr>
          <a:xfrm>
            <a:off x="2334770" y="4138594"/>
            <a:ext cx="981634" cy="289277"/>
            <a:chOff x="3400425" y="2328863"/>
            <a:chExt cx="1793882" cy="528637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EEB7D90E-5779-05A5-53BC-3CEBC9C1BDD6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7D5B4B0-EE40-CEDD-E101-AA160121B7F4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897D5FDE-344B-6F94-E5FC-FB18F3002151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93966717-7824-5D7A-7921-62CD80FFFF3A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Rounded Rectangle 111">
            <a:extLst>
              <a:ext uri="{FF2B5EF4-FFF2-40B4-BE49-F238E27FC236}">
                <a16:creationId xmlns:a16="http://schemas.microsoft.com/office/drawing/2014/main" id="{3A068D0A-B2AF-FA57-32CE-C07CD8A242B8}"/>
              </a:ext>
            </a:extLst>
          </p:cNvPr>
          <p:cNvSpPr/>
          <p:nvPr/>
        </p:nvSpPr>
        <p:spPr>
          <a:xfrm>
            <a:off x="2899257" y="3565649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113" name="Rounded Rectangle 112">
            <a:extLst>
              <a:ext uri="{FF2B5EF4-FFF2-40B4-BE49-F238E27FC236}">
                <a16:creationId xmlns:a16="http://schemas.microsoft.com/office/drawing/2014/main" id="{E02CC55A-9647-1094-92B6-60601001B031}"/>
              </a:ext>
            </a:extLst>
          </p:cNvPr>
          <p:cNvSpPr/>
          <p:nvPr/>
        </p:nvSpPr>
        <p:spPr>
          <a:xfrm>
            <a:off x="2800550" y="3565649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115" name="Rounded Rectangle 114">
            <a:extLst>
              <a:ext uri="{FF2B5EF4-FFF2-40B4-BE49-F238E27FC236}">
                <a16:creationId xmlns:a16="http://schemas.microsoft.com/office/drawing/2014/main" id="{1B8AFF32-FF27-5436-C4DA-103C2AA514DD}"/>
              </a:ext>
            </a:extLst>
          </p:cNvPr>
          <p:cNvSpPr/>
          <p:nvPr/>
        </p:nvSpPr>
        <p:spPr>
          <a:xfrm>
            <a:off x="2898020" y="4174565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116" name="Rounded Rectangle 115">
            <a:extLst>
              <a:ext uri="{FF2B5EF4-FFF2-40B4-BE49-F238E27FC236}">
                <a16:creationId xmlns:a16="http://schemas.microsoft.com/office/drawing/2014/main" id="{8596C8E3-3348-2FF9-1441-F574672F4533}"/>
              </a:ext>
            </a:extLst>
          </p:cNvPr>
          <p:cNvSpPr/>
          <p:nvPr/>
        </p:nvSpPr>
        <p:spPr>
          <a:xfrm>
            <a:off x="2799312" y="4174565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117" name="Rounded Rectangle 116">
            <a:extLst>
              <a:ext uri="{FF2B5EF4-FFF2-40B4-BE49-F238E27FC236}">
                <a16:creationId xmlns:a16="http://schemas.microsoft.com/office/drawing/2014/main" id="{CFBBBAF1-0757-3688-20CF-F48667260604}"/>
              </a:ext>
            </a:extLst>
          </p:cNvPr>
          <p:cNvSpPr/>
          <p:nvPr/>
        </p:nvSpPr>
        <p:spPr>
          <a:xfrm>
            <a:off x="2706533" y="4174565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118" name="Rounded Rectangle 117">
            <a:extLst>
              <a:ext uri="{FF2B5EF4-FFF2-40B4-BE49-F238E27FC236}">
                <a16:creationId xmlns:a16="http://schemas.microsoft.com/office/drawing/2014/main" id="{A875FCA3-615B-40F3-1938-76BFF4FA0431}"/>
              </a:ext>
            </a:extLst>
          </p:cNvPr>
          <p:cNvSpPr/>
          <p:nvPr/>
        </p:nvSpPr>
        <p:spPr>
          <a:xfrm>
            <a:off x="2605633" y="417393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2E27FF93-E719-5247-67CA-3DD2580F0886}"/>
              </a:ext>
            </a:extLst>
          </p:cNvPr>
          <p:cNvGrpSpPr/>
          <p:nvPr/>
        </p:nvGrpSpPr>
        <p:grpSpPr>
          <a:xfrm rot="10800000">
            <a:off x="3399111" y="3335404"/>
            <a:ext cx="112163" cy="1305283"/>
            <a:chOff x="4986338" y="3259367"/>
            <a:chExt cx="249449" cy="2793217"/>
          </a:xfrm>
        </p:grpSpPr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65BD38E-1DB5-7B7F-CE86-FF7E911FF9CA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1DD82F21-C5C8-C556-8721-F5DEFD6FA4E8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B6A13D0-BF7B-3504-AB75-25FFDB2DB1B1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BA2333A2-17E2-E21D-9825-04437B4A6785}"/>
              </a:ext>
            </a:extLst>
          </p:cNvPr>
          <p:cNvGrpSpPr/>
          <p:nvPr/>
        </p:nvGrpSpPr>
        <p:grpSpPr>
          <a:xfrm rot="10800000" flipH="1">
            <a:off x="689992" y="3335405"/>
            <a:ext cx="112163" cy="1305283"/>
            <a:chOff x="4986338" y="3259367"/>
            <a:chExt cx="249449" cy="2793217"/>
          </a:xfrm>
        </p:grpSpPr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3AE6B3E-71F1-B7E6-9FF1-0A1645B96936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577DEFCD-8BA4-600D-279B-A482D1D4F29C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24F8933B-56B6-B0ED-DC1F-886F4471E826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550DADCD-A281-966E-9F64-76A6CE40AB80}"/>
              </a:ext>
            </a:extLst>
          </p:cNvPr>
          <p:cNvGrpSpPr/>
          <p:nvPr/>
        </p:nvGrpSpPr>
        <p:grpSpPr>
          <a:xfrm>
            <a:off x="6993157" y="1621300"/>
            <a:ext cx="4696620" cy="937354"/>
            <a:chOff x="5422543" y="1307836"/>
            <a:chExt cx="6267234" cy="1250818"/>
          </a:xfrm>
        </p:grpSpPr>
        <p:sp>
          <p:nvSpPr>
            <p:cNvPr id="139" name="Rounded Rectangle 138">
              <a:extLst>
                <a:ext uri="{FF2B5EF4-FFF2-40B4-BE49-F238E27FC236}">
                  <a16:creationId xmlns:a16="http://schemas.microsoft.com/office/drawing/2014/main" id="{2DC76E74-E717-18DB-DEB6-08BA19CB3A52}"/>
                </a:ext>
              </a:extLst>
            </p:cNvPr>
            <p:cNvSpPr/>
            <p:nvPr/>
          </p:nvSpPr>
          <p:spPr>
            <a:xfrm rot="5400000">
              <a:off x="8199197" y="1728018"/>
              <a:ext cx="971369" cy="410103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ounded Rectangle 139">
              <a:extLst>
                <a:ext uri="{FF2B5EF4-FFF2-40B4-BE49-F238E27FC236}">
                  <a16:creationId xmlns:a16="http://schemas.microsoft.com/office/drawing/2014/main" id="{5C748EFD-BDD8-9A28-454B-8AD9AA79D48C}"/>
                </a:ext>
              </a:extLst>
            </p:cNvPr>
            <p:cNvSpPr/>
            <p:nvPr/>
          </p:nvSpPr>
          <p:spPr>
            <a:xfrm rot="5400000">
              <a:off x="8776293" y="1732482"/>
              <a:ext cx="964551" cy="41010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ounded Rectangle 140">
              <a:extLst>
                <a:ext uri="{FF2B5EF4-FFF2-40B4-BE49-F238E27FC236}">
                  <a16:creationId xmlns:a16="http://schemas.microsoft.com/office/drawing/2014/main" id="{959C35DD-1422-6B86-4BD4-F3EB60ECFFFF}"/>
                </a:ext>
              </a:extLst>
            </p:cNvPr>
            <p:cNvSpPr/>
            <p:nvPr/>
          </p:nvSpPr>
          <p:spPr>
            <a:xfrm>
              <a:off x="10399828" y="1469763"/>
              <a:ext cx="1007244" cy="913244"/>
            </a:xfrm>
            <a:prstGeom prst="roundRect">
              <a:avLst>
                <a:gd name="adj" fmla="val 568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A8D2E852-509D-616F-F3E5-17BB91228C0F}"/>
                </a:ext>
              </a:extLst>
            </p:cNvPr>
            <p:cNvGrpSpPr/>
            <p:nvPr/>
          </p:nvGrpSpPr>
          <p:grpSpPr>
            <a:xfrm rot="10800000">
              <a:off x="7745637" y="1336293"/>
              <a:ext cx="118127" cy="1207876"/>
              <a:chOff x="4986338" y="3259367"/>
              <a:chExt cx="249449" cy="2793217"/>
            </a:xfrm>
          </p:grpSpPr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93F63F76-F6CE-B407-8FDE-69249468ADDA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6B339F7F-06F2-9460-3D6A-DBB3E027F195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6763A233-831E-6D78-16C0-69205346A7A1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" name="Rounded Rectangle 145">
              <a:extLst>
                <a:ext uri="{FF2B5EF4-FFF2-40B4-BE49-F238E27FC236}">
                  <a16:creationId xmlns:a16="http://schemas.microsoft.com/office/drawing/2014/main" id="{94193FDA-6602-AB8E-D9FF-7E92A3F05DC0}"/>
                </a:ext>
              </a:extLst>
            </p:cNvPr>
            <p:cNvSpPr/>
            <p:nvPr/>
          </p:nvSpPr>
          <p:spPr>
            <a:xfrm>
              <a:off x="6672011" y="1483543"/>
              <a:ext cx="1014128" cy="41010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TextBox 146">
                  <a:extLst>
                    <a:ext uri="{FF2B5EF4-FFF2-40B4-BE49-F238E27FC236}">
                      <a16:creationId xmlns:a16="http://schemas.microsoft.com/office/drawing/2014/main" id="{5283411C-6835-35DE-9383-058F5ED2A0CA}"/>
                    </a:ext>
                  </a:extLst>
                </p:cNvPr>
                <p:cNvSpPr txBox="1"/>
                <p:nvPr/>
              </p:nvSpPr>
              <p:spPr>
                <a:xfrm>
                  <a:off x="6993157" y="1500303"/>
                  <a:ext cx="363113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7" name="TextBox 146">
                  <a:extLst>
                    <a:ext uri="{FF2B5EF4-FFF2-40B4-BE49-F238E27FC236}">
                      <a16:creationId xmlns:a16="http://schemas.microsoft.com/office/drawing/2014/main" id="{5283411C-6835-35DE-9383-058F5ED2A0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93157" y="1500303"/>
                  <a:ext cx="363113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18182" r="-9091"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788F5D43-CF50-55BD-B9C3-EECB3D71D2E8}"/>
                    </a:ext>
                  </a:extLst>
                </p:cNvPr>
                <p:cNvSpPr txBox="1"/>
                <p:nvPr/>
              </p:nvSpPr>
              <p:spPr>
                <a:xfrm>
                  <a:off x="5422543" y="1738402"/>
                  <a:ext cx="955907" cy="68185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groupChr>
                          <m:groupChrPr>
                            <m:chr m:val="→"/>
                            <m:vertJc m:val="bot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</m:groupChr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 xmlns=""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788F5D43-CF50-55BD-B9C3-EECB3D71D2E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22543" y="1738402"/>
                  <a:ext cx="955907" cy="681851"/>
                </a:xfrm>
                <a:prstGeom prst="rect">
                  <a:avLst/>
                </a:prstGeom>
                <a:blipFill>
                  <a:blip r:embed="rId4"/>
                  <a:stretch>
                    <a:fillRect l="-10345" t="-9756" b="-658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TextBox 148">
                  <a:extLst>
                    <a:ext uri="{FF2B5EF4-FFF2-40B4-BE49-F238E27FC236}">
                      <a16:creationId xmlns:a16="http://schemas.microsoft.com/office/drawing/2014/main" id="{49B0E602-FACE-D86F-10A9-6E62A8C7A22E}"/>
                    </a:ext>
                  </a:extLst>
                </p:cNvPr>
                <p:cNvSpPr txBox="1"/>
                <p:nvPr/>
              </p:nvSpPr>
              <p:spPr>
                <a:xfrm>
                  <a:off x="10315176" y="1684969"/>
                  <a:ext cx="1374601" cy="4787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limLow>
                              <m:limLow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lim>
                            </m:limLow>
                            <m:r>
                              <a:rPr lang="en-US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9" name="TextBox 148">
                  <a:extLst>
                    <a:ext uri="{FF2B5EF4-FFF2-40B4-BE49-F238E27FC236}">
                      <a16:creationId xmlns:a16="http://schemas.microsoft.com/office/drawing/2014/main" id="{49B0E602-FACE-D86F-10A9-6E62A8C7A2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15176" y="1684969"/>
                  <a:ext cx="1374601" cy="478785"/>
                </a:xfrm>
                <a:prstGeom prst="rect">
                  <a:avLst/>
                </a:prstGeom>
                <a:blipFill>
                  <a:blip r:embed="rId5"/>
                  <a:stretch>
                    <a:fillRect t="-3333" b="-1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E048050C-D1EE-DEDE-6A50-4C30FC6BE5F6}"/>
                    </a:ext>
                  </a:extLst>
                </p:cNvPr>
                <p:cNvSpPr txBox="1"/>
                <p:nvPr/>
              </p:nvSpPr>
              <p:spPr>
                <a:xfrm>
                  <a:off x="7964740" y="1775946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E048050C-D1EE-DEDE-6A50-4C30FC6BE5F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64740" y="1775946"/>
                  <a:ext cx="226024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35714" r="-42857" b="-4117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TextBox 150">
                  <a:extLst>
                    <a:ext uri="{FF2B5EF4-FFF2-40B4-BE49-F238E27FC236}">
                      <a16:creationId xmlns:a16="http://schemas.microsoft.com/office/drawing/2014/main" id="{E6F53E3B-5538-DCD5-C06B-414884D683CF}"/>
                    </a:ext>
                  </a:extLst>
                </p:cNvPr>
                <p:cNvSpPr txBox="1"/>
                <p:nvPr/>
              </p:nvSpPr>
              <p:spPr>
                <a:xfrm>
                  <a:off x="9765580" y="1869635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1" name="TextBox 150">
                  <a:extLst>
                    <a:ext uri="{FF2B5EF4-FFF2-40B4-BE49-F238E27FC236}">
                      <a16:creationId xmlns:a16="http://schemas.microsoft.com/office/drawing/2014/main" id="{E6F53E3B-5538-DCD5-C06B-414884D683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65580" y="1869635"/>
                  <a:ext cx="226024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20000" r="-20000" b="-1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5D9BCF70-2FD0-A8A9-7962-DFA5B2E12195}"/>
                </a:ext>
              </a:extLst>
            </p:cNvPr>
            <p:cNvGrpSpPr/>
            <p:nvPr/>
          </p:nvGrpSpPr>
          <p:grpSpPr>
            <a:xfrm rot="10800000" flipH="1">
              <a:off x="6504410" y="1350778"/>
              <a:ext cx="118127" cy="1207876"/>
              <a:chOff x="4986338" y="3259367"/>
              <a:chExt cx="249449" cy="2793217"/>
            </a:xfrm>
          </p:grpSpPr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D52D6BBD-57D0-94C3-0748-E9D300658E8D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2C9B6EA8-9148-ABE7-73EA-5F120EA8CC79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8479D098-C8D2-5AE7-14E3-55A65C4FA84D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936DCD5D-7B9D-9D86-F4D7-5D3ACF6FE38D}"/>
                </a:ext>
              </a:extLst>
            </p:cNvPr>
            <p:cNvGrpSpPr/>
            <p:nvPr/>
          </p:nvGrpSpPr>
          <p:grpSpPr>
            <a:xfrm rot="10800000">
              <a:off x="9539638" y="1317121"/>
              <a:ext cx="118127" cy="1207876"/>
              <a:chOff x="4986338" y="3259367"/>
              <a:chExt cx="249449" cy="2793217"/>
            </a:xfrm>
          </p:grpSpPr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399CD703-290E-3FD5-D7B2-1B242D702737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30031160-3AEB-E387-FB8F-D466FEC72FCF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C2FDDCA4-CDD4-179E-DA3E-E3465668CA84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E3692710-D329-2A00-0965-C53E8D8283D3}"/>
                </a:ext>
              </a:extLst>
            </p:cNvPr>
            <p:cNvGrpSpPr/>
            <p:nvPr/>
          </p:nvGrpSpPr>
          <p:grpSpPr>
            <a:xfrm rot="10800000" flipH="1">
              <a:off x="8298411" y="1331606"/>
              <a:ext cx="118127" cy="1207876"/>
              <a:chOff x="4986338" y="3259367"/>
              <a:chExt cx="249449" cy="2793217"/>
            </a:xfrm>
          </p:grpSpPr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E765D93B-DF27-67ED-9958-D600B66525EE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235379C9-936D-994E-C8EC-FE5756E8C188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45352CD5-4D9A-0D41-BF21-E9A2FC983666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4" name="Rounded Rectangle 163">
              <a:extLst>
                <a:ext uri="{FF2B5EF4-FFF2-40B4-BE49-F238E27FC236}">
                  <a16:creationId xmlns:a16="http://schemas.microsoft.com/office/drawing/2014/main" id="{50BFE1CB-0AF3-4C48-F362-ED1C5FC587BA}"/>
                </a:ext>
              </a:extLst>
            </p:cNvPr>
            <p:cNvSpPr/>
            <p:nvPr/>
          </p:nvSpPr>
          <p:spPr>
            <a:xfrm>
              <a:off x="6682742" y="2013675"/>
              <a:ext cx="990543" cy="41010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TextBox 164">
                  <a:extLst>
                    <a:ext uri="{FF2B5EF4-FFF2-40B4-BE49-F238E27FC236}">
                      <a16:creationId xmlns:a16="http://schemas.microsoft.com/office/drawing/2014/main" id="{48C0A8A2-E2AD-2E1A-3BFA-D73A982DD746}"/>
                    </a:ext>
                  </a:extLst>
                </p:cNvPr>
                <p:cNvSpPr txBox="1"/>
                <p:nvPr/>
              </p:nvSpPr>
              <p:spPr>
                <a:xfrm>
                  <a:off x="6961540" y="2013675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65" name="TextBox 164">
                  <a:extLst>
                    <a:ext uri="{FF2B5EF4-FFF2-40B4-BE49-F238E27FC236}">
                      <a16:creationId xmlns:a16="http://schemas.microsoft.com/office/drawing/2014/main" id="{48C0A8A2-E2AD-2E1A-3BFA-D73A982DD7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61540" y="2013675"/>
                  <a:ext cx="370230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17391" r="-4348" b="-130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TextBox 165">
                  <a:extLst>
                    <a:ext uri="{FF2B5EF4-FFF2-40B4-BE49-F238E27FC236}">
                      <a16:creationId xmlns:a16="http://schemas.microsoft.com/office/drawing/2014/main" id="{A5A63106-8234-97F0-329E-4235DA514999}"/>
                    </a:ext>
                  </a:extLst>
                </p:cNvPr>
                <p:cNvSpPr txBox="1"/>
                <p:nvPr/>
              </p:nvSpPr>
              <p:spPr>
                <a:xfrm>
                  <a:off x="8540018" y="1755565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66" name="TextBox 165">
                  <a:extLst>
                    <a:ext uri="{FF2B5EF4-FFF2-40B4-BE49-F238E27FC236}">
                      <a16:creationId xmlns:a16="http://schemas.microsoft.com/office/drawing/2014/main" id="{A5A63106-8234-97F0-329E-4235DA5149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40018" y="1755565"/>
                  <a:ext cx="370230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17391" r="-4348"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TextBox 166">
                  <a:extLst>
                    <a:ext uri="{FF2B5EF4-FFF2-40B4-BE49-F238E27FC236}">
                      <a16:creationId xmlns:a16="http://schemas.microsoft.com/office/drawing/2014/main" id="{022A65E2-4C81-AC76-DE0D-A72FA2E9C376}"/>
                    </a:ext>
                  </a:extLst>
                </p:cNvPr>
                <p:cNvSpPr txBox="1"/>
                <p:nvPr/>
              </p:nvSpPr>
              <p:spPr>
                <a:xfrm>
                  <a:off x="9110967" y="1775946"/>
                  <a:ext cx="37023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67" name="TextBox 166">
                  <a:extLst>
                    <a:ext uri="{FF2B5EF4-FFF2-40B4-BE49-F238E27FC236}">
                      <a16:creationId xmlns:a16="http://schemas.microsoft.com/office/drawing/2014/main" id="{022A65E2-4C81-AC76-DE0D-A72FA2E9C3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10967" y="1775946"/>
                  <a:ext cx="370230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17391" r="-4348" b="-869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1F60D46F-C393-E6D5-B0B3-065D3EBD1AB0}"/>
                </a:ext>
              </a:extLst>
            </p:cNvPr>
            <p:cNvGrpSpPr/>
            <p:nvPr/>
          </p:nvGrpSpPr>
          <p:grpSpPr>
            <a:xfrm rot="10800000">
              <a:off x="11465514" y="1307836"/>
              <a:ext cx="118127" cy="1207876"/>
              <a:chOff x="4986338" y="3259367"/>
              <a:chExt cx="249449" cy="2793217"/>
            </a:xfrm>
          </p:grpSpPr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93BAEA29-A501-1B17-B035-2B0705FFDBC5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816AE465-EE6C-43FC-7130-66E320E73B79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AD4A1EF7-ACD1-1B86-56FA-741A453CD5A8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82D6ED10-1AF1-6A80-654F-C42D74E5B7B5}"/>
                </a:ext>
              </a:extLst>
            </p:cNvPr>
            <p:cNvGrpSpPr/>
            <p:nvPr/>
          </p:nvGrpSpPr>
          <p:grpSpPr>
            <a:xfrm rot="10800000" flipH="1">
              <a:off x="10224287" y="1322321"/>
              <a:ext cx="118127" cy="1207876"/>
              <a:chOff x="4986338" y="3259367"/>
              <a:chExt cx="249449" cy="2793217"/>
            </a:xfrm>
          </p:grpSpPr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9707BAA2-8F1F-D2EE-5FD5-BABA4ED8C234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2B54DBE1-E115-65B7-F06C-43544F00712E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945B4B48-05B8-03C4-B804-99AB103765FD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847FA1D4-01CD-512B-6B55-73FE38700A4F}"/>
                </a:ext>
              </a:extLst>
            </p:cNvPr>
            <p:cNvSpPr txBox="1"/>
            <p:nvPr/>
          </p:nvSpPr>
          <p:spPr>
            <a:xfrm>
              <a:off x="9927103" y="180082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B979947D-F4D9-9FF3-6AE1-20408E97B024}"/>
              </a:ext>
            </a:extLst>
          </p:cNvPr>
          <p:cNvGrpSpPr/>
          <p:nvPr/>
        </p:nvGrpSpPr>
        <p:grpSpPr>
          <a:xfrm>
            <a:off x="7050095" y="2982274"/>
            <a:ext cx="3122190" cy="915254"/>
            <a:chOff x="5422543" y="2982936"/>
            <a:chExt cx="4235222" cy="1241533"/>
          </a:xfrm>
        </p:grpSpPr>
        <p:sp>
          <p:nvSpPr>
            <p:cNvPr id="186" name="Rounded Rectangle 185">
              <a:extLst>
                <a:ext uri="{FF2B5EF4-FFF2-40B4-BE49-F238E27FC236}">
                  <a16:creationId xmlns:a16="http://schemas.microsoft.com/office/drawing/2014/main" id="{F671323F-7CF5-48CC-A28F-21C9A436D0E1}"/>
                </a:ext>
              </a:extLst>
            </p:cNvPr>
            <p:cNvSpPr/>
            <p:nvPr/>
          </p:nvSpPr>
          <p:spPr>
            <a:xfrm rot="5400000">
              <a:off x="8776293" y="3398297"/>
              <a:ext cx="964551" cy="41010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071EAFCC-05CD-8AF5-775D-F43127519659}"/>
                </a:ext>
              </a:extLst>
            </p:cNvPr>
            <p:cNvGrpSpPr/>
            <p:nvPr/>
          </p:nvGrpSpPr>
          <p:grpSpPr>
            <a:xfrm rot="10800000">
              <a:off x="7745637" y="3002108"/>
              <a:ext cx="118127" cy="1207876"/>
              <a:chOff x="4986338" y="3259367"/>
              <a:chExt cx="249449" cy="2793217"/>
            </a:xfrm>
          </p:grpSpPr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B666253A-5974-2DE7-EF38-00F4122701A6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16C25ED5-3803-7BDA-6BC3-AF2D3F9400EF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1960897A-BAD7-89DE-D79F-0C4E12891AE7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Rounded Rectangle 191">
              <a:extLst>
                <a:ext uri="{FF2B5EF4-FFF2-40B4-BE49-F238E27FC236}">
                  <a16:creationId xmlns:a16="http://schemas.microsoft.com/office/drawing/2014/main" id="{492D1982-FB63-5A4C-E254-04C90BDC119C}"/>
                </a:ext>
              </a:extLst>
            </p:cNvPr>
            <p:cNvSpPr/>
            <p:nvPr/>
          </p:nvSpPr>
          <p:spPr>
            <a:xfrm>
              <a:off x="6672011" y="3149358"/>
              <a:ext cx="1014128" cy="41010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TextBox 203">
                  <a:extLst>
                    <a:ext uri="{FF2B5EF4-FFF2-40B4-BE49-F238E27FC236}">
                      <a16:creationId xmlns:a16="http://schemas.microsoft.com/office/drawing/2014/main" id="{730561CB-466F-9EA9-1473-2F482000775B}"/>
                    </a:ext>
                  </a:extLst>
                </p:cNvPr>
                <p:cNvSpPr txBox="1"/>
                <p:nvPr/>
              </p:nvSpPr>
              <p:spPr>
                <a:xfrm>
                  <a:off x="6993157" y="3166118"/>
                  <a:ext cx="370006" cy="3757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4" name="TextBox 203">
                  <a:extLst>
                    <a:ext uri="{FF2B5EF4-FFF2-40B4-BE49-F238E27FC236}">
                      <a16:creationId xmlns:a16="http://schemas.microsoft.com/office/drawing/2014/main" id="{730561CB-466F-9EA9-1473-2F482000775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93157" y="3166118"/>
                  <a:ext cx="370006" cy="375746"/>
                </a:xfrm>
                <a:prstGeom prst="rect">
                  <a:avLst/>
                </a:prstGeom>
                <a:blipFill>
                  <a:blip r:embed="rId11"/>
                  <a:stretch>
                    <a:fillRect l="-18182" r="-9091" b="-130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770ED3D7-5D18-5F86-D03F-D38BE1561169}"/>
                    </a:ext>
                  </a:extLst>
                </p:cNvPr>
                <p:cNvSpPr txBox="1"/>
                <p:nvPr/>
              </p:nvSpPr>
              <p:spPr>
                <a:xfrm>
                  <a:off x="5422543" y="3404217"/>
                  <a:ext cx="971722" cy="69313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𝝐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groupChr>
                          <m:groupChrPr>
                            <m:chr m:val="→"/>
                            <m:vertJc m:val="bot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groupChr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</m:groupChr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 xmlns=""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770ED3D7-5D18-5F86-D03F-D38BE15611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22543" y="3404217"/>
                  <a:ext cx="971722" cy="693131"/>
                </a:xfrm>
                <a:prstGeom prst="rect">
                  <a:avLst/>
                </a:prstGeom>
                <a:blipFill>
                  <a:blip r:embed="rId12"/>
                  <a:stretch>
                    <a:fillRect l="-10526" t="-9756" b="-658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0DDF0025-52BF-EC1D-83AF-34971CF61613}"/>
                    </a:ext>
                  </a:extLst>
                </p:cNvPr>
                <p:cNvSpPr txBox="1"/>
                <p:nvPr/>
              </p:nvSpPr>
              <p:spPr>
                <a:xfrm>
                  <a:off x="7964740" y="3441761"/>
                  <a:ext cx="22602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0DDF0025-52BF-EC1D-83AF-34971CF616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64740" y="3441761"/>
                  <a:ext cx="226024" cy="276999"/>
                </a:xfrm>
                <a:prstGeom prst="rect">
                  <a:avLst/>
                </a:prstGeom>
                <a:blipFill>
                  <a:blip r:embed="rId13"/>
                  <a:stretch>
                    <a:fillRect l="-42857" r="-42857" b="-4117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F244D30F-15C8-D8C5-625A-84AAAF5DFA52}"/>
                </a:ext>
              </a:extLst>
            </p:cNvPr>
            <p:cNvGrpSpPr/>
            <p:nvPr/>
          </p:nvGrpSpPr>
          <p:grpSpPr>
            <a:xfrm rot="10800000" flipH="1">
              <a:off x="6504410" y="3016593"/>
              <a:ext cx="118127" cy="1207876"/>
              <a:chOff x="4986338" y="3259367"/>
              <a:chExt cx="249449" cy="2793217"/>
            </a:xfrm>
          </p:grpSpPr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C1401A9A-9656-765C-7C01-9DBFEBB3799B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FA10AE8C-C8B8-92E3-9082-B2BA704EB195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6F26460-22A8-81D3-B70D-AEEAF05BCF9E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4EAA8F87-9E12-A13C-A7FA-1C84FDC31080}"/>
                </a:ext>
              </a:extLst>
            </p:cNvPr>
            <p:cNvGrpSpPr/>
            <p:nvPr/>
          </p:nvGrpSpPr>
          <p:grpSpPr>
            <a:xfrm rot="10800000">
              <a:off x="9539638" y="2982936"/>
              <a:ext cx="118127" cy="1207876"/>
              <a:chOff x="4986338" y="3259367"/>
              <a:chExt cx="249449" cy="2793217"/>
            </a:xfrm>
          </p:grpSpPr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81E39D26-3B21-D603-C10C-7812C09CF8AF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FA323891-FD02-257E-3D76-9925466E6ECB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1224D5C9-073A-588E-9044-8741675B84F5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FE39ECC1-03A1-7A3A-6395-2C01EC25A0B4}"/>
                </a:ext>
              </a:extLst>
            </p:cNvPr>
            <p:cNvGrpSpPr/>
            <p:nvPr/>
          </p:nvGrpSpPr>
          <p:grpSpPr>
            <a:xfrm rot="10800000" flipH="1">
              <a:off x="8298411" y="2997421"/>
              <a:ext cx="118127" cy="1207876"/>
              <a:chOff x="4986338" y="3259367"/>
              <a:chExt cx="249449" cy="2793217"/>
            </a:xfrm>
          </p:grpSpPr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70608854-BC41-4531-F0E8-9FF52AC5A0CF}"/>
                  </a:ext>
                </a:extLst>
              </p:cNvPr>
              <p:cNvCxnSpPr/>
              <p:nvPr/>
            </p:nvCxnSpPr>
            <p:spPr>
              <a:xfrm flipH="1">
                <a:off x="4986338" y="3269999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B6B5B43A-0A13-5DE9-BC79-0C98E3AEDF88}"/>
                  </a:ext>
                </a:extLst>
              </p:cNvPr>
              <p:cNvCxnSpPr/>
              <p:nvPr/>
            </p:nvCxnSpPr>
            <p:spPr>
              <a:xfrm>
                <a:off x="4986338" y="3259367"/>
                <a:ext cx="0" cy="2793217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D5377DAF-0607-6CAB-71AB-6DAAD406C98A}"/>
                  </a:ext>
                </a:extLst>
              </p:cNvPr>
              <p:cNvCxnSpPr/>
              <p:nvPr/>
            </p:nvCxnSpPr>
            <p:spPr>
              <a:xfrm flipH="1">
                <a:off x="4986338" y="6041952"/>
                <a:ext cx="249449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0" name="TextBox 229">
                  <a:extLst>
                    <a:ext uri="{FF2B5EF4-FFF2-40B4-BE49-F238E27FC236}">
                      <a16:creationId xmlns:a16="http://schemas.microsoft.com/office/drawing/2014/main" id="{4DAC0F82-D827-8329-DB34-F2B9D285D3B5}"/>
                    </a:ext>
                  </a:extLst>
                </p:cNvPr>
                <p:cNvSpPr txBox="1"/>
                <p:nvPr/>
              </p:nvSpPr>
              <p:spPr>
                <a:xfrm>
                  <a:off x="9110968" y="3441761"/>
                  <a:ext cx="377224" cy="3757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30" name="TextBox 229">
                  <a:extLst>
                    <a:ext uri="{FF2B5EF4-FFF2-40B4-BE49-F238E27FC236}">
                      <a16:creationId xmlns:a16="http://schemas.microsoft.com/office/drawing/2014/main" id="{4DAC0F82-D827-8329-DB34-F2B9D285D3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10968" y="3441761"/>
                  <a:ext cx="377224" cy="375746"/>
                </a:xfrm>
                <a:prstGeom prst="rect">
                  <a:avLst/>
                </a:prstGeom>
                <a:blipFill>
                  <a:blip r:embed="rId14"/>
                  <a:stretch>
                    <a:fillRect l="-17391" r="-4348" b="-130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240" name="Straight Arrow Connector 239">
            <a:extLst>
              <a:ext uri="{FF2B5EF4-FFF2-40B4-BE49-F238E27FC236}">
                <a16:creationId xmlns:a16="http://schemas.microsoft.com/office/drawing/2014/main" id="{01398B41-2B68-9237-51FD-478EBF0454E8}"/>
              </a:ext>
            </a:extLst>
          </p:cNvPr>
          <p:cNvCxnSpPr/>
          <p:nvPr/>
        </p:nvCxnSpPr>
        <p:spPr>
          <a:xfrm>
            <a:off x="7243230" y="2638153"/>
            <a:ext cx="0" cy="283412"/>
          </a:xfrm>
          <a:prstGeom prst="straightConnector1">
            <a:avLst/>
          </a:prstGeom>
          <a:ln w="127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Arrow Connector 240">
            <a:extLst>
              <a:ext uri="{FF2B5EF4-FFF2-40B4-BE49-F238E27FC236}">
                <a16:creationId xmlns:a16="http://schemas.microsoft.com/office/drawing/2014/main" id="{8E70F2B2-0653-B6A9-B4F4-E8C335D890F6}"/>
              </a:ext>
            </a:extLst>
          </p:cNvPr>
          <p:cNvCxnSpPr/>
          <p:nvPr/>
        </p:nvCxnSpPr>
        <p:spPr>
          <a:xfrm>
            <a:off x="8910248" y="2638153"/>
            <a:ext cx="0" cy="283412"/>
          </a:xfrm>
          <a:prstGeom prst="straightConnector1">
            <a:avLst/>
          </a:prstGeom>
          <a:ln w="127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Arrow Connector 241">
            <a:extLst>
              <a:ext uri="{FF2B5EF4-FFF2-40B4-BE49-F238E27FC236}">
                <a16:creationId xmlns:a16="http://schemas.microsoft.com/office/drawing/2014/main" id="{564568F8-E0B2-535A-ABE2-114C4648B0BB}"/>
              </a:ext>
            </a:extLst>
          </p:cNvPr>
          <p:cNvCxnSpPr>
            <a:cxnSpLocks/>
          </p:cNvCxnSpPr>
          <p:nvPr/>
        </p:nvCxnSpPr>
        <p:spPr>
          <a:xfrm>
            <a:off x="10871970" y="2652639"/>
            <a:ext cx="0" cy="816435"/>
          </a:xfrm>
          <a:prstGeom prst="straightConnector1">
            <a:avLst/>
          </a:prstGeom>
          <a:ln w="12700">
            <a:solidFill>
              <a:srgbClr val="FDA64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896ED20F-12D0-8D5E-ACDA-F893D31F05CB}"/>
                  </a:ext>
                </a:extLst>
              </p:cNvPr>
              <p:cNvSpPr txBox="1"/>
              <p:nvPr/>
            </p:nvSpPr>
            <p:spPr>
              <a:xfrm>
                <a:off x="10472018" y="3515119"/>
                <a:ext cx="1217759" cy="3192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limLow>
                          <m:limLow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r>
                              <m:rPr>
                                <m:sty m:val="p"/>
                              </m:rP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k</m:t>
                            </m:r>
                          </m:lim>
                        </m:limLow>
                        <m:r>
                          <a:rPr lang="en-US" sz="1600" b="0" i="0" smtClean="0">
                            <a:latin typeface="Cambria Math" panose="02040503050406030204" pitchFamily="18" charset="0"/>
                          </a:rPr>
                          <m:t> {</m:t>
                        </m:r>
                        <m:r>
                          <m:rPr>
                            <m:sty m:val="p"/>
                          </m:rPr>
                          <a:rPr lang="en-US" sz="1600" b="0" i="0" smtClean="0">
                            <a:latin typeface="Cambria Math" panose="02040503050406030204" pitchFamily="18" charset="0"/>
                          </a:rPr>
                          <m:t>Υ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/>
                  <a:t> =0</a:t>
                </a:r>
              </a:p>
            </p:txBody>
          </p:sp>
        </mc:Choice>
        <mc:Fallback xmlns=""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896ED20F-12D0-8D5E-ACDA-F893D31F0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2018" y="3515119"/>
                <a:ext cx="1217759" cy="319255"/>
              </a:xfrm>
              <a:prstGeom prst="rect">
                <a:avLst/>
              </a:prstGeom>
              <a:blipFill>
                <a:blip r:embed="rId15"/>
                <a:stretch>
                  <a:fillRect l="-6186" t="-19231"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4" name="Straight Arrow Connector 253">
            <a:extLst>
              <a:ext uri="{FF2B5EF4-FFF2-40B4-BE49-F238E27FC236}">
                <a16:creationId xmlns:a16="http://schemas.microsoft.com/office/drawing/2014/main" id="{2385B3B5-C15E-E243-D562-F66FB47BF2D9}"/>
              </a:ext>
            </a:extLst>
          </p:cNvPr>
          <p:cNvCxnSpPr>
            <a:cxnSpLocks/>
          </p:cNvCxnSpPr>
          <p:nvPr/>
        </p:nvCxnSpPr>
        <p:spPr>
          <a:xfrm>
            <a:off x="3730740" y="4359951"/>
            <a:ext cx="493298" cy="1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5" name="TextBox 254">
                <a:extLst>
                  <a:ext uri="{FF2B5EF4-FFF2-40B4-BE49-F238E27FC236}">
                    <a16:creationId xmlns:a16="http://schemas.microsoft.com/office/drawing/2014/main" id="{67761E28-03BD-F630-3B19-0046D4F623FF}"/>
                  </a:ext>
                </a:extLst>
              </p:cNvPr>
              <p:cNvSpPr txBox="1"/>
              <p:nvPr/>
            </p:nvSpPr>
            <p:spPr>
              <a:xfrm>
                <a:off x="4015536" y="4069973"/>
                <a:ext cx="14123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>
                  <a:solidFill>
                    <a:srgbClr val="132E3D"/>
                  </a:solidFill>
                </a:endParaRPr>
              </a:p>
            </p:txBody>
          </p:sp>
        </mc:Choice>
        <mc:Fallback xmlns="">
          <p:sp>
            <p:nvSpPr>
              <p:cNvPr id="255" name="TextBox 254">
                <a:extLst>
                  <a:ext uri="{FF2B5EF4-FFF2-40B4-BE49-F238E27FC236}">
                    <a16:creationId xmlns:a16="http://schemas.microsoft.com/office/drawing/2014/main" id="{67761E28-03BD-F630-3B19-0046D4F623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5536" y="4069973"/>
                <a:ext cx="1412334" cy="369332"/>
              </a:xfrm>
              <a:prstGeom prst="rect">
                <a:avLst/>
              </a:prstGeom>
              <a:blipFill>
                <a:blip r:embed="rId16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40CC0060-27C2-60CB-1C6D-C18340D7D6F3}"/>
                  </a:ext>
                </a:extLst>
              </p:cNvPr>
              <p:cNvSpPr txBox="1"/>
              <p:nvPr/>
            </p:nvSpPr>
            <p:spPr>
              <a:xfrm>
                <a:off x="3737987" y="3257055"/>
                <a:ext cx="3326586" cy="452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limLow>
                            <m:limLowPr>
                              <m:ctrlPr>
                                <a:rPr lang="en-US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lim>
                          </m:limLow>
                        </m:fName>
                        <m:e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{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Υ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}</m:t>
                          </m:r>
                        </m:e>
                      </m:func>
                    </m:oMath>
                  </m:oMathPara>
                </a14:m>
                <a:endParaRPr lang="en-US" dirty="0">
                  <a:solidFill>
                    <a:srgbClr val="132E3D"/>
                  </a:solidFill>
                </a:endParaRPr>
              </a:p>
            </p:txBody>
          </p:sp>
        </mc:Choice>
        <mc:Fallback xmlns=""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40CC0060-27C2-60CB-1C6D-C18340D7D6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7987" y="3257055"/>
                <a:ext cx="3326586" cy="45294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7" name="Straight Arrow Connector 256">
            <a:extLst>
              <a:ext uri="{FF2B5EF4-FFF2-40B4-BE49-F238E27FC236}">
                <a16:creationId xmlns:a16="http://schemas.microsoft.com/office/drawing/2014/main" id="{DCD65022-3551-D40C-1B25-4971CD4DD5FC}"/>
              </a:ext>
            </a:extLst>
          </p:cNvPr>
          <p:cNvCxnSpPr>
            <a:cxnSpLocks/>
          </p:cNvCxnSpPr>
          <p:nvPr/>
        </p:nvCxnSpPr>
        <p:spPr>
          <a:xfrm flipV="1">
            <a:off x="4851772" y="3701469"/>
            <a:ext cx="0" cy="397474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Arrow Connector 257">
            <a:extLst>
              <a:ext uri="{FF2B5EF4-FFF2-40B4-BE49-F238E27FC236}">
                <a16:creationId xmlns:a16="http://schemas.microsoft.com/office/drawing/2014/main" id="{7B455184-6B36-DF67-C0F0-A2890C9BD971}"/>
              </a:ext>
            </a:extLst>
          </p:cNvPr>
          <p:cNvCxnSpPr>
            <a:cxnSpLocks/>
          </p:cNvCxnSpPr>
          <p:nvPr/>
        </p:nvCxnSpPr>
        <p:spPr>
          <a:xfrm flipV="1">
            <a:off x="4852681" y="2856331"/>
            <a:ext cx="0" cy="359209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TextBox 258">
            <a:extLst>
              <a:ext uri="{FF2B5EF4-FFF2-40B4-BE49-F238E27FC236}">
                <a16:creationId xmlns:a16="http://schemas.microsoft.com/office/drawing/2014/main" id="{4A6A0884-3D0E-A04A-CC77-5DEF2C2780A5}"/>
              </a:ext>
            </a:extLst>
          </p:cNvPr>
          <p:cNvSpPr txBox="1"/>
          <p:nvPr/>
        </p:nvSpPr>
        <p:spPr>
          <a:xfrm>
            <a:off x="3776042" y="2222209"/>
            <a:ext cx="2616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132E3D"/>
                </a:solidFill>
                <a:latin typeface="Montserrat" pitchFamily="2" charset="77"/>
              </a:rPr>
              <a:t>Intuition: condition that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0" name="TextBox 259">
                <a:extLst>
                  <a:ext uri="{FF2B5EF4-FFF2-40B4-BE49-F238E27FC236}">
                    <a16:creationId xmlns:a16="http://schemas.microsoft.com/office/drawing/2014/main" id="{E5D7B939-25C6-5706-6ACB-435FF7FB36F2}"/>
                  </a:ext>
                </a:extLst>
              </p:cNvPr>
              <p:cNvSpPr txBox="1"/>
              <p:nvPr/>
            </p:nvSpPr>
            <p:spPr>
              <a:xfrm>
                <a:off x="4475410" y="2531639"/>
                <a:ext cx="12342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>
                  <a:solidFill>
                    <a:srgbClr val="132E3D"/>
                  </a:solidFill>
                </a:endParaRPr>
              </a:p>
            </p:txBody>
          </p:sp>
        </mc:Choice>
        <mc:Fallback xmlns="">
          <p:sp>
            <p:nvSpPr>
              <p:cNvPr id="260" name="TextBox 259">
                <a:extLst>
                  <a:ext uri="{FF2B5EF4-FFF2-40B4-BE49-F238E27FC236}">
                    <a16:creationId xmlns:a16="http://schemas.microsoft.com/office/drawing/2014/main" id="{E5D7B939-25C6-5706-6ACB-435FF7FB3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5410" y="2531639"/>
                <a:ext cx="1234249" cy="276999"/>
              </a:xfrm>
              <a:prstGeom prst="rect">
                <a:avLst/>
              </a:prstGeom>
              <a:blipFill>
                <a:blip r:embed="rId18"/>
                <a:stretch>
                  <a:fillRect l="-4082" r="-4082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5" name="Rounded Rectangle 264">
            <a:extLst>
              <a:ext uri="{FF2B5EF4-FFF2-40B4-BE49-F238E27FC236}">
                <a16:creationId xmlns:a16="http://schemas.microsoft.com/office/drawing/2014/main" id="{211B5DBE-8E0C-D86F-54CF-6A81E336E5DF}"/>
              </a:ext>
            </a:extLst>
          </p:cNvPr>
          <p:cNvSpPr/>
          <p:nvPr/>
        </p:nvSpPr>
        <p:spPr>
          <a:xfrm>
            <a:off x="5207543" y="4425612"/>
            <a:ext cx="6500454" cy="1914570"/>
          </a:xfrm>
          <a:prstGeom prst="roundRect">
            <a:avLst/>
          </a:prstGeom>
          <a:solidFill>
            <a:srgbClr val="F6B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Rounded Rectangle 265">
            <a:extLst>
              <a:ext uri="{FF2B5EF4-FFF2-40B4-BE49-F238E27FC236}">
                <a16:creationId xmlns:a16="http://schemas.microsoft.com/office/drawing/2014/main" id="{633A9F81-5C8E-F34B-5C22-CD2FAEFDA6BF}"/>
              </a:ext>
            </a:extLst>
          </p:cNvPr>
          <p:cNvSpPr/>
          <p:nvPr/>
        </p:nvSpPr>
        <p:spPr>
          <a:xfrm>
            <a:off x="5207537" y="4434144"/>
            <a:ext cx="6500454" cy="460048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5EA93DA0-25A8-C86A-7B1E-0DFF07A003AC}"/>
              </a:ext>
            </a:extLst>
          </p:cNvPr>
          <p:cNvSpPr txBox="1"/>
          <p:nvPr/>
        </p:nvSpPr>
        <p:spPr>
          <a:xfrm>
            <a:off x="5317440" y="4497299"/>
            <a:ext cx="5014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Theorem [J,Maguluri’21]: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1" name="TextBox 270">
                <a:extLst>
                  <a:ext uri="{FF2B5EF4-FFF2-40B4-BE49-F238E27FC236}">
                    <a16:creationId xmlns:a16="http://schemas.microsoft.com/office/drawing/2014/main" id="{06C56AEB-57EC-193D-D9E7-4BB613A4A509}"/>
                  </a:ext>
                </a:extLst>
              </p:cNvPr>
              <p:cNvSpPr txBox="1"/>
              <p:nvPr/>
            </p:nvSpPr>
            <p:spPr>
              <a:xfrm>
                <a:off x="6819361" y="5278335"/>
                <a:ext cx="2949827" cy="4197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𝜖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132E3D"/>
                                  </a:solidFill>
                                  <a:latin typeface="Cambria Math" panose="02040503050406030204" pitchFamily="18" charset="0"/>
                                </a:rPr>
                                <m:t>22</m:t>
                              </m:r>
                            </m:sub>
                          </m:sSub>
                        </m:e>
                      </m:d>
                      <m:groupChr>
                        <m:groupChrPr>
                          <m:chr m:val="→"/>
                          <m:vertJc m:val="bot"/>
                          <m:ctrlP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groupChr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Υ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132E3D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132E3D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rgbClr val="132E3D"/>
                  </a:solidFill>
                  <a:latin typeface="Montserrat" pitchFamily="2" charset="77"/>
                </a:endParaRPr>
              </a:p>
            </p:txBody>
          </p:sp>
        </mc:Choice>
        <mc:Fallback xmlns="">
          <p:sp>
            <p:nvSpPr>
              <p:cNvPr id="271" name="TextBox 270">
                <a:extLst>
                  <a:ext uri="{FF2B5EF4-FFF2-40B4-BE49-F238E27FC236}">
                    <a16:creationId xmlns:a16="http://schemas.microsoft.com/office/drawing/2014/main" id="{06C56AEB-57EC-193D-D9E7-4BB613A4A5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9361" y="5278335"/>
                <a:ext cx="2949827" cy="419730"/>
              </a:xfrm>
              <a:prstGeom prst="rect">
                <a:avLst/>
              </a:prstGeom>
              <a:blipFill>
                <a:blip r:embed="rId19"/>
                <a:stretch>
                  <a:fillRect l="-2575" t="-5882" r="-24893" b="-6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8" name="TextBox 267">
            <a:extLst>
              <a:ext uri="{FF2B5EF4-FFF2-40B4-BE49-F238E27FC236}">
                <a16:creationId xmlns:a16="http://schemas.microsoft.com/office/drawing/2014/main" id="{CD05DAE1-3AB3-631D-FD5F-2D64FF76D825}"/>
              </a:ext>
            </a:extLst>
          </p:cNvPr>
          <p:cNvSpPr txBox="1"/>
          <p:nvPr/>
        </p:nvSpPr>
        <p:spPr>
          <a:xfrm>
            <a:off x="5207537" y="4914978"/>
            <a:ext cx="6785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32E3D"/>
                </a:solidFill>
                <a:latin typeface="Montserrat" pitchFamily="2" charset="77"/>
              </a:rPr>
              <a:t>Under </a:t>
            </a:r>
            <a:r>
              <a:rPr lang="en-US" dirty="0" err="1">
                <a:solidFill>
                  <a:srgbClr val="132E3D"/>
                </a:solidFill>
                <a:latin typeface="Montserrat" pitchFamily="2" charset="77"/>
              </a:rPr>
              <a:t>MaxWeight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</a:rPr>
              <a:t> scheduling, for Three-queue system</a:t>
            </a:r>
            <a:endParaRPr lang="en-US" dirty="0">
              <a:solidFill>
                <a:srgbClr val="FF0000"/>
              </a:solidFill>
              <a:latin typeface="Montserrat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3" name="TextBox 272">
                <a:extLst>
                  <a:ext uri="{FF2B5EF4-FFF2-40B4-BE49-F238E27FC236}">
                    <a16:creationId xmlns:a16="http://schemas.microsoft.com/office/drawing/2014/main" id="{42769783-7E18-D22A-296F-A7AE5F4F9501}"/>
                  </a:ext>
                </a:extLst>
              </p:cNvPr>
              <p:cNvSpPr txBox="1"/>
              <p:nvPr/>
            </p:nvSpPr>
            <p:spPr>
              <a:xfrm>
                <a:off x="5430651" y="5845011"/>
                <a:ext cx="3483967" cy="4387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rgbClr val="132E3D"/>
                    </a:solidFill>
                    <a:latin typeface="Montserrat" pitchFamily="2" charset="77"/>
                  </a:rPr>
                  <a:t>w</a:t>
                </a:r>
                <a:r>
                  <a:rPr lang="en-US" b="0" dirty="0">
                    <a:solidFill>
                      <a:srgbClr val="132E3D"/>
                    </a:solidFill>
                    <a:latin typeface="Montserrat" pitchFamily="2" charset="77"/>
                  </a:rPr>
                  <a:t>here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Υ</m:t>
                        </m:r>
                      </m:e>
                      <m:sub>
                        <m:r>
                          <a:rPr lang="en-US" i="1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~</m:t>
                    </m:r>
                    <m:func>
                      <m:funcPr>
                        <m:ctrlPr>
                          <a:rPr lang="en-US" i="1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b="0" i="1" smtClean="0">
                                        <a:solidFill>
                                          <a:srgbClr val="132E3D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132E3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rgbClr val="132E3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en-US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</m:e>
                    </m:func>
                    <m:sSub>
                      <m:sSubPr>
                        <m:ctrlPr>
                          <a:rPr lang="en-US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Υ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b="0" i="1" smtClean="0">
                        <a:solidFill>
                          <a:srgbClr val="132E3D"/>
                        </a:solidFill>
                        <a:latin typeface="Cambria Math" panose="02040503050406030204" pitchFamily="18" charset="0"/>
                      </a:rPr>
                      <m:t>~</m:t>
                    </m:r>
                    <m:func>
                      <m:funcPr>
                        <m:ctrlPr>
                          <a:rPr lang="en-US" i="1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132E3D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solidFill>
                                  <a:srgbClr val="132E3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i="1">
                                        <a:solidFill>
                                          <a:srgbClr val="132E3D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solidFill>
                                          <a:srgbClr val="132E3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solidFill>
                                          <a:srgbClr val="132E3D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i="1">
                                    <a:solidFill>
                                      <a:srgbClr val="132E3D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en-US" dirty="0">
                  <a:solidFill>
                    <a:srgbClr val="132E3D"/>
                  </a:solidFill>
                  <a:latin typeface="Montserrat" pitchFamily="2" charset="77"/>
                </a:endParaRPr>
              </a:p>
            </p:txBody>
          </p:sp>
        </mc:Choice>
        <mc:Fallback xmlns="">
          <p:sp>
            <p:nvSpPr>
              <p:cNvPr id="273" name="TextBox 272">
                <a:extLst>
                  <a:ext uri="{FF2B5EF4-FFF2-40B4-BE49-F238E27FC236}">
                    <a16:creationId xmlns:a16="http://schemas.microsoft.com/office/drawing/2014/main" id="{42769783-7E18-D22A-296F-A7AE5F4F9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0651" y="5845011"/>
                <a:ext cx="3483967" cy="438710"/>
              </a:xfrm>
              <a:prstGeom prst="rect">
                <a:avLst/>
              </a:prstGeom>
              <a:blipFill>
                <a:blip r:embed="rId20"/>
                <a:stretch>
                  <a:fillRect l="-4000" b="-1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4" name="TextBox 273">
            <a:extLst>
              <a:ext uri="{FF2B5EF4-FFF2-40B4-BE49-F238E27FC236}">
                <a16:creationId xmlns:a16="http://schemas.microsoft.com/office/drawing/2014/main" id="{2CE1D6CD-F90D-F845-22D6-7FBE730767F3}"/>
              </a:ext>
            </a:extLst>
          </p:cNvPr>
          <p:cNvSpPr txBox="1"/>
          <p:nvPr/>
        </p:nvSpPr>
        <p:spPr>
          <a:xfrm>
            <a:off x="2363503" y="5188731"/>
            <a:ext cx="17506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132E3D"/>
                </a:solidFill>
                <a:latin typeface="Montserrat" pitchFamily="2" charset="77"/>
              </a:rPr>
              <a:t>Complete proof. No conjecture needed.</a:t>
            </a:r>
          </a:p>
        </p:txBody>
      </p:sp>
      <p:cxnSp>
        <p:nvCxnSpPr>
          <p:cNvPr id="275" name="Straight Arrow Connector 274">
            <a:extLst>
              <a:ext uri="{FF2B5EF4-FFF2-40B4-BE49-F238E27FC236}">
                <a16:creationId xmlns:a16="http://schemas.microsoft.com/office/drawing/2014/main" id="{E63D077F-750C-F5D4-1311-F692155EC1CC}"/>
              </a:ext>
            </a:extLst>
          </p:cNvPr>
          <p:cNvCxnSpPr>
            <a:cxnSpLocks/>
          </p:cNvCxnSpPr>
          <p:nvPr/>
        </p:nvCxnSpPr>
        <p:spPr>
          <a:xfrm>
            <a:off x="3867493" y="5665783"/>
            <a:ext cx="493298" cy="1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4BBB55-27B2-84A7-A949-E02D86A89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763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1957389" y="125819"/>
            <a:ext cx="8858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INFORMATION</a:t>
            </a:r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 </a:t>
            </a:r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EXCHANGE</a:t>
            </a:r>
          </a:p>
        </p:txBody>
      </p:sp>
      <p:pic>
        <p:nvPicPr>
          <p:cNvPr id="55" name="Picture 54" descr="Icon&#10;&#10;Description automatically generated">
            <a:extLst>
              <a:ext uri="{FF2B5EF4-FFF2-40B4-BE49-F238E27FC236}">
                <a16:creationId xmlns:a16="http://schemas.microsoft.com/office/drawing/2014/main" id="{E40918F4-1B0F-FB19-8930-AD9C8C75B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002" y="2732500"/>
            <a:ext cx="2620895" cy="2620895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D2199C38-8378-07B1-CEFF-1A96070AC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740" y="2732499"/>
            <a:ext cx="2620895" cy="2620895"/>
          </a:xfrm>
          <a:prstGeom prst="rect">
            <a:avLst/>
          </a:prstGeom>
        </p:spPr>
      </p:pic>
      <p:grpSp>
        <p:nvGrpSpPr>
          <p:cNvPr id="165" name="Group 164">
            <a:extLst>
              <a:ext uri="{FF2B5EF4-FFF2-40B4-BE49-F238E27FC236}">
                <a16:creationId xmlns:a16="http://schemas.microsoft.com/office/drawing/2014/main" id="{81C6BE5A-4150-9B0A-F596-C77F7A522364}"/>
              </a:ext>
            </a:extLst>
          </p:cNvPr>
          <p:cNvGrpSpPr/>
          <p:nvPr/>
        </p:nvGrpSpPr>
        <p:grpSpPr>
          <a:xfrm>
            <a:off x="3738709" y="3071482"/>
            <a:ext cx="4211241" cy="1900238"/>
            <a:chOff x="3861197" y="3086100"/>
            <a:chExt cx="4211241" cy="1900238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5422978C-14D8-80A8-7F8D-592718E7A5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61197" y="3086100"/>
              <a:ext cx="4211241" cy="803102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D35442AB-316C-3EB4-E266-08C8D29F16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3698" y="3429000"/>
              <a:ext cx="4198740" cy="460202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AA49403F-5C9C-8745-CD7C-FD31197497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61197" y="3800647"/>
              <a:ext cx="4211241" cy="88555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88135461-E0F3-B5FD-5149-594659BDCD4E}"/>
                </a:ext>
              </a:extLst>
            </p:cNvPr>
            <p:cNvCxnSpPr>
              <a:cxnSpLocks/>
            </p:cNvCxnSpPr>
            <p:nvPr/>
          </p:nvCxnSpPr>
          <p:spPr>
            <a:xfrm>
              <a:off x="3861197" y="3889202"/>
              <a:ext cx="4211241" cy="368473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72F0540-76D6-1AE8-EF5F-A3A5CD109369}"/>
                </a:ext>
              </a:extLst>
            </p:cNvPr>
            <p:cNvCxnSpPr>
              <a:cxnSpLocks/>
            </p:cNvCxnSpPr>
            <p:nvPr/>
          </p:nvCxnSpPr>
          <p:spPr>
            <a:xfrm>
              <a:off x="3861197" y="3889202"/>
              <a:ext cx="4211241" cy="767692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DCBB3CD9-E7E7-6A90-E95D-222741583134}"/>
                </a:ext>
              </a:extLst>
            </p:cNvPr>
            <p:cNvCxnSpPr>
              <a:cxnSpLocks/>
            </p:cNvCxnSpPr>
            <p:nvPr/>
          </p:nvCxnSpPr>
          <p:spPr>
            <a:xfrm>
              <a:off x="3861197" y="3889202"/>
              <a:ext cx="4211241" cy="1097136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8D8DED3-6B9B-3A34-3BF4-1732201487B5}"/>
              </a:ext>
            </a:extLst>
          </p:cNvPr>
          <p:cNvCxnSpPr/>
          <p:nvPr/>
        </p:nvCxnSpPr>
        <p:spPr>
          <a:xfrm>
            <a:off x="3712741" y="3065229"/>
            <a:ext cx="4286250" cy="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91675C98-025C-928C-9FF3-F9C35CFD461B}"/>
              </a:ext>
            </a:extLst>
          </p:cNvPr>
          <p:cNvCxnSpPr>
            <a:cxnSpLocks/>
          </p:cNvCxnSpPr>
          <p:nvPr/>
        </p:nvCxnSpPr>
        <p:spPr>
          <a:xfrm>
            <a:off x="3712741" y="3065229"/>
            <a:ext cx="4286250" cy="34290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E75B9D1A-ABC1-F536-139D-5582CDDD19EB}"/>
              </a:ext>
            </a:extLst>
          </p:cNvPr>
          <p:cNvCxnSpPr>
            <a:cxnSpLocks/>
          </p:cNvCxnSpPr>
          <p:nvPr/>
        </p:nvCxnSpPr>
        <p:spPr>
          <a:xfrm>
            <a:off x="3712741" y="3065228"/>
            <a:ext cx="4286250" cy="714548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DAFAA1CA-AED8-955E-DF8C-14E90BC69380}"/>
              </a:ext>
            </a:extLst>
          </p:cNvPr>
          <p:cNvCxnSpPr>
            <a:cxnSpLocks/>
          </p:cNvCxnSpPr>
          <p:nvPr/>
        </p:nvCxnSpPr>
        <p:spPr>
          <a:xfrm>
            <a:off x="3712741" y="3065227"/>
            <a:ext cx="4286250" cy="1171577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A6EA484-4BD7-A7FD-5C03-8AD1084D578B}"/>
              </a:ext>
            </a:extLst>
          </p:cNvPr>
          <p:cNvCxnSpPr>
            <a:cxnSpLocks/>
          </p:cNvCxnSpPr>
          <p:nvPr/>
        </p:nvCxnSpPr>
        <p:spPr>
          <a:xfrm>
            <a:off x="3712741" y="3075661"/>
            <a:ext cx="4286250" cy="1560362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F0E6BA5-31BF-73A3-02D6-ADFDD71DD522}"/>
              </a:ext>
            </a:extLst>
          </p:cNvPr>
          <p:cNvCxnSpPr>
            <a:cxnSpLocks/>
          </p:cNvCxnSpPr>
          <p:nvPr/>
        </p:nvCxnSpPr>
        <p:spPr>
          <a:xfrm>
            <a:off x="3712741" y="3065226"/>
            <a:ext cx="4286250" cy="190024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574546C8-702A-9EB4-C3D2-CD230FA8EEEA}"/>
              </a:ext>
            </a:extLst>
          </p:cNvPr>
          <p:cNvGrpSpPr/>
          <p:nvPr/>
        </p:nvGrpSpPr>
        <p:grpSpPr>
          <a:xfrm>
            <a:off x="3748683" y="3124160"/>
            <a:ext cx="4236244" cy="1900238"/>
            <a:chOff x="4625548" y="1502112"/>
            <a:chExt cx="4236244" cy="1900238"/>
          </a:xfrm>
        </p:grpSpPr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7249D1B1-14A0-4972-3274-4F03B7AC9F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50551" y="1502112"/>
              <a:ext cx="4211241" cy="34290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6" name="Straight Arrow Connector 115">
              <a:extLst>
                <a:ext uri="{FF2B5EF4-FFF2-40B4-BE49-F238E27FC236}">
                  <a16:creationId xmlns:a16="http://schemas.microsoft.com/office/drawing/2014/main" id="{96D05AF8-EC13-70AB-2FE6-69A198EA7948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1F127542-9CD0-D677-A4BF-F112CD818337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371647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8" name="Straight Arrow Connector 117">
              <a:extLst>
                <a:ext uri="{FF2B5EF4-FFF2-40B4-BE49-F238E27FC236}">
                  <a16:creationId xmlns:a16="http://schemas.microsoft.com/office/drawing/2014/main" id="{E6121660-B077-14A9-B8C1-EDDE8A1EAFED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828675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1020296F-4870-D3CB-EBAE-C3FAA79E8C65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1227894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0" name="Straight Arrow Connector 119">
              <a:extLst>
                <a:ext uri="{FF2B5EF4-FFF2-40B4-BE49-F238E27FC236}">
                  <a16:creationId xmlns:a16="http://schemas.microsoft.com/office/drawing/2014/main" id="{DB8B2C70-DAB6-1790-4FC9-CC9549287BE5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1557338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22B11A76-DF35-2A65-94AB-C3E5ABCD5BBC}"/>
              </a:ext>
            </a:extLst>
          </p:cNvPr>
          <p:cNvGrpSpPr/>
          <p:nvPr/>
        </p:nvGrpSpPr>
        <p:grpSpPr>
          <a:xfrm>
            <a:off x="3726805" y="3079144"/>
            <a:ext cx="4258122" cy="1900238"/>
            <a:chOff x="3726805" y="3079144"/>
            <a:chExt cx="4512320" cy="1900238"/>
          </a:xfrm>
        </p:grpSpPr>
        <p:cxnSp>
          <p:nvCxnSpPr>
            <p:cNvPr id="168" name="Straight Arrow Connector 167">
              <a:extLst>
                <a:ext uri="{FF2B5EF4-FFF2-40B4-BE49-F238E27FC236}">
                  <a16:creationId xmlns:a16="http://schemas.microsoft.com/office/drawing/2014/main" id="{D3494344-6BDB-28DD-65F3-69C8B1115D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26805" y="3079144"/>
              <a:ext cx="4512320" cy="1182446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9" name="Straight Arrow Connector 168">
              <a:extLst>
                <a:ext uri="{FF2B5EF4-FFF2-40B4-BE49-F238E27FC236}">
                  <a16:creationId xmlns:a16="http://schemas.microsoft.com/office/drawing/2014/main" id="{7DECA766-6034-0B01-D369-45A0A980D6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34098" y="3422044"/>
              <a:ext cx="4505027" cy="839546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0" name="Straight Arrow Connector 169">
              <a:extLst>
                <a:ext uri="{FF2B5EF4-FFF2-40B4-BE49-F238E27FC236}">
                  <a16:creationId xmlns:a16="http://schemas.microsoft.com/office/drawing/2014/main" id="{77669E28-03CB-05D5-E287-0E3081399E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48683" y="3793691"/>
              <a:ext cx="4490442" cy="467899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1" name="Straight Arrow Connector 170">
              <a:extLst>
                <a:ext uri="{FF2B5EF4-FFF2-40B4-BE49-F238E27FC236}">
                  <a16:creationId xmlns:a16="http://schemas.microsoft.com/office/drawing/2014/main" id="{C2DAC728-E78A-FB40-BB14-9ECAD6EB20B4}"/>
                </a:ext>
              </a:extLst>
            </p:cNvPr>
            <p:cNvCxnSpPr>
              <a:cxnSpLocks/>
            </p:cNvCxnSpPr>
            <p:nvPr/>
          </p:nvCxnSpPr>
          <p:spPr>
            <a:xfrm>
              <a:off x="3748683" y="4250719"/>
              <a:ext cx="4490442" cy="0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A6C83308-EC87-07FF-2070-3BB150D9D32D}"/>
                </a:ext>
              </a:extLst>
            </p:cNvPr>
            <p:cNvCxnSpPr>
              <a:cxnSpLocks/>
            </p:cNvCxnSpPr>
            <p:nvPr/>
          </p:nvCxnSpPr>
          <p:spPr>
            <a:xfrm>
              <a:off x="3777853" y="4261590"/>
              <a:ext cx="4461272" cy="388348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3" name="Straight Arrow Connector 172">
              <a:extLst>
                <a:ext uri="{FF2B5EF4-FFF2-40B4-BE49-F238E27FC236}">
                  <a16:creationId xmlns:a16="http://schemas.microsoft.com/office/drawing/2014/main" id="{6C7A6049-40D3-8074-8FCA-1396E05E7686}"/>
                </a:ext>
              </a:extLst>
            </p:cNvPr>
            <p:cNvCxnSpPr>
              <a:cxnSpLocks/>
            </p:cNvCxnSpPr>
            <p:nvPr/>
          </p:nvCxnSpPr>
          <p:spPr>
            <a:xfrm>
              <a:off x="3836194" y="4261590"/>
              <a:ext cx="4402931" cy="717792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F2FFEC0D-B646-1E9D-736D-E78EC5AE18F8}"/>
              </a:ext>
            </a:extLst>
          </p:cNvPr>
          <p:cNvGrpSpPr/>
          <p:nvPr/>
        </p:nvGrpSpPr>
        <p:grpSpPr>
          <a:xfrm flipV="1">
            <a:off x="3712965" y="3059446"/>
            <a:ext cx="4286250" cy="1900241"/>
            <a:chOff x="3776664" y="3439431"/>
            <a:chExt cx="4286250" cy="1900241"/>
          </a:xfrm>
        </p:grpSpPr>
        <p:cxnSp>
          <p:nvCxnSpPr>
            <p:cNvPr id="212" name="Straight Arrow Connector 211">
              <a:extLst>
                <a:ext uri="{FF2B5EF4-FFF2-40B4-BE49-F238E27FC236}">
                  <a16:creationId xmlns:a16="http://schemas.microsoft.com/office/drawing/2014/main" id="{25E32D78-F648-8A50-9E08-6EB931D9862B}"/>
                </a:ext>
              </a:extLst>
            </p:cNvPr>
            <p:cNvCxnSpPr/>
            <p:nvPr/>
          </p:nvCxnSpPr>
          <p:spPr>
            <a:xfrm>
              <a:off x="3776664" y="3439434"/>
              <a:ext cx="4286250" cy="0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3" name="Straight Arrow Connector 212">
              <a:extLst>
                <a:ext uri="{FF2B5EF4-FFF2-40B4-BE49-F238E27FC236}">
                  <a16:creationId xmlns:a16="http://schemas.microsoft.com/office/drawing/2014/main" id="{871B6A3F-5797-D4BF-6E97-F3AD1C9A8A61}"/>
                </a:ext>
              </a:extLst>
            </p:cNvPr>
            <p:cNvCxnSpPr>
              <a:cxnSpLocks/>
            </p:cNvCxnSpPr>
            <p:nvPr/>
          </p:nvCxnSpPr>
          <p:spPr>
            <a:xfrm>
              <a:off x="3776664" y="3439434"/>
              <a:ext cx="4286250" cy="342900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4" name="Straight Arrow Connector 213">
              <a:extLst>
                <a:ext uri="{FF2B5EF4-FFF2-40B4-BE49-F238E27FC236}">
                  <a16:creationId xmlns:a16="http://schemas.microsoft.com/office/drawing/2014/main" id="{5933485F-B480-47C8-EB10-B85072BCD725}"/>
                </a:ext>
              </a:extLst>
            </p:cNvPr>
            <p:cNvCxnSpPr>
              <a:cxnSpLocks/>
            </p:cNvCxnSpPr>
            <p:nvPr/>
          </p:nvCxnSpPr>
          <p:spPr>
            <a:xfrm>
              <a:off x="3776664" y="3439433"/>
              <a:ext cx="4286250" cy="714548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5" name="Straight Arrow Connector 214">
              <a:extLst>
                <a:ext uri="{FF2B5EF4-FFF2-40B4-BE49-F238E27FC236}">
                  <a16:creationId xmlns:a16="http://schemas.microsoft.com/office/drawing/2014/main" id="{7E3E62B0-EC77-2A8A-3909-89FD2AE28CB4}"/>
                </a:ext>
              </a:extLst>
            </p:cNvPr>
            <p:cNvCxnSpPr>
              <a:cxnSpLocks/>
            </p:cNvCxnSpPr>
            <p:nvPr/>
          </p:nvCxnSpPr>
          <p:spPr>
            <a:xfrm>
              <a:off x="3776664" y="3439432"/>
              <a:ext cx="4286250" cy="1171577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6" name="Straight Arrow Connector 215">
              <a:extLst>
                <a:ext uri="{FF2B5EF4-FFF2-40B4-BE49-F238E27FC236}">
                  <a16:creationId xmlns:a16="http://schemas.microsoft.com/office/drawing/2014/main" id="{D47C2772-D6B7-F5F6-70DD-3CDF6E4FFE79}"/>
                </a:ext>
              </a:extLst>
            </p:cNvPr>
            <p:cNvCxnSpPr>
              <a:cxnSpLocks/>
            </p:cNvCxnSpPr>
            <p:nvPr/>
          </p:nvCxnSpPr>
          <p:spPr>
            <a:xfrm>
              <a:off x="3776664" y="3449866"/>
              <a:ext cx="4286250" cy="1560362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7" name="Straight Arrow Connector 216">
              <a:extLst>
                <a:ext uri="{FF2B5EF4-FFF2-40B4-BE49-F238E27FC236}">
                  <a16:creationId xmlns:a16="http://schemas.microsoft.com/office/drawing/2014/main" id="{87733065-2A96-48BC-F615-6759683F81F6}"/>
                </a:ext>
              </a:extLst>
            </p:cNvPr>
            <p:cNvCxnSpPr>
              <a:cxnSpLocks/>
            </p:cNvCxnSpPr>
            <p:nvPr/>
          </p:nvCxnSpPr>
          <p:spPr>
            <a:xfrm>
              <a:off x="3776664" y="3439431"/>
              <a:ext cx="4286250" cy="1900241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09017283-A6EC-1F7E-D6F4-84C4A448D8B3}"/>
              </a:ext>
            </a:extLst>
          </p:cNvPr>
          <p:cNvGrpSpPr/>
          <p:nvPr/>
        </p:nvGrpSpPr>
        <p:grpSpPr>
          <a:xfrm flipV="1">
            <a:off x="3743919" y="3090817"/>
            <a:ext cx="4236244" cy="1900238"/>
            <a:chOff x="4625548" y="1502112"/>
            <a:chExt cx="4236244" cy="1900238"/>
          </a:xfrm>
        </p:grpSpPr>
        <p:cxnSp>
          <p:nvCxnSpPr>
            <p:cNvPr id="219" name="Straight Arrow Connector 218">
              <a:extLst>
                <a:ext uri="{FF2B5EF4-FFF2-40B4-BE49-F238E27FC236}">
                  <a16:creationId xmlns:a16="http://schemas.microsoft.com/office/drawing/2014/main" id="{3EF1D691-6175-24BC-F54D-153304E4A5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50551" y="1502112"/>
              <a:ext cx="4211241" cy="34290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0" name="Straight Arrow Connector 219">
              <a:extLst>
                <a:ext uri="{FF2B5EF4-FFF2-40B4-BE49-F238E27FC236}">
                  <a16:creationId xmlns:a16="http://schemas.microsoft.com/office/drawing/2014/main" id="{DC1B611F-4079-1449-8C1B-6F2A9993338B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1" name="Straight Arrow Connector 220">
              <a:extLst>
                <a:ext uri="{FF2B5EF4-FFF2-40B4-BE49-F238E27FC236}">
                  <a16:creationId xmlns:a16="http://schemas.microsoft.com/office/drawing/2014/main" id="{532B4452-684B-B3C9-23EE-5FA66A012DF3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371647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2" name="Straight Arrow Connector 221">
              <a:extLst>
                <a:ext uri="{FF2B5EF4-FFF2-40B4-BE49-F238E27FC236}">
                  <a16:creationId xmlns:a16="http://schemas.microsoft.com/office/drawing/2014/main" id="{54DE3887-7F0C-EEE6-714D-7EBD551A8C4B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828675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3" name="Straight Arrow Connector 222">
              <a:extLst>
                <a:ext uri="{FF2B5EF4-FFF2-40B4-BE49-F238E27FC236}">
                  <a16:creationId xmlns:a16="http://schemas.microsoft.com/office/drawing/2014/main" id="{992345B3-53A8-5809-0302-66E2BCF2E0E2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1227894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4" name="Straight Arrow Connector 223">
              <a:extLst>
                <a:ext uri="{FF2B5EF4-FFF2-40B4-BE49-F238E27FC236}">
                  <a16:creationId xmlns:a16="http://schemas.microsoft.com/office/drawing/2014/main" id="{06273D30-DBC7-12AD-9045-F4D9D01E342F}"/>
                </a:ext>
              </a:extLst>
            </p:cNvPr>
            <p:cNvCxnSpPr>
              <a:cxnSpLocks/>
            </p:cNvCxnSpPr>
            <p:nvPr/>
          </p:nvCxnSpPr>
          <p:spPr>
            <a:xfrm>
              <a:off x="4625548" y="1845012"/>
              <a:ext cx="4236244" cy="1557338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25" name="TextBox 224">
            <a:extLst>
              <a:ext uri="{FF2B5EF4-FFF2-40B4-BE49-F238E27FC236}">
                <a16:creationId xmlns:a16="http://schemas.microsoft.com/office/drawing/2014/main" id="{7C5C7B19-8CA3-08F1-889D-E56CF9AA4C41}"/>
              </a:ext>
            </a:extLst>
          </p:cNvPr>
          <p:cNvSpPr txBox="1"/>
          <p:nvPr/>
        </p:nvSpPr>
        <p:spPr>
          <a:xfrm>
            <a:off x="2224402" y="2105409"/>
            <a:ext cx="1228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Database 1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149D4820-C3B6-619A-CDE6-A5EDF3FE4657}"/>
              </a:ext>
            </a:extLst>
          </p:cNvPr>
          <p:cNvSpPr txBox="1"/>
          <p:nvPr/>
        </p:nvSpPr>
        <p:spPr>
          <a:xfrm>
            <a:off x="8506140" y="2105409"/>
            <a:ext cx="1228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Database 2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D1FA29A5-B078-7C80-EFDB-C45EB493AA6A}"/>
              </a:ext>
            </a:extLst>
          </p:cNvPr>
          <p:cNvSpPr txBox="1"/>
          <p:nvPr/>
        </p:nvSpPr>
        <p:spPr>
          <a:xfrm>
            <a:off x="3201449" y="5764948"/>
            <a:ext cx="5412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ontserrat Medium" pitchFamily="2" charset="77"/>
              </a:rPr>
              <a:t>100 nodes will result in 10000 individual links</a:t>
            </a:r>
          </a:p>
        </p:txBody>
      </p:sp>
      <p:cxnSp>
        <p:nvCxnSpPr>
          <p:cNvPr id="228" name="Straight Arrow Connector 227">
            <a:extLst>
              <a:ext uri="{FF2B5EF4-FFF2-40B4-BE49-F238E27FC236}">
                <a16:creationId xmlns:a16="http://schemas.microsoft.com/office/drawing/2014/main" id="{0F351103-A0F4-CCA6-ADFD-2D3A8DD3141F}"/>
              </a:ext>
            </a:extLst>
          </p:cNvPr>
          <p:cNvCxnSpPr/>
          <p:nvPr/>
        </p:nvCxnSpPr>
        <p:spPr>
          <a:xfrm>
            <a:off x="3764353" y="2307304"/>
            <a:ext cx="4286250" cy="0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7C19CB18-5FB3-B015-7609-B60B961C62EE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15B2D5-7A2E-B371-E094-94B11E7E4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66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4429303" y="143440"/>
            <a:ext cx="29146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SWITCH</a:t>
            </a:r>
          </a:p>
        </p:txBody>
      </p:sp>
      <p:pic>
        <p:nvPicPr>
          <p:cNvPr id="55" name="Picture 54" descr="Icon&#10;&#10;Description automatically generated">
            <a:extLst>
              <a:ext uri="{FF2B5EF4-FFF2-40B4-BE49-F238E27FC236}">
                <a16:creationId xmlns:a16="http://schemas.microsoft.com/office/drawing/2014/main" id="{E40918F4-1B0F-FB19-8930-AD9C8C75B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002" y="2732500"/>
            <a:ext cx="2620895" cy="2620895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D2199C38-8378-07B1-CEFF-1A96070AC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740" y="2732499"/>
            <a:ext cx="2620895" cy="2620895"/>
          </a:xfrm>
          <a:prstGeom prst="rect">
            <a:avLst/>
          </a:prstGeom>
        </p:spPr>
      </p:pic>
      <p:sp>
        <p:nvSpPr>
          <p:cNvPr id="225" name="TextBox 224">
            <a:extLst>
              <a:ext uri="{FF2B5EF4-FFF2-40B4-BE49-F238E27FC236}">
                <a16:creationId xmlns:a16="http://schemas.microsoft.com/office/drawing/2014/main" id="{7C5C7B19-8CA3-08F1-889D-E56CF9AA4C41}"/>
              </a:ext>
            </a:extLst>
          </p:cNvPr>
          <p:cNvSpPr txBox="1"/>
          <p:nvPr/>
        </p:nvSpPr>
        <p:spPr>
          <a:xfrm>
            <a:off x="2224402" y="2105409"/>
            <a:ext cx="1228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Database 1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149D4820-C3B6-619A-CDE6-A5EDF3FE4657}"/>
              </a:ext>
            </a:extLst>
          </p:cNvPr>
          <p:cNvSpPr txBox="1"/>
          <p:nvPr/>
        </p:nvSpPr>
        <p:spPr>
          <a:xfrm>
            <a:off x="8506140" y="2105409"/>
            <a:ext cx="1228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Database 2</a:t>
            </a:r>
          </a:p>
        </p:txBody>
      </p:sp>
      <p:cxnSp>
        <p:nvCxnSpPr>
          <p:cNvPr id="228" name="Straight Arrow Connector 227">
            <a:extLst>
              <a:ext uri="{FF2B5EF4-FFF2-40B4-BE49-F238E27FC236}">
                <a16:creationId xmlns:a16="http://schemas.microsoft.com/office/drawing/2014/main" id="{0F351103-A0F4-CCA6-ADFD-2D3A8DD3141F}"/>
              </a:ext>
            </a:extLst>
          </p:cNvPr>
          <p:cNvCxnSpPr/>
          <p:nvPr/>
        </p:nvCxnSpPr>
        <p:spPr>
          <a:xfrm>
            <a:off x="3764353" y="2307304"/>
            <a:ext cx="4286250" cy="0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4839E7A5-30E1-79D0-3F3F-6CCB254277EA}"/>
              </a:ext>
            </a:extLst>
          </p:cNvPr>
          <p:cNvSpPr/>
          <p:nvPr/>
        </p:nvSpPr>
        <p:spPr>
          <a:xfrm>
            <a:off x="4814889" y="2871786"/>
            <a:ext cx="2414587" cy="2438744"/>
          </a:xfrm>
          <a:prstGeom prst="rect">
            <a:avLst/>
          </a:prstGeom>
          <a:solidFill>
            <a:schemeClr val="accent1">
              <a:alpha val="3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385B4C0-134C-AE5B-A1B8-837E33D2C4EE}"/>
              </a:ext>
            </a:extLst>
          </p:cNvPr>
          <p:cNvCxnSpPr>
            <a:cxnSpLocks/>
          </p:cNvCxnSpPr>
          <p:nvPr/>
        </p:nvCxnSpPr>
        <p:spPr>
          <a:xfrm>
            <a:off x="3645291" y="3059779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0DA7939-829D-BCE9-F16A-8B28DA8D4216}"/>
              </a:ext>
            </a:extLst>
          </p:cNvPr>
          <p:cNvCxnSpPr>
            <a:cxnSpLocks/>
          </p:cNvCxnSpPr>
          <p:nvPr/>
        </p:nvCxnSpPr>
        <p:spPr>
          <a:xfrm>
            <a:off x="3621248" y="3429000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A29BE15-D5D1-006E-5F93-0DE521B82C68}"/>
              </a:ext>
            </a:extLst>
          </p:cNvPr>
          <p:cNvCxnSpPr>
            <a:cxnSpLocks/>
          </p:cNvCxnSpPr>
          <p:nvPr/>
        </p:nvCxnSpPr>
        <p:spPr>
          <a:xfrm>
            <a:off x="3645291" y="3852863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01B9735-6058-F629-9A08-FA7FF450D3A0}"/>
              </a:ext>
            </a:extLst>
          </p:cNvPr>
          <p:cNvCxnSpPr>
            <a:cxnSpLocks/>
          </p:cNvCxnSpPr>
          <p:nvPr/>
        </p:nvCxnSpPr>
        <p:spPr>
          <a:xfrm>
            <a:off x="3621248" y="4198016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2D84F7B-64FC-E7D7-1D0B-D2EB1E666447}"/>
              </a:ext>
            </a:extLst>
          </p:cNvPr>
          <p:cNvCxnSpPr>
            <a:cxnSpLocks/>
          </p:cNvCxnSpPr>
          <p:nvPr/>
        </p:nvCxnSpPr>
        <p:spPr>
          <a:xfrm>
            <a:off x="3597205" y="4567237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749B7EC-6BCB-C92D-527F-C8B3FDD89F1D}"/>
              </a:ext>
            </a:extLst>
          </p:cNvPr>
          <p:cNvCxnSpPr>
            <a:cxnSpLocks/>
          </p:cNvCxnSpPr>
          <p:nvPr/>
        </p:nvCxnSpPr>
        <p:spPr>
          <a:xfrm>
            <a:off x="3621248" y="4991100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F6D6298-AE80-0C36-1062-91593CC4889F}"/>
              </a:ext>
            </a:extLst>
          </p:cNvPr>
          <p:cNvCxnSpPr>
            <a:cxnSpLocks/>
          </p:cNvCxnSpPr>
          <p:nvPr/>
        </p:nvCxnSpPr>
        <p:spPr>
          <a:xfrm>
            <a:off x="7343952" y="3059779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87B0B1FB-3943-F532-75C5-E3DF4A7E0242}"/>
              </a:ext>
            </a:extLst>
          </p:cNvPr>
          <p:cNvCxnSpPr>
            <a:cxnSpLocks/>
          </p:cNvCxnSpPr>
          <p:nvPr/>
        </p:nvCxnSpPr>
        <p:spPr>
          <a:xfrm>
            <a:off x="7319909" y="3429000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FD29FE7-B93B-CFB1-AD23-785C65D954BE}"/>
              </a:ext>
            </a:extLst>
          </p:cNvPr>
          <p:cNvCxnSpPr>
            <a:cxnSpLocks/>
          </p:cNvCxnSpPr>
          <p:nvPr/>
        </p:nvCxnSpPr>
        <p:spPr>
          <a:xfrm>
            <a:off x="7343952" y="3852863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85FC45B7-0243-FA00-D337-EA5CE11A5F52}"/>
              </a:ext>
            </a:extLst>
          </p:cNvPr>
          <p:cNvCxnSpPr>
            <a:cxnSpLocks/>
          </p:cNvCxnSpPr>
          <p:nvPr/>
        </p:nvCxnSpPr>
        <p:spPr>
          <a:xfrm>
            <a:off x="7319909" y="4198016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4671E7D-4FDF-FD44-0AB9-EE954E2D71A7}"/>
              </a:ext>
            </a:extLst>
          </p:cNvPr>
          <p:cNvCxnSpPr>
            <a:cxnSpLocks/>
          </p:cNvCxnSpPr>
          <p:nvPr/>
        </p:nvCxnSpPr>
        <p:spPr>
          <a:xfrm>
            <a:off x="7295866" y="4567237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6918920-10E6-E508-D992-C470B57333F4}"/>
              </a:ext>
            </a:extLst>
          </p:cNvPr>
          <p:cNvCxnSpPr>
            <a:cxnSpLocks/>
          </p:cNvCxnSpPr>
          <p:nvPr/>
        </p:nvCxnSpPr>
        <p:spPr>
          <a:xfrm>
            <a:off x="7319909" y="4991100"/>
            <a:ext cx="1055297" cy="0"/>
          </a:xfrm>
          <a:prstGeom prst="straightConnector1">
            <a:avLst/>
          </a:prstGeom>
          <a:ln w="22225">
            <a:solidFill>
              <a:srgbClr val="132E3D"/>
            </a:solidFill>
            <a:tailEnd type="non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820806F6-4872-23E9-21BB-FDD91C42A9C6}"/>
              </a:ext>
            </a:extLst>
          </p:cNvPr>
          <p:cNvSpPr txBox="1"/>
          <p:nvPr/>
        </p:nvSpPr>
        <p:spPr>
          <a:xfrm>
            <a:off x="5026313" y="3264270"/>
            <a:ext cx="2082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132E3D"/>
                </a:solidFill>
                <a:latin typeface="Montserrat" pitchFamily="2" charset="77"/>
              </a:rPr>
              <a:t>Input-Queued Switch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EF4665-3C0A-00A0-9864-FE82AEB06681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3B583-1977-0020-0BB5-F30A8FCC4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129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4429303" y="103586"/>
            <a:ext cx="29146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SWITCH</a:t>
            </a:r>
          </a:p>
        </p:txBody>
      </p:sp>
      <p:pic>
        <p:nvPicPr>
          <p:cNvPr id="55" name="Picture 54" descr="Icon&#10;&#10;Description automatically generated">
            <a:extLst>
              <a:ext uri="{FF2B5EF4-FFF2-40B4-BE49-F238E27FC236}">
                <a16:creationId xmlns:a16="http://schemas.microsoft.com/office/drawing/2014/main" id="{E40918F4-1B0F-FB19-8930-AD9C8C75B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002" y="2732500"/>
            <a:ext cx="2620895" cy="2620895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D2199C38-8378-07B1-CEFF-1A96070AC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740" y="2732499"/>
            <a:ext cx="2620895" cy="2620895"/>
          </a:xfrm>
          <a:prstGeom prst="rect">
            <a:avLst/>
          </a:prstGeom>
        </p:spPr>
      </p:pic>
      <p:sp>
        <p:nvSpPr>
          <p:cNvPr id="225" name="TextBox 224">
            <a:extLst>
              <a:ext uri="{FF2B5EF4-FFF2-40B4-BE49-F238E27FC236}">
                <a16:creationId xmlns:a16="http://schemas.microsoft.com/office/drawing/2014/main" id="{7C5C7B19-8CA3-08F1-889D-E56CF9AA4C41}"/>
              </a:ext>
            </a:extLst>
          </p:cNvPr>
          <p:cNvSpPr txBox="1"/>
          <p:nvPr/>
        </p:nvSpPr>
        <p:spPr>
          <a:xfrm>
            <a:off x="2224402" y="2105409"/>
            <a:ext cx="1228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Database 1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149D4820-C3B6-619A-CDE6-A5EDF3FE4657}"/>
              </a:ext>
            </a:extLst>
          </p:cNvPr>
          <p:cNvSpPr txBox="1"/>
          <p:nvPr/>
        </p:nvSpPr>
        <p:spPr>
          <a:xfrm>
            <a:off x="8506140" y="2105409"/>
            <a:ext cx="1228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Database 2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D1FA29A5-B078-7C80-EFDB-C45EB493AA6A}"/>
              </a:ext>
            </a:extLst>
          </p:cNvPr>
          <p:cNvSpPr txBox="1"/>
          <p:nvPr/>
        </p:nvSpPr>
        <p:spPr>
          <a:xfrm>
            <a:off x="3201449" y="5764948"/>
            <a:ext cx="6066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ontserrat Medium" pitchFamily="2" charset="77"/>
              </a:rPr>
              <a:t>100 nodes will result in 100 connection at any time</a:t>
            </a:r>
          </a:p>
        </p:txBody>
      </p:sp>
      <p:cxnSp>
        <p:nvCxnSpPr>
          <p:cNvPr id="228" name="Straight Arrow Connector 227">
            <a:extLst>
              <a:ext uri="{FF2B5EF4-FFF2-40B4-BE49-F238E27FC236}">
                <a16:creationId xmlns:a16="http://schemas.microsoft.com/office/drawing/2014/main" id="{0F351103-A0F4-CCA6-ADFD-2D3A8DD3141F}"/>
              </a:ext>
            </a:extLst>
          </p:cNvPr>
          <p:cNvCxnSpPr/>
          <p:nvPr/>
        </p:nvCxnSpPr>
        <p:spPr>
          <a:xfrm>
            <a:off x="3764353" y="2307304"/>
            <a:ext cx="4286250" cy="0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051EBF99-932C-5DAD-32FE-419F38549F2F}"/>
              </a:ext>
            </a:extLst>
          </p:cNvPr>
          <p:cNvCxnSpPr>
            <a:cxnSpLocks/>
          </p:cNvCxnSpPr>
          <p:nvPr/>
        </p:nvCxnSpPr>
        <p:spPr>
          <a:xfrm>
            <a:off x="3764353" y="3074066"/>
            <a:ext cx="4278752" cy="778265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2D08BAD-882A-CAF9-22E8-CCB2EAEC09D0}"/>
              </a:ext>
            </a:extLst>
          </p:cNvPr>
          <p:cNvCxnSpPr>
            <a:cxnSpLocks/>
          </p:cNvCxnSpPr>
          <p:nvPr/>
        </p:nvCxnSpPr>
        <p:spPr>
          <a:xfrm>
            <a:off x="3764353" y="3440778"/>
            <a:ext cx="4286250" cy="1188372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847C3F6-8746-15FB-8AEF-78ACD2A2C15B}"/>
              </a:ext>
            </a:extLst>
          </p:cNvPr>
          <p:cNvCxnSpPr>
            <a:cxnSpLocks/>
          </p:cNvCxnSpPr>
          <p:nvPr/>
        </p:nvCxnSpPr>
        <p:spPr>
          <a:xfrm flipV="1">
            <a:off x="3773878" y="3499261"/>
            <a:ext cx="4276725" cy="353070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F6FE2B6-36DB-885E-576B-6B88D1E89611}"/>
              </a:ext>
            </a:extLst>
          </p:cNvPr>
          <p:cNvCxnSpPr>
            <a:cxnSpLocks/>
          </p:cNvCxnSpPr>
          <p:nvPr/>
        </p:nvCxnSpPr>
        <p:spPr>
          <a:xfrm>
            <a:off x="3773878" y="4261630"/>
            <a:ext cx="4276725" cy="758884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036DCE4-61F8-C7D5-31D9-3FF8ABAF188C}"/>
              </a:ext>
            </a:extLst>
          </p:cNvPr>
          <p:cNvCxnSpPr>
            <a:cxnSpLocks/>
          </p:cNvCxnSpPr>
          <p:nvPr/>
        </p:nvCxnSpPr>
        <p:spPr>
          <a:xfrm flipV="1">
            <a:off x="3748265" y="4261630"/>
            <a:ext cx="4294840" cy="379442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B773929-F9E5-FA3F-9582-BFFB1DE680BE}"/>
              </a:ext>
            </a:extLst>
          </p:cNvPr>
          <p:cNvCxnSpPr>
            <a:cxnSpLocks/>
          </p:cNvCxnSpPr>
          <p:nvPr/>
        </p:nvCxnSpPr>
        <p:spPr>
          <a:xfrm flipV="1">
            <a:off x="3730151" y="3069189"/>
            <a:ext cx="4312954" cy="1939403"/>
          </a:xfrm>
          <a:prstGeom prst="straightConnector1">
            <a:avLst/>
          </a:prstGeom>
          <a:ln w="22225">
            <a:solidFill>
              <a:srgbClr val="132E3D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E823229-38AA-4192-3578-4FDB529CBDCA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4963DE-7E19-D0FF-6577-C4066763A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68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200724" y="114133"/>
            <a:ext cx="835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INPUT-QUEUED 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SWITCH</a:t>
            </a:r>
            <a:endParaRPr lang="en-US" sz="4800" b="1" dirty="0">
              <a:solidFill>
                <a:srgbClr val="FDA649"/>
              </a:solidFill>
              <a:latin typeface="Montserrat ExtraBold" pitchFamily="2" charset="77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90869D7-24D5-38CA-C8E8-D17B5EE965CB}"/>
              </a:ext>
            </a:extLst>
          </p:cNvPr>
          <p:cNvSpPr/>
          <p:nvPr/>
        </p:nvSpPr>
        <p:spPr>
          <a:xfrm>
            <a:off x="3065827" y="2786702"/>
            <a:ext cx="1736305" cy="664535"/>
          </a:xfrm>
          <a:prstGeom prst="roundRect">
            <a:avLst/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8CE823E-3E8A-3792-FB96-A6EA60FC656B}"/>
              </a:ext>
            </a:extLst>
          </p:cNvPr>
          <p:cNvSpPr/>
          <p:nvPr/>
        </p:nvSpPr>
        <p:spPr>
          <a:xfrm>
            <a:off x="7352490" y="3717195"/>
            <a:ext cx="1736305" cy="664535"/>
          </a:xfrm>
          <a:prstGeom prst="roundRect">
            <a:avLst/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08EEC65-065B-03C7-2326-E1DBF594F1F6}"/>
              </a:ext>
            </a:extLst>
          </p:cNvPr>
          <p:cNvSpPr/>
          <p:nvPr/>
        </p:nvSpPr>
        <p:spPr>
          <a:xfrm>
            <a:off x="5239613" y="4663524"/>
            <a:ext cx="1736305" cy="664535"/>
          </a:xfrm>
          <a:prstGeom prst="roundRect">
            <a:avLst/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DFE9D44-5D20-26F6-8AE1-2612D807ACAF}"/>
              </a:ext>
            </a:extLst>
          </p:cNvPr>
          <p:cNvGrpSpPr/>
          <p:nvPr/>
        </p:nvGrpSpPr>
        <p:grpSpPr>
          <a:xfrm>
            <a:off x="3201185" y="2879004"/>
            <a:ext cx="1524320" cy="449201"/>
            <a:chOff x="3400425" y="2328863"/>
            <a:chExt cx="1793882" cy="528637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73C8F28-F594-0158-A458-200065A8E078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3529A67-1DD9-F068-919B-537479BFAC3F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CE2034F-D546-49D9-0957-546BBEC5F0E3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F6DCCC-92F0-400C-246A-8800AB94703D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BAF6BEF-D8DF-6769-8C8A-25E44CD35A3E}"/>
              </a:ext>
            </a:extLst>
          </p:cNvPr>
          <p:cNvGrpSpPr/>
          <p:nvPr/>
        </p:nvGrpSpPr>
        <p:grpSpPr>
          <a:xfrm>
            <a:off x="3201185" y="3826360"/>
            <a:ext cx="1524320" cy="449201"/>
            <a:chOff x="3400425" y="2328863"/>
            <a:chExt cx="1793882" cy="528637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4850DCB-E43D-B6DD-E852-2DCC5568907D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A8BBAF7-EDA5-18A4-EF3A-DF196C06BAFA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F440A9B-B267-3563-DFC7-981E199F3FF4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560856-0025-7C80-8049-06B6420C973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AB56FD1-8C37-8AD0-BD4C-8AEE3F75D544}"/>
              </a:ext>
            </a:extLst>
          </p:cNvPr>
          <p:cNvGrpSpPr/>
          <p:nvPr/>
        </p:nvGrpSpPr>
        <p:grpSpPr>
          <a:xfrm>
            <a:off x="3201185" y="4773715"/>
            <a:ext cx="1524320" cy="449201"/>
            <a:chOff x="3400425" y="2328863"/>
            <a:chExt cx="1793882" cy="528637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A0BA95A-03E4-FC91-3BCB-739DD073B78E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B4D7025-ACAF-1520-5390-66A6FA4143E6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AC43975-AF97-F814-FB19-309602191A2F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9718455-DDA9-8362-AF2A-BFAF0DF38330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C20C4AF0-206A-8FE9-D22B-4F74C768217E}"/>
              </a:ext>
            </a:extLst>
          </p:cNvPr>
          <p:cNvSpPr/>
          <p:nvPr/>
        </p:nvSpPr>
        <p:spPr>
          <a:xfrm>
            <a:off x="4077743" y="2936668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FDC0CF8-8C0E-5EC4-0300-F388BDFAEFB7}"/>
              </a:ext>
            </a:extLst>
          </p:cNvPr>
          <p:cNvSpPr/>
          <p:nvPr/>
        </p:nvSpPr>
        <p:spPr>
          <a:xfrm>
            <a:off x="3924466" y="2936668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56FE8688-B7D3-49BA-4951-4B3E5F1456CE}"/>
              </a:ext>
            </a:extLst>
          </p:cNvPr>
          <p:cNvSpPr/>
          <p:nvPr/>
        </p:nvSpPr>
        <p:spPr>
          <a:xfrm>
            <a:off x="3780395" y="2936668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BD7B319-1F4B-DBB3-2758-1C3CD2423831}"/>
              </a:ext>
            </a:extLst>
          </p:cNvPr>
          <p:cNvGrpSpPr/>
          <p:nvPr/>
        </p:nvGrpSpPr>
        <p:grpSpPr>
          <a:xfrm>
            <a:off x="5350645" y="2879004"/>
            <a:ext cx="1524320" cy="449201"/>
            <a:chOff x="3400425" y="2328863"/>
            <a:chExt cx="1793882" cy="528637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7D7815D-355E-B9F4-9ACA-AD1F6B8DACA0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5CAD945-CF17-7A0F-5CAC-F0761CF64070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6BBB08B-24DA-FE42-34E1-A084FD2E7F2F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3741878-5090-9298-B488-983B3D33E667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AE466FB-0480-F715-6347-AEF6FE4E7224}"/>
              </a:ext>
            </a:extLst>
          </p:cNvPr>
          <p:cNvGrpSpPr/>
          <p:nvPr/>
        </p:nvGrpSpPr>
        <p:grpSpPr>
          <a:xfrm>
            <a:off x="5350645" y="3826360"/>
            <a:ext cx="1524320" cy="449201"/>
            <a:chOff x="3400425" y="2328863"/>
            <a:chExt cx="1793882" cy="528637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7869350-8F17-716A-826E-1595E8700E5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34F6795-D00A-17D8-1368-E7A53291E69B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608BDEA-6224-998E-271D-E6CB7C72A253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A26F0FC-47F1-A41E-24F7-694EF6159CAD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35B3E41-5515-2279-A5D2-8E0FE939602F}"/>
              </a:ext>
            </a:extLst>
          </p:cNvPr>
          <p:cNvGrpSpPr/>
          <p:nvPr/>
        </p:nvGrpSpPr>
        <p:grpSpPr>
          <a:xfrm>
            <a:off x="5350645" y="4773715"/>
            <a:ext cx="1524320" cy="449201"/>
            <a:chOff x="3400425" y="2328863"/>
            <a:chExt cx="1793882" cy="528637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B55D6DD-C22C-3841-E89B-9ADA43313F72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3947570-F671-1FF0-F884-F6522BA5F258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69366A0-B854-0EA4-8A22-A0DDF1644A44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6D2CC3D-32FD-8797-59EA-CDE76378266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C385921F-87F6-1C53-2969-60838DAADDDA}"/>
              </a:ext>
            </a:extLst>
          </p:cNvPr>
          <p:cNvSpPr/>
          <p:nvPr/>
        </p:nvSpPr>
        <p:spPr>
          <a:xfrm>
            <a:off x="6227203" y="2936668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2ED8F408-36B4-91A7-A872-2F69CFE9E9E9}"/>
              </a:ext>
            </a:extLst>
          </p:cNvPr>
          <p:cNvSpPr/>
          <p:nvPr/>
        </p:nvSpPr>
        <p:spPr>
          <a:xfrm>
            <a:off x="6073926" y="2936668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D92D867-CBE6-5ED6-DDD6-247430F87660}"/>
              </a:ext>
            </a:extLst>
          </p:cNvPr>
          <p:cNvGrpSpPr/>
          <p:nvPr/>
        </p:nvGrpSpPr>
        <p:grpSpPr>
          <a:xfrm>
            <a:off x="7500105" y="2879004"/>
            <a:ext cx="1524320" cy="449201"/>
            <a:chOff x="3400425" y="2328863"/>
            <a:chExt cx="1793882" cy="528637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2AB22E2D-01D3-4F23-6E7B-B56914C8F554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3806130-CBB1-204E-5507-FB6A93A96DC4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116AED8-DE3F-4CBE-46EF-F3F15EC0ACE7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4334956C-1911-60F3-6B40-C2FFCC173575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8BE2902-2CBD-A6CC-F660-EAC32937C0A9}"/>
              </a:ext>
            </a:extLst>
          </p:cNvPr>
          <p:cNvGrpSpPr/>
          <p:nvPr/>
        </p:nvGrpSpPr>
        <p:grpSpPr>
          <a:xfrm>
            <a:off x="7500105" y="3826360"/>
            <a:ext cx="1524320" cy="449201"/>
            <a:chOff x="3400425" y="2328863"/>
            <a:chExt cx="1793882" cy="528637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6547594-CD82-7E01-29FE-4E7DD51EABB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BABB26E4-FE60-C01C-A3B5-A03662567756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0287A38C-4AA9-58DB-9809-E3083F61C5BC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9E2AAA3D-62D5-138C-0CFC-97522EF4600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33A7F63-F11D-7F33-9FC3-F20A44B9C2F9}"/>
              </a:ext>
            </a:extLst>
          </p:cNvPr>
          <p:cNvGrpSpPr/>
          <p:nvPr/>
        </p:nvGrpSpPr>
        <p:grpSpPr>
          <a:xfrm>
            <a:off x="7500105" y="4773715"/>
            <a:ext cx="1524320" cy="449201"/>
            <a:chOff x="3400425" y="2328863"/>
            <a:chExt cx="1793882" cy="528637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A59A3B30-3A0D-90F4-CE87-4CBAD159979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090B849F-5F4F-3C11-51E2-26BE1B764308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4A90C99-CEDA-40A9-5715-9701673C9E8D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7A3DF78-CFA4-D79B-FBC8-60DC64F4CA1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A58FC862-ECCF-BBD2-FFB8-1DC5AFD2FBE2}"/>
              </a:ext>
            </a:extLst>
          </p:cNvPr>
          <p:cNvSpPr/>
          <p:nvPr/>
        </p:nvSpPr>
        <p:spPr>
          <a:xfrm>
            <a:off x="8376663" y="2936668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72A398B7-1891-89DB-ECDF-F62A81292ECA}"/>
              </a:ext>
            </a:extLst>
          </p:cNvPr>
          <p:cNvSpPr/>
          <p:nvPr/>
        </p:nvSpPr>
        <p:spPr>
          <a:xfrm>
            <a:off x="4077743" y="3884023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FFB5B30D-7903-FD2D-6E82-4512008F38AD}"/>
              </a:ext>
            </a:extLst>
          </p:cNvPr>
          <p:cNvSpPr/>
          <p:nvPr/>
        </p:nvSpPr>
        <p:spPr>
          <a:xfrm>
            <a:off x="6225282" y="3882217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9" name="Rounded Rectangle 88">
            <a:extLst>
              <a:ext uri="{FF2B5EF4-FFF2-40B4-BE49-F238E27FC236}">
                <a16:creationId xmlns:a16="http://schemas.microsoft.com/office/drawing/2014/main" id="{53E48062-DFA9-0BDB-9869-5ABAD00C8F81}"/>
              </a:ext>
            </a:extLst>
          </p:cNvPr>
          <p:cNvSpPr/>
          <p:nvPr/>
        </p:nvSpPr>
        <p:spPr>
          <a:xfrm>
            <a:off x="6072005" y="3882217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BF167E88-384B-7B67-5F0B-D0C7844E1FF9}"/>
              </a:ext>
            </a:extLst>
          </p:cNvPr>
          <p:cNvSpPr/>
          <p:nvPr/>
        </p:nvSpPr>
        <p:spPr>
          <a:xfrm>
            <a:off x="5927934" y="3882217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F7B1D477-7DB1-D29E-638D-B77E395D75FE}"/>
              </a:ext>
            </a:extLst>
          </p:cNvPr>
          <p:cNvSpPr/>
          <p:nvPr/>
        </p:nvSpPr>
        <p:spPr>
          <a:xfrm>
            <a:off x="8380098" y="3884743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62F912F9-C774-C4DE-1AA3-515FB236F11C}"/>
              </a:ext>
            </a:extLst>
          </p:cNvPr>
          <p:cNvSpPr/>
          <p:nvPr/>
        </p:nvSpPr>
        <p:spPr>
          <a:xfrm>
            <a:off x="8223386" y="3884023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785D9F0E-B74E-F208-0FC1-7BC0C7E47610}"/>
              </a:ext>
            </a:extLst>
          </p:cNvPr>
          <p:cNvSpPr/>
          <p:nvPr/>
        </p:nvSpPr>
        <p:spPr>
          <a:xfrm>
            <a:off x="8079315" y="3884023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A71381D9-69CA-42CE-FE3A-951759E25FB7}"/>
              </a:ext>
            </a:extLst>
          </p:cNvPr>
          <p:cNvSpPr/>
          <p:nvPr/>
        </p:nvSpPr>
        <p:spPr>
          <a:xfrm>
            <a:off x="4077743" y="4829574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26A71A77-1F1F-FDBB-910D-AE2ED1FB3FF0}"/>
              </a:ext>
            </a:extLst>
          </p:cNvPr>
          <p:cNvSpPr/>
          <p:nvPr/>
        </p:nvSpPr>
        <p:spPr>
          <a:xfrm>
            <a:off x="3924466" y="4829574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EFE4C185-AE5F-A0D4-FC86-B382B885CEBD}"/>
              </a:ext>
            </a:extLst>
          </p:cNvPr>
          <p:cNvSpPr/>
          <p:nvPr/>
        </p:nvSpPr>
        <p:spPr>
          <a:xfrm>
            <a:off x="8373920" y="4827050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D3A6003E-D5B7-307A-BC03-47300588A269}"/>
              </a:ext>
            </a:extLst>
          </p:cNvPr>
          <p:cNvSpPr/>
          <p:nvPr/>
        </p:nvSpPr>
        <p:spPr>
          <a:xfrm>
            <a:off x="8220643" y="4827050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E0E57B0E-FED8-56EB-B3A1-CC2BD00A39F8}"/>
              </a:ext>
            </a:extLst>
          </p:cNvPr>
          <p:cNvSpPr/>
          <p:nvPr/>
        </p:nvSpPr>
        <p:spPr>
          <a:xfrm>
            <a:off x="8076572" y="4827050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8B83B1BC-113A-DBD1-7E4D-A3EB940D071A}"/>
              </a:ext>
            </a:extLst>
          </p:cNvPr>
          <p:cNvSpPr/>
          <p:nvPr/>
        </p:nvSpPr>
        <p:spPr>
          <a:xfrm>
            <a:off x="5771252" y="3881234"/>
            <a:ext cx="95481" cy="337484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BF44B1B-7E92-F949-7975-85D40920E744}"/>
              </a:ext>
            </a:extLst>
          </p:cNvPr>
          <p:cNvGrpSpPr/>
          <p:nvPr/>
        </p:nvGrpSpPr>
        <p:grpSpPr>
          <a:xfrm>
            <a:off x="2951736" y="2638335"/>
            <a:ext cx="249449" cy="2793217"/>
            <a:chOff x="4986338" y="3259367"/>
            <a:chExt cx="249449" cy="2793217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F954A256-A2DC-B99A-49FB-32C22D52DB21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105EDCCF-9414-4F57-38CD-5C6821CD1B2F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63E0071-2F56-A23C-9194-47A1F4129D2A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DB23856D-9B5C-28C2-EFFF-C1F87D8E6AD2}"/>
              </a:ext>
            </a:extLst>
          </p:cNvPr>
          <p:cNvGrpSpPr/>
          <p:nvPr/>
        </p:nvGrpSpPr>
        <p:grpSpPr>
          <a:xfrm rot="10800000">
            <a:off x="9069749" y="2648967"/>
            <a:ext cx="249449" cy="2793217"/>
            <a:chOff x="4986338" y="3259367"/>
            <a:chExt cx="249449" cy="2793217"/>
          </a:xfrm>
        </p:grpSpPr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AC80B523-D35E-CD7B-C680-EB1A1F55A991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DCA9CC6-2BA9-41C2-39D3-C380145E1358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1B07889F-D1A8-420D-EF1C-E8B8D1D72DD9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TextBox 107">
            <a:extLst>
              <a:ext uri="{FF2B5EF4-FFF2-40B4-BE49-F238E27FC236}">
                <a16:creationId xmlns:a16="http://schemas.microsoft.com/office/drawing/2014/main" id="{84438752-7F95-B89B-D0D2-6D105CCE10C3}"/>
              </a:ext>
            </a:extLst>
          </p:cNvPr>
          <p:cNvSpPr txBox="1"/>
          <p:nvPr/>
        </p:nvSpPr>
        <p:spPr>
          <a:xfrm>
            <a:off x="3802470" y="2229493"/>
            <a:ext cx="1376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 SemiBold" pitchFamily="2" charset="77"/>
              </a:rPr>
              <a:t>Output ports</a:t>
            </a:r>
          </a:p>
        </p:txBody>
      </p: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9D981C3B-10C7-B319-675F-5467D38FA5D0}"/>
              </a:ext>
            </a:extLst>
          </p:cNvPr>
          <p:cNvCxnSpPr>
            <a:cxnSpLocks/>
          </p:cNvCxnSpPr>
          <p:nvPr/>
        </p:nvCxnSpPr>
        <p:spPr>
          <a:xfrm>
            <a:off x="5199240" y="2369181"/>
            <a:ext cx="2052084" cy="0"/>
          </a:xfrm>
          <a:prstGeom prst="straightConnector1">
            <a:avLst/>
          </a:prstGeom>
          <a:ln w="158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374A9D6B-3E7F-5C9C-736A-F3D79FC78999}"/>
              </a:ext>
            </a:extLst>
          </p:cNvPr>
          <p:cNvSpPr txBox="1"/>
          <p:nvPr/>
        </p:nvSpPr>
        <p:spPr>
          <a:xfrm>
            <a:off x="2165293" y="3382989"/>
            <a:ext cx="775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132E3D"/>
                </a:solidFill>
                <a:latin typeface="Montserrat SemiBold" pitchFamily="2" charset="77"/>
              </a:rPr>
              <a:t>Input</a:t>
            </a:r>
          </a:p>
          <a:p>
            <a:pPr algn="ctr"/>
            <a:r>
              <a:rPr lang="en-US" sz="1400" b="1" dirty="0">
                <a:solidFill>
                  <a:srgbClr val="132E3D"/>
                </a:solidFill>
                <a:latin typeface="Montserrat SemiBold" pitchFamily="2" charset="77"/>
              </a:rPr>
              <a:t>ports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8948A208-8934-995C-1FE7-D5FAEF5A11C9}"/>
              </a:ext>
            </a:extLst>
          </p:cNvPr>
          <p:cNvCxnSpPr>
            <a:cxnSpLocks/>
          </p:cNvCxnSpPr>
          <p:nvPr/>
        </p:nvCxnSpPr>
        <p:spPr>
          <a:xfrm>
            <a:off x="2557002" y="4062216"/>
            <a:ext cx="0" cy="1102318"/>
          </a:xfrm>
          <a:prstGeom prst="straightConnector1">
            <a:avLst/>
          </a:prstGeom>
          <a:ln w="15875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6BDD7036-8C77-BE66-3657-06BAFD485E8A}"/>
              </a:ext>
            </a:extLst>
          </p:cNvPr>
          <p:cNvGrpSpPr/>
          <p:nvPr/>
        </p:nvGrpSpPr>
        <p:grpSpPr>
          <a:xfrm>
            <a:off x="2560490" y="3102242"/>
            <a:ext cx="7122351" cy="1902516"/>
            <a:chOff x="4486940" y="3724636"/>
            <a:chExt cx="7122351" cy="1902516"/>
          </a:xfrm>
        </p:grpSpPr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21C4E83B-A04A-28D3-899E-FB1315CAFDD4}"/>
                </a:ext>
              </a:extLst>
            </p:cNvPr>
            <p:cNvCxnSpPr/>
            <p:nvPr/>
          </p:nvCxnSpPr>
          <p:spPr>
            <a:xfrm>
              <a:off x="4486940" y="3724636"/>
              <a:ext cx="7102548" cy="0"/>
            </a:xfrm>
            <a:prstGeom prst="line">
              <a:avLst/>
            </a:prstGeom>
            <a:ln w="63500">
              <a:solidFill>
                <a:srgbClr val="C00000">
                  <a:alpha val="7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499532A-D4ED-4334-6DED-DC97031F88B5}"/>
                </a:ext>
              </a:extLst>
            </p:cNvPr>
            <p:cNvCxnSpPr/>
            <p:nvPr/>
          </p:nvCxnSpPr>
          <p:spPr>
            <a:xfrm>
              <a:off x="4486940" y="4700665"/>
              <a:ext cx="7102548" cy="0"/>
            </a:xfrm>
            <a:prstGeom prst="line">
              <a:avLst/>
            </a:prstGeom>
            <a:ln w="63500">
              <a:solidFill>
                <a:srgbClr val="C00000">
                  <a:alpha val="7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E72E252C-DC7C-B24B-31E3-55FE250662BC}"/>
                </a:ext>
              </a:extLst>
            </p:cNvPr>
            <p:cNvCxnSpPr/>
            <p:nvPr/>
          </p:nvCxnSpPr>
          <p:spPr>
            <a:xfrm>
              <a:off x="4506743" y="5627152"/>
              <a:ext cx="7102548" cy="0"/>
            </a:xfrm>
            <a:prstGeom prst="line">
              <a:avLst/>
            </a:prstGeom>
            <a:ln w="63500">
              <a:solidFill>
                <a:srgbClr val="C00000">
                  <a:alpha val="7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1AE0A36-426C-38E4-BB34-DCFE7618A2CB}"/>
              </a:ext>
            </a:extLst>
          </p:cNvPr>
          <p:cNvGrpSpPr/>
          <p:nvPr/>
        </p:nvGrpSpPr>
        <p:grpSpPr>
          <a:xfrm>
            <a:off x="3875876" y="2469492"/>
            <a:ext cx="4440248" cy="3265826"/>
            <a:chOff x="5910478" y="3090524"/>
            <a:chExt cx="4440248" cy="3265826"/>
          </a:xfrm>
        </p:grpSpPr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288211C6-5921-35D0-8A25-B2C08A67BAB9}"/>
                </a:ext>
              </a:extLst>
            </p:cNvPr>
            <p:cNvCxnSpPr>
              <a:cxnSpLocks/>
            </p:cNvCxnSpPr>
            <p:nvPr/>
          </p:nvCxnSpPr>
          <p:spPr>
            <a:xfrm>
              <a:off x="5910478" y="3144102"/>
              <a:ext cx="0" cy="3212248"/>
            </a:xfrm>
            <a:prstGeom prst="line">
              <a:avLst/>
            </a:prstGeom>
            <a:ln w="63500">
              <a:solidFill>
                <a:srgbClr val="C00000">
                  <a:alpha val="7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19C1A3A2-AA39-2B62-5CD8-EE3FA09BA204}"/>
                </a:ext>
              </a:extLst>
            </p:cNvPr>
            <p:cNvCxnSpPr>
              <a:cxnSpLocks/>
            </p:cNvCxnSpPr>
            <p:nvPr/>
          </p:nvCxnSpPr>
          <p:spPr>
            <a:xfrm>
              <a:off x="8058017" y="3144102"/>
              <a:ext cx="0" cy="3212248"/>
            </a:xfrm>
            <a:prstGeom prst="line">
              <a:avLst/>
            </a:prstGeom>
            <a:ln w="63500">
              <a:solidFill>
                <a:srgbClr val="C00000">
                  <a:alpha val="7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0151E966-F0BA-6D2F-6E41-E3C60BD3C5D0}"/>
                </a:ext>
              </a:extLst>
            </p:cNvPr>
            <p:cNvCxnSpPr>
              <a:cxnSpLocks/>
            </p:cNvCxnSpPr>
            <p:nvPr/>
          </p:nvCxnSpPr>
          <p:spPr>
            <a:xfrm>
              <a:off x="10350726" y="3090524"/>
              <a:ext cx="0" cy="3212248"/>
            </a:xfrm>
            <a:prstGeom prst="line">
              <a:avLst/>
            </a:prstGeom>
            <a:ln w="63500">
              <a:solidFill>
                <a:srgbClr val="C00000">
                  <a:alpha val="7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Rounded Rectangle 119">
            <a:extLst>
              <a:ext uri="{FF2B5EF4-FFF2-40B4-BE49-F238E27FC236}">
                <a16:creationId xmlns:a16="http://schemas.microsoft.com/office/drawing/2014/main" id="{0995E69A-8116-F732-7A49-0EFA3C98FFDC}"/>
              </a:ext>
            </a:extLst>
          </p:cNvPr>
          <p:cNvSpPr/>
          <p:nvPr/>
        </p:nvSpPr>
        <p:spPr>
          <a:xfrm flipH="1">
            <a:off x="3256154" y="2941092"/>
            <a:ext cx="88227" cy="31188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5183D54-EA3E-CA9A-A542-D91493555963}"/>
              </a:ext>
            </a:extLst>
          </p:cNvPr>
          <p:cNvGrpSpPr/>
          <p:nvPr/>
        </p:nvGrpSpPr>
        <p:grpSpPr>
          <a:xfrm>
            <a:off x="7497968" y="4848814"/>
            <a:ext cx="215947" cy="311890"/>
            <a:chOff x="9532570" y="5469846"/>
            <a:chExt cx="215947" cy="311890"/>
          </a:xfrm>
        </p:grpSpPr>
        <p:sp>
          <p:nvSpPr>
            <p:cNvPr id="122" name="Rounded Rectangle 121">
              <a:extLst>
                <a:ext uri="{FF2B5EF4-FFF2-40B4-BE49-F238E27FC236}">
                  <a16:creationId xmlns:a16="http://schemas.microsoft.com/office/drawing/2014/main" id="{2E925850-B546-9D58-2B4D-E40942F27412}"/>
                </a:ext>
              </a:extLst>
            </p:cNvPr>
            <p:cNvSpPr/>
            <p:nvPr/>
          </p:nvSpPr>
          <p:spPr>
            <a:xfrm flipH="1">
              <a:off x="9532570" y="5469847"/>
              <a:ext cx="88227" cy="311889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ounded Rectangle 122">
              <a:extLst>
                <a:ext uri="{FF2B5EF4-FFF2-40B4-BE49-F238E27FC236}">
                  <a16:creationId xmlns:a16="http://schemas.microsoft.com/office/drawing/2014/main" id="{27235D85-AACB-6720-E365-36FFDEB0BB2C}"/>
                </a:ext>
              </a:extLst>
            </p:cNvPr>
            <p:cNvSpPr/>
            <p:nvPr/>
          </p:nvSpPr>
          <p:spPr>
            <a:xfrm flipH="1">
              <a:off x="9660290" y="5469846"/>
              <a:ext cx="88227" cy="311889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Rounded Rectangle 123">
            <a:extLst>
              <a:ext uri="{FF2B5EF4-FFF2-40B4-BE49-F238E27FC236}">
                <a16:creationId xmlns:a16="http://schemas.microsoft.com/office/drawing/2014/main" id="{46CFD218-D677-E8E8-1645-705C10C01643}"/>
              </a:ext>
            </a:extLst>
          </p:cNvPr>
          <p:cNvSpPr/>
          <p:nvPr/>
        </p:nvSpPr>
        <p:spPr>
          <a:xfrm flipH="1">
            <a:off x="5399431" y="3881234"/>
            <a:ext cx="88227" cy="31188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ounded Rectangle 124">
            <a:extLst>
              <a:ext uri="{FF2B5EF4-FFF2-40B4-BE49-F238E27FC236}">
                <a16:creationId xmlns:a16="http://schemas.microsoft.com/office/drawing/2014/main" id="{CCDB2DED-CD74-F8C8-BB79-5B4ACC00BA88}"/>
              </a:ext>
            </a:extLst>
          </p:cNvPr>
          <p:cNvSpPr/>
          <p:nvPr/>
        </p:nvSpPr>
        <p:spPr>
          <a:xfrm flipH="1">
            <a:off x="7551431" y="3903461"/>
            <a:ext cx="88227" cy="31188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5677B4AF-870A-3092-1225-2848BCFD7C08}"/>
              </a:ext>
            </a:extLst>
          </p:cNvPr>
          <p:cNvGrpSpPr/>
          <p:nvPr/>
        </p:nvGrpSpPr>
        <p:grpSpPr>
          <a:xfrm>
            <a:off x="7574647" y="2939979"/>
            <a:ext cx="359131" cy="314340"/>
            <a:chOff x="9609249" y="3561011"/>
            <a:chExt cx="359131" cy="314340"/>
          </a:xfrm>
        </p:grpSpPr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51F84A08-CFFF-5769-501B-E63E32F259F9}"/>
                </a:ext>
              </a:extLst>
            </p:cNvPr>
            <p:cNvSpPr/>
            <p:nvPr/>
          </p:nvSpPr>
          <p:spPr>
            <a:xfrm flipH="1">
              <a:off x="9746100" y="3563462"/>
              <a:ext cx="88227" cy="311889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EF5CB796-29D8-BA00-0D0E-18622E853557}"/>
                </a:ext>
              </a:extLst>
            </p:cNvPr>
            <p:cNvSpPr/>
            <p:nvPr/>
          </p:nvSpPr>
          <p:spPr>
            <a:xfrm flipH="1">
              <a:off x="9609249" y="3561011"/>
              <a:ext cx="88227" cy="311889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FA344728-012B-7CEC-70EA-BB9CF4D888C8}"/>
                </a:ext>
              </a:extLst>
            </p:cNvPr>
            <p:cNvSpPr/>
            <p:nvPr/>
          </p:nvSpPr>
          <p:spPr>
            <a:xfrm flipH="1">
              <a:off x="9880153" y="3563462"/>
              <a:ext cx="88227" cy="311889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5582AAAE-F62A-3550-8324-DAFC151EE928}"/>
              </a:ext>
            </a:extLst>
          </p:cNvPr>
          <p:cNvGrpSpPr/>
          <p:nvPr/>
        </p:nvGrpSpPr>
        <p:grpSpPr>
          <a:xfrm>
            <a:off x="3256154" y="4833416"/>
            <a:ext cx="215947" cy="311890"/>
            <a:chOff x="5290756" y="5454448"/>
            <a:chExt cx="215947" cy="311890"/>
          </a:xfrm>
        </p:grpSpPr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58F2A49D-FA9A-549A-24D1-E7931C09E12F}"/>
                </a:ext>
              </a:extLst>
            </p:cNvPr>
            <p:cNvSpPr/>
            <p:nvPr/>
          </p:nvSpPr>
          <p:spPr>
            <a:xfrm flipH="1">
              <a:off x="5290756" y="5454449"/>
              <a:ext cx="88227" cy="311889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ounded Rectangle 131">
              <a:extLst>
                <a:ext uri="{FF2B5EF4-FFF2-40B4-BE49-F238E27FC236}">
                  <a16:creationId xmlns:a16="http://schemas.microsoft.com/office/drawing/2014/main" id="{A4349F24-02E6-D022-B7E8-415895F259C2}"/>
                </a:ext>
              </a:extLst>
            </p:cNvPr>
            <p:cNvSpPr/>
            <p:nvPr/>
          </p:nvSpPr>
          <p:spPr>
            <a:xfrm flipH="1">
              <a:off x="5418476" y="5454448"/>
              <a:ext cx="88227" cy="311889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90D7A001-ADFB-ABBB-A84E-0E3E0E641977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FCCC6D-FDF6-41EA-F446-746330558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3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0319 -0.00069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59259E-6 L 0.0198 0.00208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9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0.03086 -0.0011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" y="-6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23 L 0.03125 -0.0016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9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208 L 0.02669 -0.0020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26 -0.00301 L 0.03177 -0.0030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00023 L 0.03151 -0.0002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L 0.02994 0.0013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7" grpId="0" animBg="1"/>
      <p:bldP spid="37" grpId="0" animBg="1"/>
      <p:bldP spid="91" grpId="0" animBg="1"/>
      <p:bldP spid="120" grpId="0" animBg="1"/>
      <p:bldP spid="120" grpId="1" animBg="1"/>
      <p:bldP spid="124" grpId="0" animBg="1"/>
      <p:bldP spid="124" grpId="1" animBg="1"/>
      <p:bldP spid="125" grpId="0" animBg="1"/>
      <p:bldP spid="12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61EC2B7-7C05-A53A-BD4B-CE3E2B298462}"/>
              </a:ext>
            </a:extLst>
          </p:cNvPr>
          <p:cNvSpPr/>
          <p:nvPr/>
        </p:nvSpPr>
        <p:spPr>
          <a:xfrm>
            <a:off x="9172826" y="2636453"/>
            <a:ext cx="2293067" cy="1785128"/>
          </a:xfrm>
          <a:prstGeom prst="roundRect">
            <a:avLst/>
          </a:prstGeom>
          <a:solidFill>
            <a:srgbClr val="132E3D">
              <a:alpha val="10000"/>
            </a:srgbClr>
          </a:solidFill>
          <a:ln w="28575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200724" y="101176"/>
            <a:ext cx="835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INPUT-QUEUED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 SWITCH</a:t>
            </a:r>
            <a:endParaRPr lang="en-US" sz="4800" b="1" dirty="0">
              <a:solidFill>
                <a:srgbClr val="FDA649"/>
              </a:solidFill>
              <a:latin typeface="Montserrat ExtraBold" pitchFamily="2" charset="77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90869D7-24D5-38CA-C8E8-D17B5EE965CB}"/>
              </a:ext>
            </a:extLst>
          </p:cNvPr>
          <p:cNvSpPr/>
          <p:nvPr/>
        </p:nvSpPr>
        <p:spPr>
          <a:xfrm>
            <a:off x="1127931" y="1758147"/>
            <a:ext cx="1118148" cy="427948"/>
          </a:xfrm>
          <a:prstGeom prst="round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8CE823E-3E8A-3792-FB96-A6EA60FC656B}"/>
              </a:ext>
            </a:extLst>
          </p:cNvPr>
          <p:cNvSpPr/>
          <p:nvPr/>
        </p:nvSpPr>
        <p:spPr>
          <a:xfrm>
            <a:off x="3903454" y="2962529"/>
            <a:ext cx="1118148" cy="427948"/>
          </a:xfrm>
          <a:prstGeom prst="round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08EEC65-065B-03C7-2326-E1DBF594F1F6}"/>
              </a:ext>
            </a:extLst>
          </p:cNvPr>
          <p:cNvSpPr/>
          <p:nvPr/>
        </p:nvSpPr>
        <p:spPr>
          <a:xfrm>
            <a:off x="2518993" y="2360807"/>
            <a:ext cx="1118148" cy="427948"/>
          </a:xfrm>
          <a:prstGeom prst="round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DFE9D44-5D20-26F6-8AE1-2612D807ACAF}"/>
              </a:ext>
            </a:extLst>
          </p:cNvPr>
          <p:cNvGrpSpPr/>
          <p:nvPr/>
        </p:nvGrpSpPr>
        <p:grpSpPr>
          <a:xfrm>
            <a:off x="1215099" y="1817587"/>
            <a:ext cx="981634" cy="289277"/>
            <a:chOff x="3400425" y="2328863"/>
            <a:chExt cx="1793882" cy="528637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73C8F28-F594-0158-A458-200065A8E078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3529A67-1DD9-F068-919B-537479BFAC3F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CE2034F-D546-49D9-0957-546BBEC5F0E3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F6DCCC-92F0-400C-246A-8800AB94703D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BAF6BEF-D8DF-6769-8C8A-25E44CD35A3E}"/>
              </a:ext>
            </a:extLst>
          </p:cNvPr>
          <p:cNvGrpSpPr/>
          <p:nvPr/>
        </p:nvGrpSpPr>
        <p:grpSpPr>
          <a:xfrm>
            <a:off x="1215099" y="2427667"/>
            <a:ext cx="981634" cy="289277"/>
            <a:chOff x="3400425" y="2328863"/>
            <a:chExt cx="1793882" cy="528637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4850DCB-E43D-B6DD-E852-2DCC5568907D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A8BBAF7-EDA5-18A4-EF3A-DF196C06BAFA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F440A9B-B267-3563-DFC7-981E199F3FF4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560856-0025-7C80-8049-06B6420C973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AB56FD1-8C37-8AD0-BD4C-8AEE3F75D544}"/>
              </a:ext>
            </a:extLst>
          </p:cNvPr>
          <p:cNvGrpSpPr/>
          <p:nvPr/>
        </p:nvGrpSpPr>
        <p:grpSpPr>
          <a:xfrm>
            <a:off x="1215099" y="3037746"/>
            <a:ext cx="981634" cy="289277"/>
            <a:chOff x="3400425" y="2328863"/>
            <a:chExt cx="1793882" cy="528637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A0BA95A-03E4-FC91-3BCB-739DD073B78E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B4D7025-ACAF-1520-5390-66A6FA4143E6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AC43975-AF97-F814-FB19-309602191A2F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9718455-DDA9-8362-AF2A-BFAF0DF38330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C20C4AF0-206A-8FE9-D22B-4F74C768217E}"/>
              </a:ext>
            </a:extLst>
          </p:cNvPr>
          <p:cNvSpPr/>
          <p:nvPr/>
        </p:nvSpPr>
        <p:spPr>
          <a:xfrm>
            <a:off x="1779586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FDC0CF8-8C0E-5EC4-0300-F388BDFAEFB7}"/>
              </a:ext>
            </a:extLst>
          </p:cNvPr>
          <p:cNvSpPr/>
          <p:nvPr/>
        </p:nvSpPr>
        <p:spPr>
          <a:xfrm>
            <a:off x="1680879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56FE8688-B7D3-49BA-4951-4B3E5F1456CE}"/>
              </a:ext>
            </a:extLst>
          </p:cNvPr>
          <p:cNvSpPr/>
          <p:nvPr/>
        </p:nvSpPr>
        <p:spPr>
          <a:xfrm>
            <a:off x="1588099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BD7B319-1F4B-DBB3-2758-1C3CD2423831}"/>
              </a:ext>
            </a:extLst>
          </p:cNvPr>
          <p:cNvGrpSpPr/>
          <p:nvPr/>
        </p:nvGrpSpPr>
        <p:grpSpPr>
          <a:xfrm>
            <a:off x="2599311" y="1817587"/>
            <a:ext cx="981634" cy="289277"/>
            <a:chOff x="3400425" y="2328863"/>
            <a:chExt cx="1793882" cy="528637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7D7815D-355E-B9F4-9ACA-AD1F6B8DACA0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5CAD945-CF17-7A0F-5CAC-F0761CF64070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6BBB08B-24DA-FE42-34E1-A084FD2E7F2F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3741878-5090-9298-B488-983B3D33E667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AE466FB-0480-F715-6347-AEF6FE4E7224}"/>
              </a:ext>
            </a:extLst>
          </p:cNvPr>
          <p:cNvGrpSpPr/>
          <p:nvPr/>
        </p:nvGrpSpPr>
        <p:grpSpPr>
          <a:xfrm>
            <a:off x="2599311" y="2427667"/>
            <a:ext cx="981634" cy="289277"/>
            <a:chOff x="3400425" y="2328863"/>
            <a:chExt cx="1793882" cy="528637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7869350-8F17-716A-826E-1595E8700E5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34F6795-D00A-17D8-1368-E7A53291E69B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608BDEA-6224-998E-271D-E6CB7C72A253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A26F0FC-47F1-A41E-24F7-694EF6159CAD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35B3E41-5515-2279-A5D2-8E0FE939602F}"/>
              </a:ext>
            </a:extLst>
          </p:cNvPr>
          <p:cNvGrpSpPr/>
          <p:nvPr/>
        </p:nvGrpSpPr>
        <p:grpSpPr>
          <a:xfrm>
            <a:off x="2599311" y="3037746"/>
            <a:ext cx="981634" cy="289277"/>
            <a:chOff x="3400425" y="2328863"/>
            <a:chExt cx="1793882" cy="528637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B55D6DD-C22C-3841-E89B-9ADA43313F72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3947570-F671-1FF0-F884-F6522BA5F258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69366A0-B854-0EA4-8A22-A0DDF1644A44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6D2CC3D-32FD-8797-59EA-CDE76378266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C385921F-87F6-1C53-2969-60838DAADDDA}"/>
              </a:ext>
            </a:extLst>
          </p:cNvPr>
          <p:cNvSpPr/>
          <p:nvPr/>
        </p:nvSpPr>
        <p:spPr>
          <a:xfrm>
            <a:off x="3163798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2ED8F408-36B4-91A7-A872-2F69CFE9E9E9}"/>
              </a:ext>
            </a:extLst>
          </p:cNvPr>
          <p:cNvSpPr/>
          <p:nvPr/>
        </p:nvSpPr>
        <p:spPr>
          <a:xfrm>
            <a:off x="3065091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D92D867-CBE6-5ED6-DDD6-247430F87660}"/>
              </a:ext>
            </a:extLst>
          </p:cNvPr>
          <p:cNvGrpSpPr/>
          <p:nvPr/>
        </p:nvGrpSpPr>
        <p:grpSpPr>
          <a:xfrm>
            <a:off x="3983523" y="1817587"/>
            <a:ext cx="981634" cy="289277"/>
            <a:chOff x="3400425" y="2328863"/>
            <a:chExt cx="1793882" cy="528637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2AB22E2D-01D3-4F23-6E7B-B56914C8F554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3806130-CBB1-204E-5507-FB6A93A96DC4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116AED8-DE3F-4CBE-46EF-F3F15EC0ACE7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4334956C-1911-60F3-6B40-C2FFCC173575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8BE2902-2CBD-A6CC-F660-EAC32937C0A9}"/>
              </a:ext>
            </a:extLst>
          </p:cNvPr>
          <p:cNvGrpSpPr/>
          <p:nvPr/>
        </p:nvGrpSpPr>
        <p:grpSpPr>
          <a:xfrm>
            <a:off x="3983523" y="2427667"/>
            <a:ext cx="981634" cy="289277"/>
            <a:chOff x="3400425" y="2328863"/>
            <a:chExt cx="1793882" cy="528637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6547594-CD82-7E01-29FE-4E7DD51EABB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BABB26E4-FE60-C01C-A3B5-A03662567756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0287A38C-4AA9-58DB-9809-E3083F61C5BC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9E2AAA3D-62D5-138C-0CFC-97522EF4600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33A7F63-F11D-7F33-9FC3-F20A44B9C2F9}"/>
              </a:ext>
            </a:extLst>
          </p:cNvPr>
          <p:cNvGrpSpPr/>
          <p:nvPr/>
        </p:nvGrpSpPr>
        <p:grpSpPr>
          <a:xfrm>
            <a:off x="3983523" y="3037746"/>
            <a:ext cx="981634" cy="289277"/>
            <a:chOff x="3400425" y="2328863"/>
            <a:chExt cx="1793882" cy="528637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A59A3B30-3A0D-90F4-CE87-4CBAD159979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090B849F-5F4F-3C11-51E2-26BE1B764308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4A90C99-CEDA-40A9-5715-9701673C9E8D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7A3DF78-CFA4-D79B-FBC8-60DC64F4CA1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A58FC862-ECCF-BBD2-FFB8-1DC5AFD2FBE2}"/>
              </a:ext>
            </a:extLst>
          </p:cNvPr>
          <p:cNvSpPr/>
          <p:nvPr/>
        </p:nvSpPr>
        <p:spPr>
          <a:xfrm>
            <a:off x="4548010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72A398B7-1891-89DB-ECDF-F62A81292ECA}"/>
              </a:ext>
            </a:extLst>
          </p:cNvPr>
          <p:cNvSpPr/>
          <p:nvPr/>
        </p:nvSpPr>
        <p:spPr>
          <a:xfrm>
            <a:off x="1779586" y="2464801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FFB5B30D-7903-FD2D-6E82-4512008F38AD}"/>
              </a:ext>
            </a:extLst>
          </p:cNvPr>
          <p:cNvSpPr/>
          <p:nvPr/>
        </p:nvSpPr>
        <p:spPr>
          <a:xfrm>
            <a:off x="3162561" y="246363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9" name="Rounded Rectangle 88">
            <a:extLst>
              <a:ext uri="{FF2B5EF4-FFF2-40B4-BE49-F238E27FC236}">
                <a16:creationId xmlns:a16="http://schemas.microsoft.com/office/drawing/2014/main" id="{53E48062-DFA9-0BDB-9869-5ABAD00C8F81}"/>
              </a:ext>
            </a:extLst>
          </p:cNvPr>
          <p:cNvSpPr/>
          <p:nvPr/>
        </p:nvSpPr>
        <p:spPr>
          <a:xfrm>
            <a:off x="3063853" y="246363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BF167E88-384B-7B67-5F0B-D0C7844E1FF9}"/>
              </a:ext>
            </a:extLst>
          </p:cNvPr>
          <p:cNvSpPr/>
          <p:nvPr/>
        </p:nvSpPr>
        <p:spPr>
          <a:xfrm>
            <a:off x="2971074" y="246363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F7B1D477-7DB1-D29E-638D-B77E395D75FE}"/>
              </a:ext>
            </a:extLst>
          </p:cNvPr>
          <p:cNvSpPr/>
          <p:nvPr/>
        </p:nvSpPr>
        <p:spPr>
          <a:xfrm>
            <a:off x="4550222" y="2465264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62F912F9-C774-C4DE-1AA3-515FB236F11C}"/>
              </a:ext>
            </a:extLst>
          </p:cNvPr>
          <p:cNvSpPr/>
          <p:nvPr/>
        </p:nvSpPr>
        <p:spPr>
          <a:xfrm>
            <a:off x="4449303" y="2464801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785D9F0E-B74E-F208-0FC1-7BC0C7E47610}"/>
              </a:ext>
            </a:extLst>
          </p:cNvPr>
          <p:cNvSpPr/>
          <p:nvPr/>
        </p:nvSpPr>
        <p:spPr>
          <a:xfrm>
            <a:off x="4356524" y="2464801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A71381D9-69CA-42CE-FE3A-951759E25FB7}"/>
              </a:ext>
            </a:extLst>
          </p:cNvPr>
          <p:cNvSpPr/>
          <p:nvPr/>
        </p:nvSpPr>
        <p:spPr>
          <a:xfrm>
            <a:off x="1779586" y="307371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26A71A77-1F1F-FDBB-910D-AE2ED1FB3FF0}"/>
              </a:ext>
            </a:extLst>
          </p:cNvPr>
          <p:cNvSpPr/>
          <p:nvPr/>
        </p:nvSpPr>
        <p:spPr>
          <a:xfrm>
            <a:off x="1680879" y="307371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EFE4C185-AE5F-A0D4-FC86-B382B885CEBD}"/>
              </a:ext>
            </a:extLst>
          </p:cNvPr>
          <p:cNvSpPr/>
          <p:nvPr/>
        </p:nvSpPr>
        <p:spPr>
          <a:xfrm>
            <a:off x="4546244" y="307209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D3A6003E-D5B7-307A-BC03-47300588A269}"/>
              </a:ext>
            </a:extLst>
          </p:cNvPr>
          <p:cNvSpPr/>
          <p:nvPr/>
        </p:nvSpPr>
        <p:spPr>
          <a:xfrm>
            <a:off x="4447536" y="307209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E0E57B0E-FED8-56EB-B3A1-CC2BD00A39F8}"/>
              </a:ext>
            </a:extLst>
          </p:cNvPr>
          <p:cNvSpPr/>
          <p:nvPr/>
        </p:nvSpPr>
        <p:spPr>
          <a:xfrm>
            <a:off x="4354757" y="307209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8B83B1BC-113A-DBD1-7E4D-A3EB940D071A}"/>
              </a:ext>
            </a:extLst>
          </p:cNvPr>
          <p:cNvSpPr/>
          <p:nvPr/>
        </p:nvSpPr>
        <p:spPr>
          <a:xfrm>
            <a:off x="2870174" y="2463005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BF44B1B-7E92-F949-7975-85D40920E744}"/>
              </a:ext>
            </a:extLst>
          </p:cNvPr>
          <p:cNvGrpSpPr/>
          <p:nvPr/>
        </p:nvGrpSpPr>
        <p:grpSpPr>
          <a:xfrm>
            <a:off x="1054459" y="1662601"/>
            <a:ext cx="160640" cy="1798779"/>
            <a:chOff x="4986338" y="3259367"/>
            <a:chExt cx="249449" cy="2793217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F954A256-A2DC-B99A-49FB-32C22D52DB21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105EDCCF-9414-4F57-38CD-5C6821CD1B2F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63E0071-2F56-A23C-9194-47A1F4129D2A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DB23856D-9B5C-28C2-EFFF-C1F87D8E6AD2}"/>
              </a:ext>
            </a:extLst>
          </p:cNvPr>
          <p:cNvGrpSpPr/>
          <p:nvPr/>
        </p:nvGrpSpPr>
        <p:grpSpPr>
          <a:xfrm rot="10800000">
            <a:off x="4994345" y="1669448"/>
            <a:ext cx="160640" cy="1798779"/>
            <a:chOff x="4986338" y="3259367"/>
            <a:chExt cx="249449" cy="2793217"/>
          </a:xfrm>
        </p:grpSpPr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AC80B523-D35E-CD7B-C680-EB1A1F55A991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DCA9CC6-2BA9-41C2-39D3-C380145E1358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1B07889F-D1A8-420D-EF1C-E8B8D1D72DD9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1C1CB7C9-BF38-869A-077D-49A70FDDDB7F}"/>
              </a:ext>
            </a:extLst>
          </p:cNvPr>
          <p:cNvGrpSpPr/>
          <p:nvPr/>
        </p:nvGrpSpPr>
        <p:grpSpPr>
          <a:xfrm>
            <a:off x="6439244" y="1701186"/>
            <a:ext cx="160640" cy="1798779"/>
            <a:chOff x="4986338" y="3259367"/>
            <a:chExt cx="249449" cy="2793217"/>
          </a:xfrm>
        </p:grpSpPr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5CAD94F0-6C15-A225-29A1-5CA78BFAEBEF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5504F651-991E-3F22-5B4C-A3EABA5F85C4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7DB10161-A9D7-A808-8C2B-04E9DC3D4568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84AD6797-D3AA-CEAB-2794-85DAA840C9D1}"/>
              </a:ext>
            </a:extLst>
          </p:cNvPr>
          <p:cNvGrpSpPr/>
          <p:nvPr/>
        </p:nvGrpSpPr>
        <p:grpSpPr>
          <a:xfrm rot="10800000">
            <a:off x="8564529" y="1708033"/>
            <a:ext cx="160640" cy="1798779"/>
            <a:chOff x="4986338" y="3259367"/>
            <a:chExt cx="249449" cy="2793217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D186F17B-8F38-5E83-419B-80DE4013D3E3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5852D629-231C-2557-9D99-774E02FE9219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D49B585E-E188-8E31-5321-9E9F9E865A3C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04296C62-F693-A6DE-EDAD-0383B424494C}"/>
                  </a:ext>
                </a:extLst>
              </p:cNvPr>
              <p:cNvSpPr txBox="1"/>
              <p:nvPr/>
            </p:nvSpPr>
            <p:spPr>
              <a:xfrm>
                <a:off x="6705807" y="1907466"/>
                <a:ext cx="3729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04296C62-F693-A6DE-EDAD-0383B42449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807" y="1907466"/>
                <a:ext cx="372923" cy="276999"/>
              </a:xfrm>
              <a:prstGeom prst="rect">
                <a:avLst/>
              </a:prstGeom>
              <a:blipFill>
                <a:blip r:embed="rId3"/>
                <a:stretch>
                  <a:fillRect l="-16667" r="-3333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7ECA2776-29CF-83E9-EE44-1C59F872B547}"/>
                  </a:ext>
                </a:extLst>
              </p:cNvPr>
              <p:cNvSpPr txBox="1"/>
              <p:nvPr/>
            </p:nvSpPr>
            <p:spPr>
              <a:xfrm>
                <a:off x="7404354" y="1898027"/>
                <a:ext cx="3729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7ECA2776-29CF-83E9-EE44-1C59F872B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4354" y="1898027"/>
                <a:ext cx="372923" cy="276999"/>
              </a:xfrm>
              <a:prstGeom prst="rect">
                <a:avLst/>
              </a:prstGeom>
              <a:blipFill>
                <a:blip r:embed="rId4"/>
                <a:stretch>
                  <a:fillRect l="-16667" r="-3333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D2CA4812-2040-2421-5B9D-5ABDB99A995F}"/>
                  </a:ext>
                </a:extLst>
              </p:cNvPr>
              <p:cNvSpPr txBox="1"/>
              <p:nvPr/>
            </p:nvSpPr>
            <p:spPr>
              <a:xfrm>
                <a:off x="8087964" y="1898026"/>
                <a:ext cx="3729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D2CA4812-2040-2421-5B9D-5ABDB99A9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7964" y="1898026"/>
                <a:ext cx="372923" cy="276999"/>
              </a:xfrm>
              <a:prstGeom prst="rect">
                <a:avLst/>
              </a:prstGeom>
              <a:blipFill>
                <a:blip r:embed="rId5"/>
                <a:stretch>
                  <a:fillRect l="-12903" r="-322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F1B190DE-380C-EE9A-C2CA-3FA640D49E79}"/>
                  </a:ext>
                </a:extLst>
              </p:cNvPr>
              <p:cNvSpPr txBox="1"/>
              <p:nvPr/>
            </p:nvSpPr>
            <p:spPr>
              <a:xfrm>
                <a:off x="6721464" y="2447756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F1B190DE-380C-EE9A-C2CA-3FA640D49E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1464" y="2447756"/>
                <a:ext cx="378245" cy="276999"/>
              </a:xfrm>
              <a:prstGeom prst="rect">
                <a:avLst/>
              </a:prstGeom>
              <a:blipFill>
                <a:blip r:embed="rId6"/>
                <a:stretch>
                  <a:fillRect l="-16129" r="-322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9060325-68FE-B11B-937F-13589DFA82B7}"/>
                  </a:ext>
                </a:extLst>
              </p:cNvPr>
              <p:cNvSpPr txBox="1"/>
              <p:nvPr/>
            </p:nvSpPr>
            <p:spPr>
              <a:xfrm>
                <a:off x="7420011" y="2438317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9060325-68FE-B11B-937F-13589DFA82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0011" y="2438317"/>
                <a:ext cx="378245" cy="276999"/>
              </a:xfrm>
              <a:prstGeom prst="rect">
                <a:avLst/>
              </a:prstGeom>
              <a:blipFill>
                <a:blip r:embed="rId7"/>
                <a:stretch>
                  <a:fillRect l="-16667" r="-6667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5EBD43CB-5779-585D-C798-848EA69A0F89}"/>
                  </a:ext>
                </a:extLst>
              </p:cNvPr>
              <p:cNvSpPr txBox="1"/>
              <p:nvPr/>
            </p:nvSpPr>
            <p:spPr>
              <a:xfrm>
                <a:off x="8103621" y="2438316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5EBD43CB-5779-585D-C798-848EA69A0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3621" y="2438316"/>
                <a:ext cx="378245" cy="276999"/>
              </a:xfrm>
              <a:prstGeom prst="rect">
                <a:avLst/>
              </a:prstGeom>
              <a:blipFill>
                <a:blip r:embed="rId8"/>
                <a:stretch>
                  <a:fillRect l="-12903" r="-6452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C21929A5-A92A-26EF-6AFD-F27FAB2F73DD}"/>
                  </a:ext>
                </a:extLst>
              </p:cNvPr>
              <p:cNvSpPr txBox="1"/>
              <p:nvPr/>
            </p:nvSpPr>
            <p:spPr>
              <a:xfrm>
                <a:off x="6723656" y="2974731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C21929A5-A92A-26EF-6AFD-F27FAB2F73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656" y="2974731"/>
                <a:ext cx="378245" cy="276999"/>
              </a:xfrm>
              <a:prstGeom prst="rect">
                <a:avLst/>
              </a:prstGeom>
              <a:blipFill>
                <a:blip r:embed="rId9"/>
                <a:stretch>
                  <a:fillRect l="-16129" r="-3226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96BFD412-82AC-FDFA-783E-83B26BA6D772}"/>
                  </a:ext>
                </a:extLst>
              </p:cNvPr>
              <p:cNvSpPr txBox="1"/>
              <p:nvPr/>
            </p:nvSpPr>
            <p:spPr>
              <a:xfrm>
                <a:off x="7422203" y="2965292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96BFD412-82AC-FDFA-783E-83B26BA6D7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2203" y="2965292"/>
                <a:ext cx="378245" cy="276999"/>
              </a:xfrm>
              <a:prstGeom prst="rect">
                <a:avLst/>
              </a:prstGeom>
              <a:blipFill>
                <a:blip r:embed="rId10"/>
                <a:stretch>
                  <a:fillRect l="-16129" r="-322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C0584667-B381-CAA8-C8F7-38C90F095657}"/>
                  </a:ext>
                </a:extLst>
              </p:cNvPr>
              <p:cNvSpPr txBox="1"/>
              <p:nvPr/>
            </p:nvSpPr>
            <p:spPr>
              <a:xfrm>
                <a:off x="8105813" y="2965291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C0584667-B381-CAA8-C8F7-38C90F0956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5813" y="2965291"/>
                <a:ext cx="378245" cy="276999"/>
              </a:xfrm>
              <a:prstGeom prst="rect">
                <a:avLst/>
              </a:prstGeom>
              <a:blipFill>
                <a:blip r:embed="rId11"/>
                <a:stretch>
                  <a:fillRect l="-16129" r="-322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2" name="Rounded Rectangle 201">
            <a:extLst>
              <a:ext uri="{FF2B5EF4-FFF2-40B4-BE49-F238E27FC236}">
                <a16:creationId xmlns:a16="http://schemas.microsoft.com/office/drawing/2014/main" id="{AC2C51FD-6CAE-07E8-C46E-26175365AD22}"/>
              </a:ext>
            </a:extLst>
          </p:cNvPr>
          <p:cNvSpPr/>
          <p:nvPr/>
        </p:nvSpPr>
        <p:spPr>
          <a:xfrm>
            <a:off x="6231551" y="1863019"/>
            <a:ext cx="2690948" cy="41807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Rounded Rectangle 202">
            <a:extLst>
              <a:ext uri="{FF2B5EF4-FFF2-40B4-BE49-F238E27FC236}">
                <a16:creationId xmlns:a16="http://schemas.microsoft.com/office/drawing/2014/main" id="{2A2D8826-74E4-3BD6-6FEE-2B3635F34EAE}"/>
              </a:ext>
            </a:extLst>
          </p:cNvPr>
          <p:cNvSpPr/>
          <p:nvPr/>
        </p:nvSpPr>
        <p:spPr>
          <a:xfrm>
            <a:off x="6646938" y="1701369"/>
            <a:ext cx="504188" cy="1951320"/>
          </a:xfrm>
          <a:prstGeom prst="roundRect">
            <a:avLst/>
          </a:prstGeom>
          <a:noFill/>
          <a:ln>
            <a:solidFill>
              <a:srgbClr val="FDA64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D44861E7-70D3-58A6-DEAE-F29C11030101}"/>
                  </a:ext>
                </a:extLst>
              </p:cNvPr>
              <p:cNvSpPr txBox="1"/>
              <p:nvPr/>
            </p:nvSpPr>
            <p:spPr>
              <a:xfrm>
                <a:off x="8990287" y="1843886"/>
                <a:ext cx="1100365" cy="5472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D44861E7-70D3-58A6-DEAE-F29C11030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0287" y="1843886"/>
                <a:ext cx="1100365" cy="547201"/>
              </a:xfrm>
              <a:prstGeom prst="rect">
                <a:avLst/>
              </a:prstGeom>
              <a:blipFill>
                <a:blip r:embed="rId12"/>
                <a:stretch>
                  <a:fillRect l="-49425" t="-133333" b="-18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7678A902-139C-0A9C-1050-75D0BE8812ED}"/>
                  </a:ext>
                </a:extLst>
              </p:cNvPr>
              <p:cNvSpPr txBox="1"/>
              <p:nvPr/>
            </p:nvSpPr>
            <p:spPr>
              <a:xfrm>
                <a:off x="6979479" y="3678893"/>
                <a:ext cx="1100365" cy="5228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7678A902-139C-0A9C-1050-75D0BE881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9479" y="3678893"/>
                <a:ext cx="1100365" cy="522835"/>
              </a:xfrm>
              <a:prstGeom prst="rect">
                <a:avLst/>
              </a:prstGeom>
              <a:blipFill>
                <a:blip r:embed="rId13"/>
                <a:stretch>
                  <a:fillRect l="-49425" t="-145238" b="-20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7" name="TextBox 206">
            <a:extLst>
              <a:ext uri="{FF2B5EF4-FFF2-40B4-BE49-F238E27FC236}">
                <a16:creationId xmlns:a16="http://schemas.microsoft.com/office/drawing/2014/main" id="{2265F476-2077-8F45-75BF-28600E1AEEA9}"/>
              </a:ext>
            </a:extLst>
          </p:cNvPr>
          <p:cNvSpPr txBox="1"/>
          <p:nvPr/>
        </p:nvSpPr>
        <p:spPr>
          <a:xfrm>
            <a:off x="10056317" y="1810444"/>
            <a:ext cx="1152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" pitchFamily="2" charset="77"/>
              </a:rPr>
              <a:t>CAPACITY</a:t>
            </a:r>
          </a:p>
          <a:p>
            <a:r>
              <a:rPr lang="en-US" sz="1400" b="1" dirty="0">
                <a:solidFill>
                  <a:srgbClr val="132E3D"/>
                </a:solidFill>
                <a:latin typeface="Montserrat" pitchFamily="2" charset="77"/>
              </a:rPr>
              <a:t>REGION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02F0FD57-D9AC-13A9-107C-E3C05D540AE4}"/>
              </a:ext>
            </a:extLst>
          </p:cNvPr>
          <p:cNvSpPr txBox="1"/>
          <p:nvPr/>
        </p:nvSpPr>
        <p:spPr>
          <a:xfrm>
            <a:off x="9244991" y="2713225"/>
            <a:ext cx="2154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" pitchFamily="2" charset="77"/>
              </a:rPr>
              <a:t>HEAVY TRAFFIC: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0A37B57A-42FC-8007-8F92-403CF46E1BF8}"/>
                  </a:ext>
                </a:extLst>
              </p:cNvPr>
              <p:cNvSpPr txBox="1"/>
              <p:nvPr/>
            </p:nvSpPr>
            <p:spPr>
              <a:xfrm>
                <a:off x="9089822" y="2976846"/>
                <a:ext cx="2293067" cy="703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0A37B57A-42FC-8007-8F92-403CF46E1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9822" y="2976846"/>
                <a:ext cx="2293067" cy="703526"/>
              </a:xfrm>
              <a:prstGeom prst="rect">
                <a:avLst/>
              </a:prstGeom>
              <a:blipFill>
                <a:blip r:embed="rId14"/>
                <a:stretch>
                  <a:fillRect l="-18681" t="-139286" b="-18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1" name="TextBox 210">
            <a:extLst>
              <a:ext uri="{FF2B5EF4-FFF2-40B4-BE49-F238E27FC236}">
                <a16:creationId xmlns:a16="http://schemas.microsoft.com/office/drawing/2014/main" id="{8680CD2B-6D87-1E59-F20F-F0FF69A3F44A}"/>
              </a:ext>
            </a:extLst>
          </p:cNvPr>
          <p:cNvSpPr txBox="1"/>
          <p:nvPr/>
        </p:nvSpPr>
        <p:spPr>
          <a:xfrm>
            <a:off x="547566" y="4974599"/>
            <a:ext cx="9695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accent2">
                    <a:lumMod val="50000"/>
                  </a:schemeClr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MaxWeight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: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Fira Sans"/>
                <a:cs typeface="Fira Sans"/>
                <a:sym typeface="Fira Sans"/>
              </a:rPr>
              <a:t> 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Choose the schedule with highest weight (total queue length). 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E6FDA8E-5C7A-609F-6E8A-8D25851EFCF2}"/>
              </a:ext>
            </a:extLst>
          </p:cNvPr>
          <p:cNvSpPr/>
          <p:nvPr/>
        </p:nvSpPr>
        <p:spPr>
          <a:xfrm>
            <a:off x="2971074" y="5481347"/>
            <a:ext cx="6633077" cy="724769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8E38726-255A-6125-369F-81F1EF5FEA2E}"/>
                  </a:ext>
                </a:extLst>
              </p:cNvPr>
              <p:cNvSpPr txBox="1"/>
              <p:nvPr/>
            </p:nvSpPr>
            <p:spPr>
              <a:xfrm>
                <a:off x="3179216" y="5627458"/>
                <a:ext cx="630695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Montserrat Medium" pitchFamily="2" charset="77"/>
                  </a:rPr>
                  <a:t>What is the </a:t>
                </a:r>
                <a:r>
                  <a:rPr lang="en-US" sz="2200" b="1" dirty="0">
                    <a:solidFill>
                      <a:srgbClr val="FDA649"/>
                    </a:solidFill>
                    <a:latin typeface="Montserrat" pitchFamily="2" charset="77"/>
                  </a:rPr>
                  <a:t>JOINT DISTRIBUTION</a:t>
                </a:r>
                <a:r>
                  <a:rPr lang="en-US" sz="2200" b="1" dirty="0">
                    <a:solidFill>
                      <a:schemeClr val="bg1"/>
                    </a:solidFill>
                    <a:latin typeface="Montserrat" pitchFamily="2" charset="77"/>
                  </a:rPr>
                  <a:t> </a:t>
                </a:r>
                <a:r>
                  <a:rPr lang="en-US" sz="2200" dirty="0">
                    <a:solidFill>
                      <a:schemeClr val="bg1"/>
                    </a:solidFill>
                    <a:latin typeface="Montserrat Medium" pitchFamily="2" charset="77"/>
                  </a:rPr>
                  <a:t>as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FDA649"/>
                        </a:solidFill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sz="2200" b="0" i="0" smtClean="0">
                        <a:solidFill>
                          <a:srgbClr val="FDA649"/>
                        </a:solidFill>
                        <a:latin typeface="Cambria Math" panose="02040503050406030204" pitchFamily="18" charset="0"/>
                      </a:rPr>
                      <m:t>→0?</m:t>
                    </m:r>
                  </m:oMath>
                </a14:m>
                <a:endParaRPr lang="en-US" sz="2200" dirty="0">
                  <a:solidFill>
                    <a:schemeClr val="bg1"/>
                  </a:solidFill>
                  <a:latin typeface="Montserrat Medium" pitchFamily="2" charset="77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8E38726-255A-6125-369F-81F1EF5FEA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216" y="5627458"/>
                <a:ext cx="6306959" cy="430887"/>
              </a:xfrm>
              <a:prstGeom prst="rect">
                <a:avLst/>
              </a:prstGeom>
              <a:blipFill>
                <a:blip r:embed="rId15"/>
                <a:stretch>
                  <a:fillRect l="-1207" t="-8571" b="-2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3870DE4F-319E-A88C-4796-7011DF7AA015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DD6BB9-95D2-C01F-238C-14367C867147}"/>
                  </a:ext>
                </a:extLst>
              </p:cNvPr>
              <p:cNvSpPr txBox="1"/>
              <p:nvPr/>
            </p:nvSpPr>
            <p:spPr>
              <a:xfrm>
                <a:off x="547336" y="4531486"/>
                <a:ext cx="10918555" cy="419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  <a:latin typeface="Montserrat" pitchFamily="2" charset="77"/>
                  </a:rPr>
                  <a:t>ARRIVALS</a:t>
                </a:r>
                <a:r>
                  <a:rPr lang="en-US" dirty="0">
                    <a:latin typeface="Montserrat" pitchFamily="2" charset="77"/>
                  </a:rPr>
                  <a:t> are discrete and independent with parameters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λ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ij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, </m:t>
                    </m:r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ij</m:t>
                        </m:r>
                      </m:sub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Montserrat" pitchFamily="2" charset="77"/>
                  </a:rPr>
                  <a:t>, and </a:t>
                </a:r>
                <a:r>
                  <a:rPr lang="en-US" dirty="0" err="1">
                    <a:latin typeface="Montserrat" pitchFamily="2" charset="77"/>
                  </a:rPr>
                  <a:t>iid</a:t>
                </a:r>
                <a:r>
                  <a:rPr lang="en-US" dirty="0">
                    <a:latin typeface="Montserrat" pitchFamily="2" charset="77"/>
                  </a:rPr>
                  <a:t> across time.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DD6BB9-95D2-C01F-238C-14367C867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36" y="4531486"/>
                <a:ext cx="10918555" cy="419025"/>
              </a:xfrm>
              <a:prstGeom prst="rect">
                <a:avLst/>
              </a:prstGeom>
              <a:blipFill>
                <a:blip r:embed="rId16"/>
                <a:stretch>
                  <a:fillRect l="-465" t="-2941" b="-1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F72056-7EE3-DACB-D072-EE63C55E5839}"/>
                  </a:ext>
                </a:extLst>
              </p:cNvPr>
              <p:cNvSpPr txBox="1"/>
              <p:nvPr/>
            </p:nvSpPr>
            <p:spPr>
              <a:xfrm>
                <a:off x="9072361" y="3691637"/>
                <a:ext cx="2293067" cy="6722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F72056-7EE3-DACB-D072-EE63C55E5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2361" y="3691637"/>
                <a:ext cx="2293067" cy="672235"/>
              </a:xfrm>
              <a:prstGeom prst="rect">
                <a:avLst/>
              </a:prstGeom>
              <a:blipFill>
                <a:blip r:embed="rId17"/>
                <a:stretch>
                  <a:fillRect l="-18785" t="-144444" b="-198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FEFA94F-0B72-7984-8724-A5C791020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703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61EC2B7-7C05-A53A-BD4B-CE3E2B298462}"/>
              </a:ext>
            </a:extLst>
          </p:cNvPr>
          <p:cNvSpPr/>
          <p:nvPr/>
        </p:nvSpPr>
        <p:spPr>
          <a:xfrm>
            <a:off x="9172826" y="2636453"/>
            <a:ext cx="2293067" cy="1785128"/>
          </a:xfrm>
          <a:prstGeom prst="roundRect">
            <a:avLst/>
          </a:prstGeom>
          <a:solidFill>
            <a:srgbClr val="132E3D">
              <a:alpha val="10000"/>
            </a:srgbClr>
          </a:solidFill>
          <a:ln w="28575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200724" y="101176"/>
            <a:ext cx="8357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Montserrat ExtraBold" pitchFamily="2" charset="77"/>
              </a:rPr>
              <a:t>INPUT-QUEUED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 SWITCH</a:t>
            </a:r>
            <a:endParaRPr lang="en-US" sz="4800" b="1" dirty="0">
              <a:solidFill>
                <a:srgbClr val="FDA649"/>
              </a:solidFill>
              <a:latin typeface="Montserrat ExtraBold" pitchFamily="2" charset="77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90869D7-24D5-38CA-C8E8-D17B5EE965CB}"/>
              </a:ext>
            </a:extLst>
          </p:cNvPr>
          <p:cNvSpPr/>
          <p:nvPr/>
        </p:nvSpPr>
        <p:spPr>
          <a:xfrm>
            <a:off x="1127931" y="1758147"/>
            <a:ext cx="1118148" cy="427948"/>
          </a:xfrm>
          <a:prstGeom prst="round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8CE823E-3E8A-3792-FB96-A6EA60FC656B}"/>
              </a:ext>
            </a:extLst>
          </p:cNvPr>
          <p:cNvSpPr/>
          <p:nvPr/>
        </p:nvSpPr>
        <p:spPr>
          <a:xfrm>
            <a:off x="3903454" y="2962529"/>
            <a:ext cx="1118148" cy="427948"/>
          </a:xfrm>
          <a:prstGeom prst="round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08EEC65-065B-03C7-2326-E1DBF594F1F6}"/>
              </a:ext>
            </a:extLst>
          </p:cNvPr>
          <p:cNvSpPr/>
          <p:nvPr/>
        </p:nvSpPr>
        <p:spPr>
          <a:xfrm>
            <a:off x="2518993" y="2360807"/>
            <a:ext cx="1118148" cy="427948"/>
          </a:xfrm>
          <a:prstGeom prst="roundRect">
            <a:avLst/>
          </a:prstGeom>
          <a:solidFill>
            <a:srgbClr val="92D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DFE9D44-5D20-26F6-8AE1-2612D807ACAF}"/>
              </a:ext>
            </a:extLst>
          </p:cNvPr>
          <p:cNvGrpSpPr/>
          <p:nvPr/>
        </p:nvGrpSpPr>
        <p:grpSpPr>
          <a:xfrm>
            <a:off x="1215099" y="1817587"/>
            <a:ext cx="981634" cy="289277"/>
            <a:chOff x="3400425" y="2328863"/>
            <a:chExt cx="1793882" cy="528637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73C8F28-F594-0158-A458-200065A8E078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3529A67-1DD9-F068-919B-537479BFAC3F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CE2034F-D546-49D9-0957-546BBEC5F0E3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F6DCCC-92F0-400C-246A-8800AB94703D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BAF6BEF-D8DF-6769-8C8A-25E44CD35A3E}"/>
              </a:ext>
            </a:extLst>
          </p:cNvPr>
          <p:cNvGrpSpPr/>
          <p:nvPr/>
        </p:nvGrpSpPr>
        <p:grpSpPr>
          <a:xfrm>
            <a:off x="1215099" y="2427667"/>
            <a:ext cx="981634" cy="289277"/>
            <a:chOff x="3400425" y="2328863"/>
            <a:chExt cx="1793882" cy="528637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4850DCB-E43D-B6DD-E852-2DCC5568907D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A8BBAF7-EDA5-18A4-EF3A-DF196C06BAFA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F440A9B-B267-3563-DFC7-981E199F3FF4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560856-0025-7C80-8049-06B6420C973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AB56FD1-8C37-8AD0-BD4C-8AEE3F75D544}"/>
              </a:ext>
            </a:extLst>
          </p:cNvPr>
          <p:cNvGrpSpPr/>
          <p:nvPr/>
        </p:nvGrpSpPr>
        <p:grpSpPr>
          <a:xfrm>
            <a:off x="1215099" y="3037746"/>
            <a:ext cx="981634" cy="289277"/>
            <a:chOff x="3400425" y="2328863"/>
            <a:chExt cx="1793882" cy="528637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A0BA95A-03E4-FC91-3BCB-739DD073B78E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B4D7025-ACAF-1520-5390-66A6FA4143E6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AC43975-AF97-F814-FB19-309602191A2F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9718455-DDA9-8362-AF2A-BFAF0DF38330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C20C4AF0-206A-8FE9-D22B-4F74C768217E}"/>
              </a:ext>
            </a:extLst>
          </p:cNvPr>
          <p:cNvSpPr/>
          <p:nvPr/>
        </p:nvSpPr>
        <p:spPr>
          <a:xfrm>
            <a:off x="1779586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FDC0CF8-8C0E-5EC4-0300-F388BDFAEFB7}"/>
              </a:ext>
            </a:extLst>
          </p:cNvPr>
          <p:cNvSpPr/>
          <p:nvPr/>
        </p:nvSpPr>
        <p:spPr>
          <a:xfrm>
            <a:off x="1680879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56FE8688-B7D3-49BA-4951-4B3E5F1456CE}"/>
              </a:ext>
            </a:extLst>
          </p:cNvPr>
          <p:cNvSpPr/>
          <p:nvPr/>
        </p:nvSpPr>
        <p:spPr>
          <a:xfrm>
            <a:off x="1588099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BD7B319-1F4B-DBB3-2758-1C3CD2423831}"/>
              </a:ext>
            </a:extLst>
          </p:cNvPr>
          <p:cNvGrpSpPr/>
          <p:nvPr/>
        </p:nvGrpSpPr>
        <p:grpSpPr>
          <a:xfrm>
            <a:off x="2599311" y="1817587"/>
            <a:ext cx="981634" cy="289277"/>
            <a:chOff x="3400425" y="2328863"/>
            <a:chExt cx="1793882" cy="528637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7D7815D-355E-B9F4-9ACA-AD1F6B8DACA0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5CAD945-CF17-7A0F-5CAC-F0761CF64070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6BBB08B-24DA-FE42-34E1-A084FD2E7F2F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3741878-5090-9298-B488-983B3D33E667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AE466FB-0480-F715-6347-AEF6FE4E7224}"/>
              </a:ext>
            </a:extLst>
          </p:cNvPr>
          <p:cNvGrpSpPr/>
          <p:nvPr/>
        </p:nvGrpSpPr>
        <p:grpSpPr>
          <a:xfrm>
            <a:off x="2599311" y="2427667"/>
            <a:ext cx="981634" cy="289277"/>
            <a:chOff x="3400425" y="2328863"/>
            <a:chExt cx="1793882" cy="528637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7869350-8F17-716A-826E-1595E8700E5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34F6795-D00A-17D8-1368-E7A53291E69B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608BDEA-6224-998E-271D-E6CB7C72A253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A26F0FC-47F1-A41E-24F7-694EF6159CAD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35B3E41-5515-2279-A5D2-8E0FE939602F}"/>
              </a:ext>
            </a:extLst>
          </p:cNvPr>
          <p:cNvGrpSpPr/>
          <p:nvPr/>
        </p:nvGrpSpPr>
        <p:grpSpPr>
          <a:xfrm>
            <a:off x="2599311" y="3037746"/>
            <a:ext cx="981634" cy="289277"/>
            <a:chOff x="3400425" y="2328863"/>
            <a:chExt cx="1793882" cy="528637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B55D6DD-C22C-3841-E89B-9ADA43313F72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3947570-F671-1FF0-F884-F6522BA5F258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69366A0-B854-0EA4-8A22-A0DDF1644A44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6D2CC3D-32FD-8797-59EA-CDE76378266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C385921F-87F6-1C53-2969-60838DAADDDA}"/>
              </a:ext>
            </a:extLst>
          </p:cNvPr>
          <p:cNvSpPr/>
          <p:nvPr/>
        </p:nvSpPr>
        <p:spPr>
          <a:xfrm>
            <a:off x="3163798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2ED8F408-36B4-91A7-A872-2F69CFE9E9E9}"/>
              </a:ext>
            </a:extLst>
          </p:cNvPr>
          <p:cNvSpPr/>
          <p:nvPr/>
        </p:nvSpPr>
        <p:spPr>
          <a:xfrm>
            <a:off x="3065091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D92D867-CBE6-5ED6-DDD6-247430F87660}"/>
              </a:ext>
            </a:extLst>
          </p:cNvPr>
          <p:cNvGrpSpPr/>
          <p:nvPr/>
        </p:nvGrpSpPr>
        <p:grpSpPr>
          <a:xfrm>
            <a:off x="3983523" y="1817587"/>
            <a:ext cx="981634" cy="289277"/>
            <a:chOff x="3400425" y="2328863"/>
            <a:chExt cx="1793882" cy="528637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2AB22E2D-01D3-4F23-6E7B-B56914C8F554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3806130-CBB1-204E-5507-FB6A93A96DC4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116AED8-DE3F-4CBE-46EF-F3F15EC0ACE7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4334956C-1911-60F3-6B40-C2FFCC173575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8BE2902-2CBD-A6CC-F660-EAC32937C0A9}"/>
              </a:ext>
            </a:extLst>
          </p:cNvPr>
          <p:cNvGrpSpPr/>
          <p:nvPr/>
        </p:nvGrpSpPr>
        <p:grpSpPr>
          <a:xfrm>
            <a:off x="3983523" y="2427667"/>
            <a:ext cx="981634" cy="289277"/>
            <a:chOff x="3400425" y="2328863"/>
            <a:chExt cx="1793882" cy="528637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6547594-CD82-7E01-29FE-4E7DD51EABB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BABB26E4-FE60-C01C-A3B5-A03662567756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0287A38C-4AA9-58DB-9809-E3083F61C5BC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9E2AAA3D-62D5-138C-0CFC-97522EF4600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33A7F63-F11D-7F33-9FC3-F20A44B9C2F9}"/>
              </a:ext>
            </a:extLst>
          </p:cNvPr>
          <p:cNvGrpSpPr/>
          <p:nvPr/>
        </p:nvGrpSpPr>
        <p:grpSpPr>
          <a:xfrm>
            <a:off x="3983523" y="3037746"/>
            <a:ext cx="981634" cy="289277"/>
            <a:chOff x="3400425" y="2328863"/>
            <a:chExt cx="1793882" cy="528637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A59A3B30-3A0D-90F4-CE87-4CBAD159979F}"/>
                </a:ext>
              </a:extLst>
            </p:cNvPr>
            <p:cNvSpPr/>
            <p:nvPr/>
          </p:nvSpPr>
          <p:spPr>
            <a:xfrm>
              <a:off x="4665670" y="2328863"/>
              <a:ext cx="528637" cy="52863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090B849F-5F4F-3C11-51E2-26BE1B764308}"/>
                </a:ext>
              </a:extLst>
            </p:cNvPr>
            <p:cNvCxnSpPr/>
            <p:nvPr/>
          </p:nvCxnSpPr>
          <p:spPr>
            <a:xfrm>
              <a:off x="3400425" y="2328863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4A90C99-CEDA-40A9-5715-9701673C9E8D}"/>
                </a:ext>
              </a:extLst>
            </p:cNvPr>
            <p:cNvCxnSpPr/>
            <p:nvPr/>
          </p:nvCxnSpPr>
          <p:spPr>
            <a:xfrm>
              <a:off x="3400425" y="2857500"/>
              <a:ext cx="12573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7A3DF78-CFA4-D79B-FBC8-60DC64F4CA16}"/>
                </a:ext>
              </a:extLst>
            </p:cNvPr>
            <p:cNvCxnSpPr/>
            <p:nvPr/>
          </p:nvCxnSpPr>
          <p:spPr>
            <a:xfrm>
              <a:off x="4657725" y="2328863"/>
              <a:ext cx="0" cy="52863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A58FC862-ECCF-BBD2-FFB8-1DC5AFD2FBE2}"/>
              </a:ext>
            </a:extLst>
          </p:cNvPr>
          <p:cNvSpPr/>
          <p:nvPr/>
        </p:nvSpPr>
        <p:spPr>
          <a:xfrm>
            <a:off x="4548010" y="185472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72A398B7-1891-89DB-ECDF-F62A81292ECA}"/>
              </a:ext>
            </a:extLst>
          </p:cNvPr>
          <p:cNvSpPr/>
          <p:nvPr/>
        </p:nvSpPr>
        <p:spPr>
          <a:xfrm>
            <a:off x="1779586" y="2464801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FFB5B30D-7903-FD2D-6E82-4512008F38AD}"/>
              </a:ext>
            </a:extLst>
          </p:cNvPr>
          <p:cNvSpPr/>
          <p:nvPr/>
        </p:nvSpPr>
        <p:spPr>
          <a:xfrm>
            <a:off x="3162561" y="246363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89" name="Rounded Rectangle 88">
            <a:extLst>
              <a:ext uri="{FF2B5EF4-FFF2-40B4-BE49-F238E27FC236}">
                <a16:creationId xmlns:a16="http://schemas.microsoft.com/office/drawing/2014/main" id="{53E48062-DFA9-0BDB-9869-5ABAD00C8F81}"/>
              </a:ext>
            </a:extLst>
          </p:cNvPr>
          <p:cNvSpPr/>
          <p:nvPr/>
        </p:nvSpPr>
        <p:spPr>
          <a:xfrm>
            <a:off x="3063853" y="246363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BF167E88-384B-7B67-5F0B-D0C7844E1FF9}"/>
              </a:ext>
            </a:extLst>
          </p:cNvPr>
          <p:cNvSpPr/>
          <p:nvPr/>
        </p:nvSpPr>
        <p:spPr>
          <a:xfrm>
            <a:off x="2971074" y="246363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F7B1D477-7DB1-D29E-638D-B77E395D75FE}"/>
              </a:ext>
            </a:extLst>
          </p:cNvPr>
          <p:cNvSpPr/>
          <p:nvPr/>
        </p:nvSpPr>
        <p:spPr>
          <a:xfrm>
            <a:off x="4550222" y="2465264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62F912F9-C774-C4DE-1AA3-515FB236F11C}"/>
              </a:ext>
            </a:extLst>
          </p:cNvPr>
          <p:cNvSpPr/>
          <p:nvPr/>
        </p:nvSpPr>
        <p:spPr>
          <a:xfrm>
            <a:off x="4449303" y="2464801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785D9F0E-B74E-F208-0FC1-7BC0C7E47610}"/>
              </a:ext>
            </a:extLst>
          </p:cNvPr>
          <p:cNvSpPr/>
          <p:nvPr/>
        </p:nvSpPr>
        <p:spPr>
          <a:xfrm>
            <a:off x="4356524" y="2464801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A71381D9-69CA-42CE-FE3A-951759E25FB7}"/>
              </a:ext>
            </a:extLst>
          </p:cNvPr>
          <p:cNvSpPr/>
          <p:nvPr/>
        </p:nvSpPr>
        <p:spPr>
          <a:xfrm>
            <a:off x="1779586" y="307371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26A71A77-1F1F-FDBB-910D-AE2ED1FB3FF0}"/>
              </a:ext>
            </a:extLst>
          </p:cNvPr>
          <p:cNvSpPr/>
          <p:nvPr/>
        </p:nvSpPr>
        <p:spPr>
          <a:xfrm>
            <a:off x="1680879" y="3073718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EFE4C185-AE5F-A0D4-FC86-B382B885CEBD}"/>
              </a:ext>
            </a:extLst>
          </p:cNvPr>
          <p:cNvSpPr/>
          <p:nvPr/>
        </p:nvSpPr>
        <p:spPr>
          <a:xfrm>
            <a:off x="4546244" y="307209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D3A6003E-D5B7-307A-BC03-47300588A269}"/>
              </a:ext>
            </a:extLst>
          </p:cNvPr>
          <p:cNvSpPr/>
          <p:nvPr/>
        </p:nvSpPr>
        <p:spPr>
          <a:xfrm>
            <a:off x="4447536" y="307209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E0E57B0E-FED8-56EB-B3A1-CC2BD00A39F8}"/>
              </a:ext>
            </a:extLst>
          </p:cNvPr>
          <p:cNvSpPr/>
          <p:nvPr/>
        </p:nvSpPr>
        <p:spPr>
          <a:xfrm>
            <a:off x="4354757" y="3072092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8B83B1BC-113A-DBD1-7E4D-A3EB940D071A}"/>
              </a:ext>
            </a:extLst>
          </p:cNvPr>
          <p:cNvSpPr/>
          <p:nvPr/>
        </p:nvSpPr>
        <p:spPr>
          <a:xfrm>
            <a:off x="2870174" y="2463005"/>
            <a:ext cx="61488" cy="217333"/>
          </a:xfrm>
          <a:prstGeom prst="roundRect">
            <a:avLst/>
          </a:prstGeom>
          <a:solidFill>
            <a:srgbClr val="FDA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A649"/>
              </a:solidFill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BF44B1B-7E92-F949-7975-85D40920E744}"/>
              </a:ext>
            </a:extLst>
          </p:cNvPr>
          <p:cNvGrpSpPr/>
          <p:nvPr/>
        </p:nvGrpSpPr>
        <p:grpSpPr>
          <a:xfrm>
            <a:off x="1054459" y="1662601"/>
            <a:ext cx="160640" cy="1798779"/>
            <a:chOff x="4986338" y="3259367"/>
            <a:chExt cx="249449" cy="2793217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F954A256-A2DC-B99A-49FB-32C22D52DB21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105EDCCF-9414-4F57-38CD-5C6821CD1B2F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63E0071-2F56-A23C-9194-47A1F4129D2A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DB23856D-9B5C-28C2-EFFF-C1F87D8E6AD2}"/>
              </a:ext>
            </a:extLst>
          </p:cNvPr>
          <p:cNvGrpSpPr/>
          <p:nvPr/>
        </p:nvGrpSpPr>
        <p:grpSpPr>
          <a:xfrm rot="10800000">
            <a:off x="4994345" y="1669448"/>
            <a:ext cx="160640" cy="1798779"/>
            <a:chOff x="4986338" y="3259367"/>
            <a:chExt cx="249449" cy="2793217"/>
          </a:xfrm>
        </p:grpSpPr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AC80B523-D35E-CD7B-C680-EB1A1F55A991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DCA9CC6-2BA9-41C2-39D3-C380145E1358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1B07889F-D1A8-420D-EF1C-E8B8D1D72DD9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1C1CB7C9-BF38-869A-077D-49A70FDDDB7F}"/>
              </a:ext>
            </a:extLst>
          </p:cNvPr>
          <p:cNvGrpSpPr/>
          <p:nvPr/>
        </p:nvGrpSpPr>
        <p:grpSpPr>
          <a:xfrm>
            <a:off x="6439244" y="1701186"/>
            <a:ext cx="160640" cy="1798779"/>
            <a:chOff x="4986338" y="3259367"/>
            <a:chExt cx="249449" cy="2793217"/>
          </a:xfrm>
        </p:grpSpPr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5CAD94F0-6C15-A225-29A1-5CA78BFAEBEF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5504F651-991E-3F22-5B4C-A3EABA5F85C4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7DB10161-A9D7-A808-8C2B-04E9DC3D4568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84AD6797-D3AA-CEAB-2794-85DAA840C9D1}"/>
              </a:ext>
            </a:extLst>
          </p:cNvPr>
          <p:cNvGrpSpPr/>
          <p:nvPr/>
        </p:nvGrpSpPr>
        <p:grpSpPr>
          <a:xfrm rot="10800000">
            <a:off x="8564529" y="1708033"/>
            <a:ext cx="160640" cy="1798779"/>
            <a:chOff x="4986338" y="3259367"/>
            <a:chExt cx="249449" cy="2793217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D186F17B-8F38-5E83-419B-80DE4013D3E3}"/>
                </a:ext>
              </a:extLst>
            </p:cNvPr>
            <p:cNvCxnSpPr/>
            <p:nvPr/>
          </p:nvCxnSpPr>
          <p:spPr>
            <a:xfrm flipH="1">
              <a:off x="4986338" y="3269999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5852D629-231C-2557-9D99-774E02FE9219}"/>
                </a:ext>
              </a:extLst>
            </p:cNvPr>
            <p:cNvCxnSpPr/>
            <p:nvPr/>
          </p:nvCxnSpPr>
          <p:spPr>
            <a:xfrm>
              <a:off x="4986338" y="3259367"/>
              <a:ext cx="0" cy="279321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D49B585E-E188-8E31-5321-9E9F9E865A3C}"/>
                </a:ext>
              </a:extLst>
            </p:cNvPr>
            <p:cNvCxnSpPr/>
            <p:nvPr/>
          </p:nvCxnSpPr>
          <p:spPr>
            <a:xfrm flipH="1">
              <a:off x="4986338" y="6041952"/>
              <a:ext cx="249449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04296C62-F693-A6DE-EDAD-0383B424494C}"/>
                  </a:ext>
                </a:extLst>
              </p:cNvPr>
              <p:cNvSpPr txBox="1"/>
              <p:nvPr/>
            </p:nvSpPr>
            <p:spPr>
              <a:xfrm>
                <a:off x="6705807" y="1907466"/>
                <a:ext cx="3729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04296C62-F693-A6DE-EDAD-0383B42449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807" y="1907466"/>
                <a:ext cx="372923" cy="276999"/>
              </a:xfrm>
              <a:prstGeom prst="rect">
                <a:avLst/>
              </a:prstGeom>
              <a:blipFill>
                <a:blip r:embed="rId3"/>
                <a:stretch>
                  <a:fillRect l="-16667" r="-3333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7ECA2776-29CF-83E9-EE44-1C59F872B547}"/>
                  </a:ext>
                </a:extLst>
              </p:cNvPr>
              <p:cNvSpPr txBox="1"/>
              <p:nvPr/>
            </p:nvSpPr>
            <p:spPr>
              <a:xfrm>
                <a:off x="7404354" y="1898027"/>
                <a:ext cx="3729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7ECA2776-29CF-83E9-EE44-1C59F872B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4354" y="1898027"/>
                <a:ext cx="372923" cy="276999"/>
              </a:xfrm>
              <a:prstGeom prst="rect">
                <a:avLst/>
              </a:prstGeom>
              <a:blipFill>
                <a:blip r:embed="rId4"/>
                <a:stretch>
                  <a:fillRect l="-16667" r="-3333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D2CA4812-2040-2421-5B9D-5ABDB99A995F}"/>
                  </a:ext>
                </a:extLst>
              </p:cNvPr>
              <p:cNvSpPr txBox="1"/>
              <p:nvPr/>
            </p:nvSpPr>
            <p:spPr>
              <a:xfrm>
                <a:off x="8087964" y="1898026"/>
                <a:ext cx="3729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D2CA4812-2040-2421-5B9D-5ABDB99A9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7964" y="1898026"/>
                <a:ext cx="372923" cy="276999"/>
              </a:xfrm>
              <a:prstGeom prst="rect">
                <a:avLst/>
              </a:prstGeom>
              <a:blipFill>
                <a:blip r:embed="rId5"/>
                <a:stretch>
                  <a:fillRect l="-12903" r="-322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F1B190DE-380C-EE9A-C2CA-3FA640D49E79}"/>
                  </a:ext>
                </a:extLst>
              </p:cNvPr>
              <p:cNvSpPr txBox="1"/>
              <p:nvPr/>
            </p:nvSpPr>
            <p:spPr>
              <a:xfrm>
                <a:off x="6721464" y="2447756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F1B190DE-380C-EE9A-C2CA-3FA640D49E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1464" y="2447756"/>
                <a:ext cx="378245" cy="276999"/>
              </a:xfrm>
              <a:prstGeom prst="rect">
                <a:avLst/>
              </a:prstGeom>
              <a:blipFill>
                <a:blip r:embed="rId6"/>
                <a:stretch>
                  <a:fillRect l="-16129" r="-322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9060325-68FE-B11B-937F-13589DFA82B7}"/>
                  </a:ext>
                </a:extLst>
              </p:cNvPr>
              <p:cNvSpPr txBox="1"/>
              <p:nvPr/>
            </p:nvSpPr>
            <p:spPr>
              <a:xfrm>
                <a:off x="7420011" y="2438317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9060325-68FE-B11B-937F-13589DFA82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0011" y="2438317"/>
                <a:ext cx="378245" cy="276999"/>
              </a:xfrm>
              <a:prstGeom prst="rect">
                <a:avLst/>
              </a:prstGeom>
              <a:blipFill>
                <a:blip r:embed="rId7"/>
                <a:stretch>
                  <a:fillRect l="-16667" r="-6667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5EBD43CB-5779-585D-C798-848EA69A0F89}"/>
                  </a:ext>
                </a:extLst>
              </p:cNvPr>
              <p:cNvSpPr txBox="1"/>
              <p:nvPr/>
            </p:nvSpPr>
            <p:spPr>
              <a:xfrm>
                <a:off x="8103621" y="2438316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5EBD43CB-5779-585D-C798-848EA69A0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3621" y="2438316"/>
                <a:ext cx="378245" cy="276999"/>
              </a:xfrm>
              <a:prstGeom prst="rect">
                <a:avLst/>
              </a:prstGeom>
              <a:blipFill>
                <a:blip r:embed="rId8"/>
                <a:stretch>
                  <a:fillRect l="-12903" r="-6452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C21929A5-A92A-26EF-6AFD-F27FAB2F73DD}"/>
                  </a:ext>
                </a:extLst>
              </p:cNvPr>
              <p:cNvSpPr txBox="1"/>
              <p:nvPr/>
            </p:nvSpPr>
            <p:spPr>
              <a:xfrm>
                <a:off x="6723656" y="2974731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C21929A5-A92A-26EF-6AFD-F27FAB2F73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656" y="2974731"/>
                <a:ext cx="378245" cy="276999"/>
              </a:xfrm>
              <a:prstGeom prst="rect">
                <a:avLst/>
              </a:prstGeom>
              <a:blipFill>
                <a:blip r:embed="rId9"/>
                <a:stretch>
                  <a:fillRect l="-16129" r="-3226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96BFD412-82AC-FDFA-783E-83B26BA6D772}"/>
                  </a:ext>
                </a:extLst>
              </p:cNvPr>
              <p:cNvSpPr txBox="1"/>
              <p:nvPr/>
            </p:nvSpPr>
            <p:spPr>
              <a:xfrm>
                <a:off x="7422203" y="2965292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96BFD412-82AC-FDFA-783E-83B26BA6D7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2203" y="2965292"/>
                <a:ext cx="378245" cy="276999"/>
              </a:xfrm>
              <a:prstGeom prst="rect">
                <a:avLst/>
              </a:prstGeom>
              <a:blipFill>
                <a:blip r:embed="rId10"/>
                <a:stretch>
                  <a:fillRect l="-16129" r="-322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C0584667-B381-CAA8-C8F7-38C90F095657}"/>
                  </a:ext>
                </a:extLst>
              </p:cNvPr>
              <p:cNvSpPr txBox="1"/>
              <p:nvPr/>
            </p:nvSpPr>
            <p:spPr>
              <a:xfrm>
                <a:off x="8105813" y="2965291"/>
                <a:ext cx="378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33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C0584667-B381-CAA8-C8F7-38C90F0956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5813" y="2965291"/>
                <a:ext cx="378245" cy="276999"/>
              </a:xfrm>
              <a:prstGeom prst="rect">
                <a:avLst/>
              </a:prstGeom>
              <a:blipFill>
                <a:blip r:embed="rId11"/>
                <a:stretch>
                  <a:fillRect l="-16129" r="-3226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2" name="Rounded Rectangle 201">
            <a:extLst>
              <a:ext uri="{FF2B5EF4-FFF2-40B4-BE49-F238E27FC236}">
                <a16:creationId xmlns:a16="http://schemas.microsoft.com/office/drawing/2014/main" id="{AC2C51FD-6CAE-07E8-C46E-26175365AD22}"/>
              </a:ext>
            </a:extLst>
          </p:cNvPr>
          <p:cNvSpPr/>
          <p:nvPr/>
        </p:nvSpPr>
        <p:spPr>
          <a:xfrm>
            <a:off x="6231551" y="1863019"/>
            <a:ext cx="2690948" cy="41807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Rounded Rectangle 202">
            <a:extLst>
              <a:ext uri="{FF2B5EF4-FFF2-40B4-BE49-F238E27FC236}">
                <a16:creationId xmlns:a16="http://schemas.microsoft.com/office/drawing/2014/main" id="{2A2D8826-74E4-3BD6-6FEE-2B3635F34EAE}"/>
              </a:ext>
            </a:extLst>
          </p:cNvPr>
          <p:cNvSpPr/>
          <p:nvPr/>
        </p:nvSpPr>
        <p:spPr>
          <a:xfrm>
            <a:off x="6646938" y="1701369"/>
            <a:ext cx="504188" cy="1951320"/>
          </a:xfrm>
          <a:prstGeom prst="roundRect">
            <a:avLst/>
          </a:prstGeom>
          <a:noFill/>
          <a:ln>
            <a:solidFill>
              <a:srgbClr val="FDA64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D44861E7-70D3-58A6-DEAE-F29C11030101}"/>
                  </a:ext>
                </a:extLst>
              </p:cNvPr>
              <p:cNvSpPr txBox="1"/>
              <p:nvPr/>
            </p:nvSpPr>
            <p:spPr>
              <a:xfrm>
                <a:off x="8990287" y="1843886"/>
                <a:ext cx="1100365" cy="5472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D44861E7-70D3-58A6-DEAE-F29C11030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0287" y="1843886"/>
                <a:ext cx="1100365" cy="547201"/>
              </a:xfrm>
              <a:prstGeom prst="rect">
                <a:avLst/>
              </a:prstGeom>
              <a:blipFill>
                <a:blip r:embed="rId12"/>
                <a:stretch>
                  <a:fillRect l="-49425" t="-133333" b="-18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7678A902-139C-0A9C-1050-75D0BE8812ED}"/>
                  </a:ext>
                </a:extLst>
              </p:cNvPr>
              <p:cNvSpPr txBox="1"/>
              <p:nvPr/>
            </p:nvSpPr>
            <p:spPr>
              <a:xfrm>
                <a:off x="6979479" y="3678893"/>
                <a:ext cx="1100365" cy="5228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7678A902-139C-0A9C-1050-75D0BE881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9479" y="3678893"/>
                <a:ext cx="1100365" cy="522835"/>
              </a:xfrm>
              <a:prstGeom prst="rect">
                <a:avLst/>
              </a:prstGeom>
              <a:blipFill>
                <a:blip r:embed="rId13"/>
                <a:stretch>
                  <a:fillRect l="-49425" t="-145238" b="-209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7" name="TextBox 206">
            <a:extLst>
              <a:ext uri="{FF2B5EF4-FFF2-40B4-BE49-F238E27FC236}">
                <a16:creationId xmlns:a16="http://schemas.microsoft.com/office/drawing/2014/main" id="{2265F476-2077-8F45-75BF-28600E1AEEA9}"/>
              </a:ext>
            </a:extLst>
          </p:cNvPr>
          <p:cNvSpPr txBox="1"/>
          <p:nvPr/>
        </p:nvSpPr>
        <p:spPr>
          <a:xfrm>
            <a:off x="10056317" y="1810444"/>
            <a:ext cx="1152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" pitchFamily="2" charset="77"/>
              </a:rPr>
              <a:t>CAPACITY</a:t>
            </a:r>
          </a:p>
          <a:p>
            <a:r>
              <a:rPr lang="en-US" sz="1400" b="1" dirty="0">
                <a:solidFill>
                  <a:srgbClr val="132E3D"/>
                </a:solidFill>
                <a:latin typeface="Montserrat" pitchFamily="2" charset="77"/>
              </a:rPr>
              <a:t>REGION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02F0FD57-D9AC-13A9-107C-E3C05D540AE4}"/>
              </a:ext>
            </a:extLst>
          </p:cNvPr>
          <p:cNvSpPr txBox="1"/>
          <p:nvPr/>
        </p:nvSpPr>
        <p:spPr>
          <a:xfrm>
            <a:off x="9244991" y="2713225"/>
            <a:ext cx="2154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" pitchFamily="2" charset="77"/>
              </a:rPr>
              <a:t>HEAVY TRAFFIC: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0A37B57A-42FC-8007-8F92-403CF46E1BF8}"/>
                  </a:ext>
                </a:extLst>
              </p:cNvPr>
              <p:cNvSpPr txBox="1"/>
              <p:nvPr/>
            </p:nvSpPr>
            <p:spPr>
              <a:xfrm>
                <a:off x="9089822" y="2976846"/>
                <a:ext cx="2293067" cy="703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0A37B57A-42FC-8007-8F92-403CF46E1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9822" y="2976846"/>
                <a:ext cx="2293067" cy="703526"/>
              </a:xfrm>
              <a:prstGeom prst="rect">
                <a:avLst/>
              </a:prstGeom>
              <a:blipFill>
                <a:blip r:embed="rId14"/>
                <a:stretch>
                  <a:fillRect l="-18681" t="-139286" b="-18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E6FDA8E-5C7A-609F-6E8A-8D25851EFCF2}"/>
              </a:ext>
            </a:extLst>
          </p:cNvPr>
          <p:cNvSpPr/>
          <p:nvPr/>
        </p:nvSpPr>
        <p:spPr>
          <a:xfrm>
            <a:off x="2971074" y="5481347"/>
            <a:ext cx="6633077" cy="724769"/>
          </a:xfrm>
          <a:prstGeom prst="roundRect">
            <a:avLst/>
          </a:prstGeom>
          <a:solidFill>
            <a:srgbClr val="132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8E38726-255A-6125-369F-81F1EF5FEA2E}"/>
                  </a:ext>
                </a:extLst>
              </p:cNvPr>
              <p:cNvSpPr txBox="1"/>
              <p:nvPr/>
            </p:nvSpPr>
            <p:spPr>
              <a:xfrm>
                <a:off x="3179216" y="5627458"/>
                <a:ext cx="630695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Montserrat Medium" pitchFamily="2" charset="77"/>
                  </a:rPr>
                  <a:t>What is the </a:t>
                </a:r>
                <a:r>
                  <a:rPr lang="en-US" sz="2200" b="1" dirty="0">
                    <a:solidFill>
                      <a:srgbClr val="FDA649"/>
                    </a:solidFill>
                    <a:latin typeface="Montserrat" pitchFamily="2" charset="77"/>
                  </a:rPr>
                  <a:t>JOINT DISTRIBUTION</a:t>
                </a:r>
                <a:r>
                  <a:rPr lang="en-US" sz="2200" b="1" dirty="0">
                    <a:solidFill>
                      <a:schemeClr val="bg1"/>
                    </a:solidFill>
                    <a:latin typeface="Montserrat" pitchFamily="2" charset="77"/>
                  </a:rPr>
                  <a:t> </a:t>
                </a:r>
                <a:r>
                  <a:rPr lang="en-US" sz="2200" dirty="0">
                    <a:solidFill>
                      <a:schemeClr val="bg1"/>
                    </a:solidFill>
                    <a:latin typeface="Montserrat Medium" pitchFamily="2" charset="77"/>
                  </a:rPr>
                  <a:t>as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FDA649"/>
                        </a:solidFill>
                        <a:latin typeface="Cambria Math" panose="02040503050406030204" pitchFamily="18" charset="0"/>
                      </a:rPr>
                      <m:t>𝜖</m:t>
                    </m:r>
                    <m:r>
                      <a:rPr lang="en-US" sz="2200" b="0" i="0" smtClean="0">
                        <a:solidFill>
                          <a:srgbClr val="FDA649"/>
                        </a:solidFill>
                        <a:latin typeface="Cambria Math" panose="02040503050406030204" pitchFamily="18" charset="0"/>
                      </a:rPr>
                      <m:t>→0?</m:t>
                    </m:r>
                  </m:oMath>
                </a14:m>
                <a:endParaRPr lang="en-US" sz="2200" dirty="0">
                  <a:solidFill>
                    <a:schemeClr val="bg1"/>
                  </a:solidFill>
                  <a:latin typeface="Montserrat Medium" pitchFamily="2" charset="77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8E38726-255A-6125-369F-81F1EF5FEA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216" y="5627458"/>
                <a:ext cx="6306959" cy="430887"/>
              </a:xfrm>
              <a:prstGeom prst="rect">
                <a:avLst/>
              </a:prstGeom>
              <a:blipFill>
                <a:blip r:embed="rId15"/>
                <a:stretch>
                  <a:fillRect l="-1207" t="-8571" b="-2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3870DE4F-319E-A88C-4796-7011DF7AA015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F72056-7EE3-DACB-D072-EE63C55E5839}"/>
                  </a:ext>
                </a:extLst>
              </p:cNvPr>
              <p:cNvSpPr txBox="1"/>
              <p:nvPr/>
            </p:nvSpPr>
            <p:spPr>
              <a:xfrm>
                <a:off x="9072361" y="3691637"/>
                <a:ext cx="2293067" cy="6722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𝜖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F72056-7EE3-DACB-D072-EE63C55E5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2361" y="3691637"/>
                <a:ext cx="2293067" cy="672235"/>
              </a:xfrm>
              <a:prstGeom prst="rect">
                <a:avLst/>
              </a:prstGeom>
              <a:blipFill>
                <a:blip r:embed="rId16"/>
                <a:stretch>
                  <a:fillRect l="-18785" t="-144444" b="-198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FEFA94F-0B72-7984-8724-A5C791020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8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37D941-0345-A879-D053-5672D1CF6820}"/>
              </a:ext>
            </a:extLst>
          </p:cNvPr>
          <p:cNvSpPr txBox="1"/>
          <p:nvPr/>
        </p:nvSpPr>
        <p:spPr>
          <a:xfrm>
            <a:off x="9202438" y="4801882"/>
            <a:ext cx="22891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/>
                </a:solidFill>
                <a:latin typeface="Montserrat SemiBold" pitchFamily="2" charset="77"/>
              </a:rPr>
              <a:t>All ports are saturated</a:t>
            </a:r>
            <a:endParaRPr lang="en-US" sz="1400" b="1" dirty="0">
              <a:latin typeface="Montserrat SemiBold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668FD1-F152-82CF-F581-DC54C27693D0}"/>
              </a:ext>
            </a:extLst>
          </p:cNvPr>
          <p:cNvSpPr txBox="1"/>
          <p:nvPr/>
        </p:nvSpPr>
        <p:spPr>
          <a:xfrm>
            <a:off x="4178053" y="4768615"/>
            <a:ext cx="2154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32E3D"/>
                </a:solidFill>
                <a:latin typeface="Montserrat" pitchFamily="2" charset="77"/>
              </a:rPr>
              <a:t>UNIFORM HT: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83C1552-B8E6-0760-615C-708F00E1C401}"/>
                  </a:ext>
                </a:extLst>
              </p:cNvPr>
              <p:cNvSpPr txBox="1"/>
              <p:nvPr/>
            </p:nvSpPr>
            <p:spPr>
              <a:xfrm>
                <a:off x="5126944" y="4630653"/>
                <a:ext cx="2293067" cy="52597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83C1552-B8E6-0760-615C-708F00E1C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6944" y="4630653"/>
                <a:ext cx="2293067" cy="525978"/>
              </a:xfrm>
              <a:prstGeom prst="rect">
                <a:avLst/>
              </a:prstGeom>
              <a:blipFill>
                <a:blip r:embed="rId17"/>
                <a:stretch>
                  <a:fillRect t="-4651" b="-6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12F2653-7B6D-234F-9FF5-92F16D5EA118}"/>
              </a:ext>
            </a:extLst>
          </p:cNvPr>
          <p:cNvCxnSpPr>
            <a:cxnSpLocks/>
          </p:cNvCxnSpPr>
          <p:nvPr/>
        </p:nvCxnSpPr>
        <p:spPr>
          <a:xfrm flipH="1">
            <a:off x="6979479" y="4983493"/>
            <a:ext cx="1631121" cy="0"/>
          </a:xfrm>
          <a:prstGeom prst="straightConnector1">
            <a:avLst/>
          </a:prstGeom>
          <a:ln w="19050">
            <a:solidFill>
              <a:srgbClr val="08253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67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5C6747-C858-B002-C593-0E6D8632D397}"/>
              </a:ext>
            </a:extLst>
          </p:cNvPr>
          <p:cNvSpPr txBox="1"/>
          <p:nvPr/>
        </p:nvSpPr>
        <p:spPr>
          <a:xfrm>
            <a:off x="2542546" y="147240"/>
            <a:ext cx="7106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DA649"/>
                </a:solidFill>
                <a:latin typeface="Montserrat ExtraBold" pitchFamily="2" charset="77"/>
              </a:rPr>
              <a:t>LITERATURE</a:t>
            </a:r>
            <a:r>
              <a:rPr lang="en-US" sz="4800" b="1" dirty="0">
                <a:solidFill>
                  <a:srgbClr val="132E3D"/>
                </a:solidFill>
                <a:latin typeface="Montserrat ExtraBold" pitchFamily="2" charset="77"/>
              </a:rPr>
              <a:t> REVIEW</a:t>
            </a:r>
            <a:endParaRPr lang="en-US" sz="4800" b="1" dirty="0">
              <a:solidFill>
                <a:srgbClr val="FDA649"/>
              </a:solidFill>
              <a:latin typeface="Montserrat ExtraBold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D6242F-4C02-07A1-48B0-FE14C170CB62}"/>
              </a:ext>
            </a:extLst>
          </p:cNvPr>
          <p:cNvSpPr txBox="1"/>
          <p:nvPr/>
        </p:nvSpPr>
        <p:spPr>
          <a:xfrm>
            <a:off x="913369" y="3697181"/>
            <a:ext cx="99249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Fluid and Diffusion Approximation &amp; State Space Collapse: </a:t>
            </a:r>
          </a:p>
          <a:p>
            <a:pPr lvl="1"/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[Shah,Wischik’2012], [Kang, Williams’ 2013],[Stolyar’2004], [Jhunjhunwala, </a:t>
            </a:r>
            <a:r>
              <a:rPr lang="en-US" dirty="0" err="1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Maguluri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’ 2021], [Kang, Kelly, Lee, Williams’ 2009]</a:t>
            </a:r>
            <a:endParaRPr lang="en-US" b="1" dirty="0">
              <a:solidFill>
                <a:srgbClr val="132E3D"/>
              </a:solidFill>
              <a:latin typeface="Montserrat" pitchFamily="2" charset="77"/>
              <a:ea typeface="Fira Sans"/>
              <a:cs typeface="Fira Sans"/>
              <a:sym typeface="Fira San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E759B8-270D-3301-4DF8-EE5AAC2FA408}"/>
              </a:ext>
            </a:extLst>
          </p:cNvPr>
          <p:cNvSpPr txBox="1"/>
          <p:nvPr/>
        </p:nvSpPr>
        <p:spPr>
          <a:xfrm>
            <a:off x="913369" y="4956767"/>
            <a:ext cx="106779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Mean Queue Length: </a:t>
            </a:r>
          </a:p>
          <a:p>
            <a:pPr lvl="1"/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[</a:t>
            </a:r>
            <a:r>
              <a:rPr lang="en-US" dirty="0" err="1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Maguluri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, Srikant’ 2016], [</a:t>
            </a:r>
            <a:r>
              <a:rPr lang="en-US" dirty="0" err="1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Maguluri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, </a:t>
            </a:r>
            <a:r>
              <a:rPr lang="en-US" dirty="0" err="1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Burle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, Srikant’ 2018], [Hurtado, </a:t>
            </a:r>
            <a:r>
              <a:rPr lang="en-US" dirty="0" err="1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Maguluri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’ 2022]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C01C5-81FA-608E-9F41-06D65CE4330D}"/>
              </a:ext>
            </a:extLst>
          </p:cNvPr>
          <p:cNvSpPr txBox="1"/>
          <p:nvPr/>
        </p:nvSpPr>
        <p:spPr>
          <a:xfrm>
            <a:off x="913369" y="2416913"/>
            <a:ext cx="99249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Algorithm Design: </a:t>
            </a:r>
          </a:p>
          <a:p>
            <a:pPr lvl="1"/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[McKeown’1999], [Shah, </a:t>
            </a:r>
            <a:r>
              <a:rPr lang="en-US" dirty="0" err="1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Wischik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’ 2006], [McKeown, Mekkittikul’1999], [</a:t>
            </a:r>
            <a:r>
              <a:rPr lang="en-US" dirty="0" err="1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Giaccone</a:t>
            </a:r>
            <a:r>
              <a:rPr lang="en-US" dirty="0">
                <a:solidFill>
                  <a:srgbClr val="132E3D"/>
                </a:solidFill>
                <a:latin typeface="Montserrat" pitchFamily="2" charset="77"/>
                <a:ea typeface="Fira Sans"/>
                <a:cs typeface="Fira Sans"/>
                <a:sym typeface="Fira Sans"/>
              </a:rPr>
              <a:t>, Prabhakar’ 2003] </a:t>
            </a:r>
            <a:endParaRPr lang="en-US" b="1" dirty="0">
              <a:solidFill>
                <a:srgbClr val="132E3D"/>
              </a:solidFill>
              <a:latin typeface="Montserrat" pitchFamily="2" charset="77"/>
              <a:ea typeface="Fira Sans"/>
              <a:cs typeface="Fira Sans"/>
              <a:sym typeface="Fira San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F86D7A-5756-7D54-22F8-EB2DDE72DD24}"/>
              </a:ext>
            </a:extLst>
          </p:cNvPr>
          <p:cNvSpPr/>
          <p:nvPr/>
        </p:nvSpPr>
        <p:spPr>
          <a:xfrm>
            <a:off x="290915" y="1062681"/>
            <a:ext cx="11610170" cy="5483154"/>
          </a:xfrm>
          <a:prstGeom prst="rect">
            <a:avLst/>
          </a:prstGeom>
          <a:noFill/>
          <a:ln w="88900">
            <a:solidFill>
              <a:srgbClr val="132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2E3D"/>
              </a:solidFill>
              <a:highlight>
                <a:srgbClr val="132E3D"/>
              </a:highlight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C5B026-CC1B-9F7F-D552-FA9F5C434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56406-9654-7046-AA1A-B37C50298BA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57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ultiple Intelligences Theory Lesson by Slidesgo">
  <a:themeElements>
    <a:clrScheme name="Simple Light">
      <a:dk1>
        <a:srgbClr val="F8F3EC"/>
      </a:dk1>
      <a:lt1>
        <a:srgbClr val="374990"/>
      </a:lt1>
      <a:dk2>
        <a:srgbClr val="96C6F6"/>
      </a:dk2>
      <a:lt2>
        <a:srgbClr val="FFFFFF"/>
      </a:lt2>
      <a:accent1>
        <a:srgbClr val="FBC775"/>
      </a:accent1>
      <a:accent2>
        <a:srgbClr val="ED7B61"/>
      </a:accent2>
      <a:accent3>
        <a:srgbClr val="F994B4"/>
      </a:accent3>
      <a:accent4>
        <a:srgbClr val="BBA2ED"/>
      </a:accent4>
      <a:accent5>
        <a:srgbClr val="94E0D1"/>
      </a:accent5>
      <a:accent6>
        <a:srgbClr val="2C2C2C"/>
      </a:accent6>
      <a:hlink>
        <a:srgbClr val="37499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10600</TotalTime>
  <Words>1217</Words>
  <Application>Microsoft Macintosh PowerPoint</Application>
  <PresentationFormat>Widescreen</PresentationFormat>
  <Paragraphs>406</Paragraphs>
  <Slides>23</Slides>
  <Notes>18</Notes>
  <HiddenSlides>5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9" baseType="lpstr">
      <vt:lpstr>Arial</vt:lpstr>
      <vt:lpstr>Calibri</vt:lpstr>
      <vt:lpstr>Calibri Light</vt:lpstr>
      <vt:lpstr>Cambria Math</vt:lpstr>
      <vt:lpstr>Fira Sans</vt:lpstr>
      <vt:lpstr>Gantari</vt:lpstr>
      <vt:lpstr>Instrument Sans</vt:lpstr>
      <vt:lpstr>Karla</vt:lpstr>
      <vt:lpstr>Montserrat</vt:lpstr>
      <vt:lpstr>Montserrat ExtraBold</vt:lpstr>
      <vt:lpstr>Montserrat Medium</vt:lpstr>
      <vt:lpstr>Montserrat SemiBold</vt:lpstr>
      <vt:lpstr>Nunito Light</vt:lpstr>
      <vt:lpstr>Playfair Display</vt:lpstr>
      <vt:lpstr>Office Theme</vt:lpstr>
      <vt:lpstr>Multiple Intelligences Theory Lesson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Jhunjhunwala, Prakirt Raj</dc:creator>
  <cp:lastModifiedBy>Jhunjhunwala, Prakirt Raj</cp:lastModifiedBy>
  <cp:revision>195</cp:revision>
  <dcterms:created xsi:type="dcterms:W3CDTF">2022-09-08T23:35:03Z</dcterms:created>
  <dcterms:modified xsi:type="dcterms:W3CDTF">2024-06-10T01:24:06Z</dcterms:modified>
</cp:coreProperties>
</file>